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81" r:id="rId7"/>
    <p:sldMasterId id="2147484806" r:id="rId8"/>
    <p:sldMasterId id="2147484831" r:id="rId9"/>
    <p:sldMasterId id="2147484856" r:id="rId10"/>
  </p:sldMasterIdLst>
  <p:notesMasterIdLst>
    <p:notesMasterId r:id="rId34"/>
  </p:notesMasterIdLst>
  <p:handoutMasterIdLst>
    <p:handoutMasterId r:id="rId35"/>
  </p:handoutMasterIdLst>
  <p:sldIdLst>
    <p:sldId id="2076136231" r:id="rId11"/>
    <p:sldId id="2076136232" r:id="rId12"/>
    <p:sldId id="2076136233" r:id="rId13"/>
    <p:sldId id="2076136621" r:id="rId14"/>
    <p:sldId id="8426" r:id="rId15"/>
    <p:sldId id="2076136617" r:id="rId16"/>
    <p:sldId id="2076136253" r:id="rId17"/>
    <p:sldId id="2076136626" r:id="rId18"/>
    <p:sldId id="2076136607" r:id="rId19"/>
    <p:sldId id="2076136578" r:id="rId20"/>
    <p:sldId id="2076136597" r:id="rId21"/>
    <p:sldId id="2076136628" r:id="rId22"/>
    <p:sldId id="2076136615" r:id="rId23"/>
    <p:sldId id="2076136611" r:id="rId24"/>
    <p:sldId id="2076136612" r:id="rId25"/>
    <p:sldId id="2076136613" r:id="rId26"/>
    <p:sldId id="2076136614" r:id="rId27"/>
    <p:sldId id="2076136600" r:id="rId28"/>
    <p:sldId id="2076136630" r:id="rId29"/>
    <p:sldId id="2076136629" r:id="rId30"/>
    <p:sldId id="2076136590" r:id="rId31"/>
    <p:sldId id="2076136579" r:id="rId32"/>
    <p:sldId id="2076136580"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CBD983-B176-4F98-8538-2169D0079DC8}">
          <p14:sldIdLst>
            <p14:sldId id="2076136231"/>
          </p14:sldIdLst>
        </p14:section>
        <p14:section name="Intro" id="{3E298808-EF30-4E74-BAE2-94FF685AF1ED}">
          <p14:sldIdLst>
            <p14:sldId id="2076136232"/>
            <p14:sldId id="2076136233"/>
            <p14:sldId id="2076136621"/>
          </p14:sldIdLst>
        </p14:section>
        <p14:section name="Benefits" id="{C711B960-ED49-4738-A760-5DFB46E52AF2}">
          <p14:sldIdLst>
            <p14:sldId id="8426"/>
            <p14:sldId id="2076136617"/>
            <p14:sldId id="2076136253"/>
          </p14:sldIdLst>
        </p14:section>
        <p14:section name="Product pitch" id="{F599A7CE-B2B2-4538-A626-54DE295B1ADD}">
          <p14:sldIdLst>
            <p14:sldId id="2076136626"/>
            <p14:sldId id="2076136607"/>
          </p14:sldIdLst>
        </p14:section>
        <p14:section name="Migration" id="{585E2598-F0EF-48D3-AE32-C867D1EF5618}">
          <p14:sldIdLst>
            <p14:sldId id="2076136578"/>
            <p14:sldId id="2076136597"/>
            <p14:sldId id="2076136628"/>
            <p14:sldId id="2076136615"/>
            <p14:sldId id="2076136611"/>
            <p14:sldId id="2076136612"/>
            <p14:sldId id="2076136613"/>
            <p14:sldId id="2076136614"/>
            <p14:sldId id="2076136600"/>
            <p14:sldId id="2076136630"/>
            <p14:sldId id="2076136629"/>
          </p14:sldIdLst>
        </p14:section>
        <p14:section name="Closing" id="{8691BD1B-4FEE-46C4-B7F7-A75BA5BB03E4}">
          <p14:sldIdLst>
            <p14:sldId id="2076136590"/>
            <p14:sldId id="2076136579"/>
            <p14:sldId id="20761365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Nataliya Semez" initials="NS" lastIdx="1" clrIdx="7">
    <p:extLst>
      <p:ext uri="{19B8F6BF-5375-455C-9EA6-DF929625EA0E}">
        <p15:presenceInfo xmlns:p15="http://schemas.microsoft.com/office/powerpoint/2012/main" userId="S::Nataliya@audienz.com::2f971d80-1c10-4b0c-8abe-bf66d810ffe3" providerId="AD"/>
      </p:ext>
    </p:extLst>
  </p:cmAuthor>
  <p:cmAuthor id="1" name="Mary Feil-Jacobs" initials="MFJ" lastIdx="43" clrIdx="1"/>
  <p:cmAuthor id="2" name="Monica Lueder" initials="ML" lastIdx="22" clrIdx="2"/>
  <p:cmAuthor id="3" name="Mary Feil-Jacobs" initials="MF" lastIdx="22" clrIdx="3"/>
  <p:cmAuthor id="4" name="Angela Powell" initials="AP" lastIdx="9" clrIdx="4"/>
  <p:cmAuthor id="5" name="Gorka Madariaga Nunez" initials="GMN" lastIdx="44" clrIdx="5">
    <p:extLst>
      <p:ext uri="{19B8F6BF-5375-455C-9EA6-DF929625EA0E}">
        <p15:presenceInfo xmlns:p15="http://schemas.microsoft.com/office/powerpoint/2012/main" userId="S::gorkma@microsoft.com::970d7a5c-98e1-4a18-bd0d-ac77f3b856ad" providerId="AD"/>
      </p:ext>
    </p:extLst>
  </p:cmAuthor>
  <p:cmAuthor id="6" name="Semira Menghes" initials="SM" lastIdx="3" clrIdx="6">
    <p:extLst>
      <p:ext uri="{19B8F6BF-5375-455C-9EA6-DF929625EA0E}">
        <p15:presenceInfo xmlns:p15="http://schemas.microsoft.com/office/powerpoint/2012/main" userId="S-1-5-21-2484942627-1080135369-1505777146-10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A"/>
    <a:srgbClr val="0079D6"/>
    <a:srgbClr val="50E6FF"/>
    <a:srgbClr val="005A9F"/>
    <a:srgbClr val="FF5050"/>
    <a:srgbClr val="FF6600"/>
    <a:srgbClr val="CCFFCC"/>
    <a:srgbClr val="CBD6EF"/>
    <a:srgbClr val="E6E6E6"/>
    <a:srgbClr val="74747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2" d="100"/>
          <a:sy n="72" d="100"/>
        </p:scale>
        <p:origin x="564"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notesMaster" Target="notesMasters/notesMaster1.xml"/><Relationship Id="rId7"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commentAuthors" Target="commentAuthors.xml"/><Relationship Id="rId10" Type="http://schemas.openxmlformats.org/officeDocument/2006/relationships/slideMaster" Target="slideMasters/slideMaster4.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handoutMaster" Target="handoutMasters/handoutMaster1.xml"/><Relationship Id="rId8" Type="http://schemas.openxmlformats.org/officeDocument/2006/relationships/slideMaster" Target="slideMasters/slideMaster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7/19/2020 8:16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7/19/2020 8:16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ppmigration.microsoft.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pp-servi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resources/total-economic-impact-of-microsoft-azure-pa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pp-servi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754838-premera-blue-cross-health-payor-azur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customers.microsoft.com/en-us/story/726914-hotailors-travel-transportation-azure" TargetMode="External"/><Relationship Id="rId4" Type="http://schemas.openxmlformats.org/officeDocument/2006/relationships/hyperlink" Target="https://customers.microsoft.com/en-us/story/725726-komplett-retail-azure-norwa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In this session, we will go through the story for the web applications sales play, with a pitch designed for SMB customers looking to migrate web applications to the cloud. We will focus on the value of fully managed services in Azure – with a special focus on App Service, the hero service for web applications – as well as how customers can incorporate innovation in their apps after going through their migration journey.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2753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 process of modernizing web apps with Azure has three main stages: assessment, migration and innovation</a:t>
            </a:r>
          </a:p>
          <a:p>
            <a:pPr marL="228600" indent="-228600">
              <a:buFont typeface="+mj-lt"/>
              <a:buAutoNum type="arabicPeriod"/>
            </a:pPr>
            <a:r>
              <a:rPr lang="en-US" sz="900" kern="1200">
                <a:solidFill>
                  <a:schemeClr val="tx1"/>
                </a:solidFill>
                <a:effectLst/>
                <a:latin typeface="Segoe UI Light" pitchFamily="34" charset="0"/>
                <a:ea typeface="+mn-ea"/>
                <a:cs typeface="+mn-cs"/>
              </a:rPr>
              <a:t>First, determining whether the app is compatible in its current state or needs some adjustments through a custom assessment report.</a:t>
            </a:r>
          </a:p>
          <a:p>
            <a:pPr marL="228600" indent="-228600">
              <a:buFont typeface="+mj-lt"/>
              <a:buAutoNum type="arabicPeriod"/>
            </a:pPr>
            <a:r>
              <a:rPr lang="en-US" sz="900" kern="1200">
                <a:solidFill>
                  <a:schemeClr val="tx1"/>
                </a:solidFill>
                <a:effectLst/>
                <a:latin typeface="Segoe UI Light" pitchFamily="34" charset="0"/>
                <a:ea typeface="+mn-ea"/>
                <a:cs typeface="+mn-cs"/>
              </a:rPr>
              <a:t>Second, bringing the application to Azure by lift-and-shift through migration tools, bringing the code, or bringing a container.</a:t>
            </a:r>
          </a:p>
          <a:p>
            <a:pPr marL="228600" indent="-228600">
              <a:buFont typeface="+mj-lt"/>
              <a:buAutoNum type="arabicPeriod"/>
            </a:pPr>
            <a:r>
              <a:rPr lang="en-US" sz="900" kern="1200">
                <a:solidFill>
                  <a:schemeClr val="tx1"/>
                </a:solidFill>
                <a:effectLst/>
                <a:latin typeface="Segoe UI Light" pitchFamily="34" charset="0"/>
                <a:ea typeface="+mn-ea"/>
                <a:cs typeface="+mn-cs"/>
              </a:rPr>
              <a:t>Lastly, setting up monitoring and automating deployments for further releases – as well as pushing innovative capabilities for an enhanced experience.</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3912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To start, we just need to provide the URL of a website to get a full report of all the technologies used in the application and whether they are supported in App Service. You can see a demo of the assessments generated by the App Service Migration Assistant tool by visiting the URL in this slide.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7/19/2020 8:16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9682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Once everything is ready for migration, we can bring the web application to Azure through 3 different paths: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Automating the process with the App Service Migration Assistant tool for .NET and PHP apps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Redeploying the existing code by setting up a CI/CD pipeline with App Service as the destination for deployments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Containerizing the existing application and deploying it to App Service</a:t>
            </a:r>
          </a:p>
          <a:p>
            <a:r>
              <a:rPr lang="en-US" sz="900" kern="1200">
                <a:solidFill>
                  <a:schemeClr val="tx1"/>
                </a:solidFill>
                <a:effectLst/>
                <a:latin typeface="Segoe UI Light" pitchFamily="34" charset="0"/>
                <a:ea typeface="+mn-ea"/>
                <a:cs typeface="+mn-cs"/>
              </a:rPr>
              <a:t>In the following slides, we will focus on the main benefits that Azure App Service offers for each of the paths.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7/19/2020 8:16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550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 App Service Migration Assistant tool provides an automatic path to migrate .NET and PHP apps to Azure. After the initial assessment, the customers need to download a tool that will perform some readiness checks by running on the current host of the app, offering some recommendations for remediation steps prior to migrate if needed.</a:t>
            </a:r>
          </a:p>
          <a:p>
            <a:r>
              <a:rPr lang="en-US" sz="900" kern="1200">
                <a:solidFill>
                  <a:schemeClr val="tx1"/>
                </a:solidFill>
                <a:effectLst/>
                <a:latin typeface="Segoe UI Light" pitchFamily="34" charset="0"/>
                <a:ea typeface="+mn-ea"/>
                <a:cs typeface="+mn-cs"/>
              </a:rPr>
              <a:t>After that, the tool will guide the migration through a step-by-step wizard for an automatic migration.</a:t>
            </a:r>
          </a:p>
          <a:p>
            <a:endParaRPr lang="en-US" sz="900" kern="1200">
              <a:solidFill>
                <a:schemeClr val="tx1"/>
              </a:solidFill>
              <a:effectLst/>
              <a:latin typeface="Segoe UI Light" pitchFamily="34" charset="0"/>
              <a:ea typeface="+mn-ea"/>
              <a:cs typeface="+mn-cs"/>
            </a:endParaRPr>
          </a:p>
          <a:p>
            <a:r>
              <a:rPr lang="en-US">
                <a:hlinkClick r:id="rId3"/>
              </a:rPr>
              <a:t>https://appmigration.microsoft.com/</a:t>
            </a:r>
            <a:endParaRPr lang="en-US" sz="900" b="1"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137244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For customers that want to redeploy their existing codebase themselves, Azure App Service offers flexibility on the choice of technologies to use for development and deployment.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It supports the most common programming languages and frameworks (such as all flavors of .NET, PHP, Node.js, Python, Java or Ruby), development tools (with integration with Visual Studio, VS Code, IntelliJ, or Eclipse), source code repositories (such as GitHub, Azure DevOps, Git, </a:t>
            </a:r>
            <a:r>
              <a:rPr lang="en-US" sz="900" kern="1200" err="1">
                <a:solidFill>
                  <a:schemeClr val="tx1"/>
                </a:solidFill>
                <a:effectLst/>
                <a:latin typeface="Segoe UI Light" pitchFamily="34" charset="0"/>
                <a:ea typeface="+mn-ea"/>
                <a:cs typeface="+mn-cs"/>
              </a:rPr>
              <a:t>BitBucket</a:t>
            </a:r>
            <a:r>
              <a:rPr lang="en-US" sz="900" kern="1200">
                <a:solidFill>
                  <a:schemeClr val="tx1"/>
                </a:solidFill>
                <a:effectLst/>
                <a:latin typeface="Segoe UI Light" pitchFamily="34" charset="0"/>
                <a:ea typeface="+mn-ea"/>
                <a:cs typeface="+mn-cs"/>
              </a:rPr>
              <a:t>) and CI/CD tools and engines (again with Azure DevOps, Kudu, Jenkins, or Maven).</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 a more effective deployment experience, App Service provides several deployment slots for the same site, enabling customers to have different environments for production, staging, testing, etc. with a specific deployment pipeline for each of them.</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identify and resolve issues faster and more effectively, Azure App Service has integrated monitoring and logging through Azure Monitor with Application Insights – providing detailed information about different metrics and usage – as well as a chatbot-like experience that points to root cause of issues and possible solutions.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994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NOTE FOR PRESENTER: use this slide for more technical audiences, making a double click on the technology involved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This architecture can be used to demonstrate a sample scenario and walk customers through the flow, with the dev team pushing changes through Visual Studio and the CI/CD pipeline of choice to App Service.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3734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For containerized web applications, App Service supports both Windows and Linux containers, fully integrated with container registry services for deployment – such as Docker Hub and Azure Container Registry.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Customers can still enjoy the rest of the benefits of this fully managed platform when deploying their containers – with built-in DevOps, integration with dev tools, intelligent monitoring by default, and multiple deployment slots.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665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NOTE FOR PRESENTER: use this slide for more technical audiences, making a double click on the technology involved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This architecture can be used to demonstrate a sample scenario and walk customers through the flow of deploying containers to App Service, with the dev team pushing container images to Azure Container Registry through VS Code, which are then automatically deployed into App Service based on the provided definition.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72976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So far we have covered the ways to migrate the application layer to Azure, but every application has a data component, right?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make it easier to migrate the existing database of the application to Azure, our customers can use the Azure Database Migration Service – which, similarly to the App Service Migration Assistant tool, will automate the move of SQL Server, MySQL and PostgreSQL databases to their respective managed services in Azure. Visit the URL in this slide for more details of all the different options and guidance for each of them.</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If you need more details about any of them, there are similar videos and material for migrating both SQL Server workloads and OSS databases to Azure.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7/19/2020 8:16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100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And then, as we mentioned at the very beginning, offering a superior customer experience is key. Our customers can fully realize the benefits of their move to the cloud by enhancing their applications with different tools and services in Azure.</a:t>
            </a:r>
          </a:p>
          <a:p>
            <a:endParaRPr lang="en-US" sz="900" kern="1200">
              <a:solidFill>
                <a:schemeClr val="tx1"/>
              </a:solidFill>
              <a:effectLst/>
              <a:latin typeface="Segoe UI Light" pitchFamily="34" charset="0"/>
              <a:ea typeface="+mn-ea"/>
              <a:cs typeface="+mn-cs"/>
            </a:endParaRPr>
          </a:p>
          <a:p>
            <a:pPr marL="228600" indent="-228600">
              <a:buFont typeface="+mj-lt"/>
              <a:buAutoNum type="arabicPeriod"/>
            </a:pPr>
            <a:r>
              <a:rPr lang="en-US" sz="900" kern="1200">
                <a:solidFill>
                  <a:schemeClr val="tx1"/>
                </a:solidFill>
                <a:effectLst/>
                <a:latin typeface="Segoe UI Light" pitchFamily="34" charset="0"/>
                <a:ea typeface="+mn-ea"/>
                <a:cs typeface="+mn-cs"/>
              </a:rPr>
              <a:t>For more effective deployments and monitoring, customers can benefit from the intelligent and proactive analytics from Azure Monitor, and setup their deployment pipelines with GitHub and Azure DevOps.</a:t>
            </a:r>
          </a:p>
          <a:p>
            <a:pPr marL="228600" indent="-228600">
              <a:buFont typeface="+mj-lt"/>
              <a:buAutoNum type="arabicPeriod"/>
            </a:pPr>
            <a:r>
              <a:rPr lang="en-US" sz="900" kern="1200">
                <a:solidFill>
                  <a:schemeClr val="tx1"/>
                </a:solidFill>
                <a:effectLst/>
                <a:latin typeface="Segoe UI Light" pitchFamily="34" charset="0"/>
                <a:ea typeface="+mn-ea"/>
                <a:cs typeface="+mn-cs"/>
              </a:rPr>
              <a:t>For a more advanced experience, customers can incorporate Artificial Intelligence capabilities in their applications very easily by using pre-built services such as Cognitive Services and the Bot Service, incorporating more natural and innovative ways to engage with their end users through conversational chatbots, real-time translation, custom recommendations, or face recognition.</a:t>
            </a:r>
          </a:p>
          <a:p>
            <a:pPr marL="228600" indent="-228600">
              <a:buFont typeface="+mj-lt"/>
              <a:buAutoNum type="arabicPeriod"/>
            </a:pPr>
            <a:r>
              <a:rPr lang="en-US" sz="900" kern="1200">
                <a:solidFill>
                  <a:schemeClr val="tx1"/>
                </a:solidFill>
                <a:effectLst/>
                <a:latin typeface="Segoe UI Light" pitchFamily="34" charset="0"/>
                <a:ea typeface="+mn-ea"/>
                <a:cs typeface="+mn-cs"/>
              </a:rPr>
              <a:t>Last but not least, our customers can quickly incorporate new functionality by using serverless technologies, expanding the capabilities of an existing application with a very productive event-driven approach. By using Azure Functions and Logic Apps, existing applications can integrate with hundreds of services with a low-code/no-code experience for faster and simpler innovation.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7/19/2020 8:16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73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We need to start stating the importance of applications and customer experience.</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Today, every company runs many different applications that are essential for success – both internal business applications but also external-facing applications for customers and partners (such as the company website, customer self-service portal, e-commerce sites, or mobile apps).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And then, there's data. Every user interaction with any application works with data, consumes data and generates data. Today, every business collects tremendous amounts of information - and the challenge is how to turn this data into actionable insights and intelligence to provide a superior customer experience.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E2F633E-D62E-4D67-8CAE-04F38B01EBC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1461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By migrating websites to Azure using App Service, customers will enjoy immediately the benefits of a fully managed platform with a service specifically designed for web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r>
              <a:rPr lang="en-US"/>
              <a:t>Learn more about App Service and its features on docs: </a:t>
            </a:r>
            <a:r>
              <a:rPr lang="en-US">
                <a:hlinkClick r:id="rId3"/>
              </a:rPr>
              <a:t>https://docs.microsoft.com/en-us/azure/app-service/</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478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3A98020-7B19-4BD9-B829-380AC478DEB4}" type="slidenum">
              <a:rPr kumimoji="0" lang="en-IN"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8310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For a deeper dive on any specific topic, use these additional resources in the form of documentation, tutorials, webinars or help and support.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512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To ground us into the importance of customer experience, I would like to start with a Forrester quote that says “</a:t>
            </a:r>
            <a:r>
              <a:rPr lang="en-US" sz="900" i="1" kern="1200">
                <a:solidFill>
                  <a:schemeClr val="tx1"/>
                </a:solidFill>
                <a:effectLst/>
                <a:latin typeface="Segoe UI Light" pitchFamily="34" charset="0"/>
                <a:ea typeface="+mn-ea"/>
                <a:cs typeface="+mn-cs"/>
              </a:rPr>
              <a:t>More than any other factor, customer experiences determine whether companies thrive and profit, or struggle and fade.“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 today’s digital economy customers are the new market-makers, reshaping industries and changing how businesses compete and win. </a:t>
            </a:r>
          </a:p>
          <a:p>
            <a:r>
              <a:rPr lang="en-US" sz="900" kern="1200">
                <a:solidFill>
                  <a:schemeClr val="tx1"/>
                </a:solidFill>
                <a:effectLst/>
                <a:latin typeface="Segoe UI Light" pitchFamily="34" charset="0"/>
                <a:ea typeface="+mn-ea"/>
                <a:cs typeface="+mn-cs"/>
              </a:rPr>
              <a:t>And your end users have really high expectations. Let me walk you through some of them with some data points:</a:t>
            </a:r>
          </a:p>
          <a:p>
            <a:pPr lvl="0"/>
            <a:r>
              <a:rPr lang="en-US" sz="900" kern="1200">
                <a:solidFill>
                  <a:schemeClr val="tx1"/>
                </a:solidFill>
                <a:effectLst/>
                <a:latin typeface="Segoe UI Light" pitchFamily="34" charset="0"/>
                <a:ea typeface="+mn-ea"/>
                <a:cs typeface="+mn-cs"/>
              </a:rPr>
              <a:t>79% of customers won’t return to a slow website. You can encourage your customers to take a look at the bounce rates for their sites to realize the magnitude of the lost opportunities.</a:t>
            </a:r>
          </a:p>
          <a:p>
            <a:r>
              <a:rPr lang="en-US" sz="900" kern="1200">
                <a:solidFill>
                  <a:schemeClr val="tx1"/>
                </a:solidFill>
                <a:effectLst/>
                <a:latin typeface="Segoe UI Light" pitchFamily="34" charset="0"/>
                <a:ea typeface="+mn-ea"/>
                <a:cs typeface="+mn-cs"/>
              </a:rPr>
              <a:t> </a:t>
            </a:r>
          </a:p>
          <a:p>
            <a:pPr lvl="0"/>
            <a:r>
              <a:rPr lang="en-US" sz="900" kern="1200">
                <a:solidFill>
                  <a:schemeClr val="tx1"/>
                </a:solidFill>
                <a:effectLst/>
                <a:latin typeface="Segoe UI Light" pitchFamily="34" charset="0"/>
                <a:ea typeface="+mn-ea"/>
                <a:cs typeface="+mn-cs"/>
              </a:rPr>
              <a:t>Customers care a lot about personalized experiences, and 38% of them won’t come back if they have to repeat themselves. They expect that, once they provide their information in an application, it should be able to know about them and over time learn about them to deliver a personalized experience.</a:t>
            </a:r>
          </a:p>
          <a:p>
            <a:r>
              <a:rPr lang="en-US" sz="900" kern="1200">
                <a:solidFill>
                  <a:schemeClr val="tx1"/>
                </a:solidFill>
                <a:effectLst/>
                <a:latin typeface="Segoe UI Light" pitchFamily="34" charset="0"/>
                <a:ea typeface="+mn-ea"/>
                <a:cs typeface="+mn-cs"/>
              </a:rPr>
              <a:t> </a:t>
            </a:r>
          </a:p>
          <a:p>
            <a:pPr lvl="0"/>
            <a:r>
              <a:rPr lang="en-US" sz="900" kern="1200">
                <a:solidFill>
                  <a:schemeClr val="tx1"/>
                </a:solidFill>
                <a:effectLst/>
                <a:latin typeface="Segoe UI Light" pitchFamily="34" charset="0"/>
                <a:ea typeface="+mn-ea"/>
                <a:cs typeface="+mn-cs"/>
              </a:rPr>
              <a:t>65% of customers feel frustrated with inconsistent experience across platforms. Customers across the board have many devices, and they expect the experience to be seamless.</a:t>
            </a:r>
          </a:p>
          <a:p>
            <a:r>
              <a:rPr lang="en-US" sz="900" kern="1200">
                <a:solidFill>
                  <a:schemeClr val="tx1"/>
                </a:solidFill>
                <a:effectLst/>
                <a:latin typeface="Segoe UI Light" pitchFamily="34" charset="0"/>
                <a:ea typeface="+mn-ea"/>
                <a:cs typeface="+mn-cs"/>
              </a:rPr>
              <a:t>As you can see there are some challenges for any application.</a:t>
            </a:r>
          </a:p>
          <a:p>
            <a:endParaRPr lang="en-US" sz="900" i="1">
              <a:gradFill>
                <a:gsLst>
                  <a:gs pos="0">
                    <a:schemeClr val="bg1"/>
                  </a:gs>
                  <a:gs pos="74000">
                    <a:schemeClr val="bg1"/>
                  </a:gs>
                </a:gsLst>
                <a:lin ang="5400000" scaled="1"/>
              </a:gradFill>
              <a:cs typeface="Segoe UI Semilight" panose="020B0402040204020203" pitchFamily="34" charset="0"/>
            </a:endParaRPr>
          </a:p>
          <a:p>
            <a:r>
              <a:rPr lang="en-US"/>
              <a:t>---------------------------</a:t>
            </a:r>
          </a:p>
          <a:p>
            <a:r>
              <a:rPr lang="en-US"/>
              <a:t>Reference</a:t>
            </a:r>
          </a:p>
          <a:p>
            <a:r>
              <a:rPr lang="en-US"/>
              <a:t>http://blogs.forrester.com/harley_manning/12-09-14-when_it_comes_to_total_returns_customer_experience_leaders_spank_customer_experience_laggards</a:t>
            </a:r>
          </a:p>
          <a:p>
            <a:endParaRPr lang="en-US"/>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arenR"/>
              <a:tabLst/>
              <a:defRPr/>
            </a:pPr>
            <a:r>
              <a:rPr lang="en-US" sz="900"/>
              <a:t>https://www.glassboxdigital.com/</a:t>
            </a:r>
            <a:endParaRPr lang="en-US"/>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2)   Accenture Global Consumer Pulse 2013</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3)   https://blog.kissmetrics.com/speed-is-a-killer/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4)   29%</a:t>
            </a:r>
            <a:r>
              <a:rPr lang="en-US" b="0"/>
              <a:t> said they are were less likely to buy products if they receive irrelevant marketing (1)</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u="none" strike="noStrike" kern="1200" err="1">
                <a:solidFill>
                  <a:schemeClr val="tx1"/>
                </a:solidFill>
                <a:effectLst/>
                <a:latin typeface="Segoe UI Light" pitchFamily="34" charset="0"/>
                <a:ea typeface="+mn-ea"/>
                <a:cs typeface="+mn-cs"/>
                <a:hlinkClick r:id="rId3"/>
              </a:rPr>
              <a:t>Janrain</a:t>
            </a:r>
            <a:r>
              <a:rPr lang="en-US" sz="900" b="0" i="0" u="none" strike="noStrike" kern="1200">
                <a:solidFill>
                  <a:schemeClr val="tx1"/>
                </a:solidFill>
                <a:effectLst/>
                <a:latin typeface="Segoe UI Light" pitchFamily="34" charset="0"/>
                <a:ea typeface="+mn-ea"/>
                <a:cs typeface="+mn-cs"/>
                <a:hlinkClick r:id="rId3"/>
              </a:rPr>
              <a:t> and Blue Research</a:t>
            </a:r>
            <a:r>
              <a:rPr lang="en-US" sz="900" b="0" i="0" u="none" strike="noStrike" kern="1200">
                <a:solidFill>
                  <a:schemeClr val="tx1"/>
                </a:solidFill>
                <a:effectLst/>
                <a:latin typeface="Segoe UI Light" pitchFamily="34" charset="0"/>
                <a:ea typeface="+mn-ea"/>
                <a:cs typeface="+mn-cs"/>
              </a:rPr>
              <a:t> (http://janrain.com/about/newsroom/press-releases/national-study-shows-consumers-abandon-brands-online-out-of-frustration-with-mistargeting/)</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http://www.huffingtonpost.com/entry/dont-let-irrelevant-messaging-cause-your-customers_us_584eddf9e4b0151082221db6</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a:solidFill>
                <a:schemeClr val="tx1"/>
              </a:soli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250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And it isn’t any different for modern web applications.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Websites have evolved a lot during the last several years – and they are no longer just a public repository of static content that companies can update occasionally. Now, a website is a live entity with constant changes, as the main vehicle to deliver digital campaigns and deeper engagement with customers for companies all over the world.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This means that the development of these web applications has to be way more agile, not only in terms of doing quick updates adjusting to business needs, but also being able to provide a consistent experience across different platforms.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Every business has its own website, and hence, all of them need to offer a differentiated experience to their customers to remain competitive. Incorporating AI capabilities to provide a more personalized experience or conversational bots for a faster, more natural interaction with end users are just a few ways to provide that high quality experience – and it’s easier than ever thanks to the cloud services in Azure.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516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pitchFamily="34" charset="0"/>
              </a:rPr>
              <a:t>It takes the right cloud, with all the right supporting services…</a:t>
            </a:r>
          </a:p>
          <a:p>
            <a:r>
              <a:rPr lang="en-US">
                <a:latin typeface="Segoe UI Light" pitchFamily="34" charset="0"/>
              </a:rPr>
              <a:t>---</a:t>
            </a:r>
          </a:p>
          <a:p>
            <a:endParaRPr lang="en-US">
              <a:latin typeface="Segoe UI Light" pitchFamily="34" charset="0"/>
            </a:endParaRPr>
          </a:p>
          <a:p>
            <a:r>
              <a:rPr lang="en-US">
                <a:latin typeface="Segoe UI Light" pitchFamily="34" charset="0"/>
              </a:rPr>
              <a:t>For you to achieve these benefits you need an Open &amp; Scalable Cloud Platform to scale up or down in line with your business needs, Data-driven Intelligence that you can weave in in every touchpoint you have with your customers and provide a personalized experience starting from initial engagement to retention, set of tools or services that set up your team to provide consistent cross-platform Experiences and drive continuous innovation. Especially, with public websites and apps, things change often so it is really important to have the platform support continuous innovation. </a:t>
            </a:r>
          </a:p>
          <a:p>
            <a:pPr marL="235572" indent="-235572">
              <a:buAutoNum type="alphaLcParenR"/>
            </a:pPr>
            <a:endParaRPr lang="en-US">
              <a:latin typeface="Segoe UI Light" pitchFamily="34" charset="0"/>
            </a:endParaRPr>
          </a:p>
          <a:p>
            <a:r>
              <a:rPr lang="en-US">
                <a:latin typeface="Segoe UI Light" pitchFamily="34" charset="0"/>
              </a:rPr>
              <a:t>Microsoft provides all of this as one integrated platform and in most regions so that you can bring data closer to your customers, with un-matched hybrid capabilities so that you can easily store and retrieve your data from either on-premises or from within cloud. </a:t>
            </a:r>
          </a:p>
          <a:p>
            <a:endParaRPr lang="en-US"/>
          </a:p>
          <a:p>
            <a:endParaRPr lang="en-US"/>
          </a:p>
        </p:txBody>
      </p:sp>
      <p:sp>
        <p:nvSpPr>
          <p:cNvPr id="4" name="Slide Number Placeholder 3"/>
          <p:cNvSpPr>
            <a:spLocks noGrp="1"/>
          </p:cNvSpPr>
          <p:nvPr>
            <p:ph type="sldNum" sz="quarter" idx="5"/>
          </p:nvPr>
        </p:nvSpPr>
        <p:spPr/>
        <p:txBody>
          <a:bodyPr/>
          <a:lstStyle/>
          <a:p>
            <a:pPr defTabSz="942289">
              <a:defRPr/>
            </a:pPr>
            <a:fld id="{F2948689-FFE2-4DCB-B8C9-5C332EC94B80}" type="slidenum">
              <a:rPr lang="en-US">
                <a:solidFill>
                  <a:prstClr val="black"/>
                </a:solidFill>
                <a:latin typeface="Calibri" panose="020F0502020204030204"/>
              </a:rPr>
              <a:pPr defTabSz="942289">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49225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Taking care of all the different components required to provide that superior experience – such as high availability, scaling, security management, or constant updates – can be a burden should it be done manually. It would require a big amount of resources (in terms of time, money, operations…) that not all companies may have available.</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Fortunately, by using fully managed services in Azure, most of these challenges are tackled for our customers, helping small teams to provide a high-quality experience without expensive investments.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Here’s where we can present how fully managed services can help our customers to:</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Provide quality of service on their web apps – by taking advantage of guaranteed SLAs to be always available or automated scaling to handle traffic peaks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Be more agile and productive in their projects – by automating deployments to get to market faster, as well as using integrated development and monitoring tools to tackle issues more effectively</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Integrate more easily with different services and components of an application, as well as with existing investments and legacy systems – by using pre-built components and connectors between different building blocks or services, both in the cloud and on-premises for hybrid solutions</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Handle security and privacy without specific investments in these areas – forgetting about updates, patching, end of support or major breaking changes by staying automatically up to date, and benefiting from the numerous privacy, compliance and security certifications that Azure provides as a platform.</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894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The benefits of using fully managed services for web applications are reflected in terms of ROI, time-to-market and IT time saved. Customers can then focus on the experience they are offering to their end users and use the freed time to deliver more innovative solutions, all while getting to market faster than ever.</a:t>
            </a:r>
          </a:p>
          <a:p>
            <a:endParaRPr lang="en-US"/>
          </a:p>
          <a:p>
            <a:r>
              <a:rPr lang="en-US"/>
              <a:t>Reference:</a:t>
            </a:r>
          </a:p>
          <a:p>
            <a:r>
              <a:rPr lang="en-US">
                <a:hlinkClick r:id="rId3"/>
              </a:rPr>
              <a:t>https://azure.microsoft.com/en-us/resources/total-economic-impact-of-microsoft-azure-paas/</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7791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By migrating websites to Azure using App Service, customers will enjoy immediately the benefits of a fully managed platform with a service specifically designed for web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r>
              <a:rPr lang="en-US"/>
              <a:t>Learn more about App Service and its features on docs: </a:t>
            </a:r>
            <a:r>
              <a:rPr lang="en-US">
                <a:hlinkClick r:id="rId3"/>
              </a:rPr>
              <a:t>https://docs.microsoft.com/en-us/azure/app-service/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50945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Premera Blue Cross – </a:t>
            </a:r>
            <a:r>
              <a:rPr lang="en-US" sz="900" b="0" i="0" kern="1200">
                <a:solidFill>
                  <a:schemeClr val="tx1"/>
                </a:solidFill>
                <a:effectLst/>
                <a:latin typeface="Segoe UI Light" pitchFamily="34" charset="0"/>
                <a:ea typeface="+mn-ea"/>
                <a:cs typeface="+mn-cs"/>
              </a:rPr>
              <a:t>choosing Azure App Service to speed development, amp up developer efficiency, and deliver and scale new services fast</a:t>
            </a: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https://customers.microsoft.com/en-us/story/754838-premera-blue-cross-health-payor-azure</a:t>
            </a:r>
            <a:endParaRPr lang="en-US"/>
          </a:p>
          <a:p>
            <a:endParaRPr lang="en-US" sz="90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Komplett</a:t>
            </a:r>
            <a:r>
              <a:rPr lang="en-US" sz="900" kern="1200">
                <a:solidFill>
                  <a:schemeClr val="tx1"/>
                </a:solidFill>
                <a:effectLst/>
                <a:latin typeface="Segoe UI Light" pitchFamily="34" charset="0"/>
                <a:ea typeface="+mn-ea"/>
                <a:cs typeface="+mn-cs"/>
              </a:rPr>
              <a:t> Group – who had their best Black Friday so far after migrating to Azure by providing a faster than usual load time without any capacity issues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a:solidFill>
                  <a:schemeClr val="tx1"/>
                </a:solidFill>
                <a:effectLst/>
                <a:latin typeface="Segoe UI Light" pitchFamily="34" charset="0"/>
                <a:ea typeface="+mn-ea"/>
                <a:cs typeface="+mn-cs"/>
                <a:hlinkClick r:id="rId4"/>
              </a:rPr>
              <a:t>https://customers.microsoft.com/en-us/story/725726-komplett-retail-azure-norway</a:t>
            </a:r>
            <a:r>
              <a:rPr lang="en-US" sz="900" kern="1200">
                <a:solidFill>
                  <a:schemeClr val="tx1"/>
                </a:solidFill>
                <a:effectLst/>
                <a:latin typeface="Segoe UI Light" pitchFamily="34" charset="0"/>
                <a:ea typeface="+mn-ea"/>
                <a:cs typeface="+mn-cs"/>
              </a:rPr>
              <a:t> </a:t>
            </a:r>
          </a:p>
          <a:p>
            <a:endParaRPr lang="en-US" sz="90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Hotailors</a:t>
            </a:r>
            <a:r>
              <a:rPr lang="en-US" sz="900" kern="1200">
                <a:solidFill>
                  <a:schemeClr val="tx1"/>
                </a:solidFill>
                <a:effectLst/>
                <a:latin typeface="Segoe UI Light" pitchFamily="34" charset="0"/>
                <a:ea typeface="+mn-ea"/>
                <a:cs typeface="+mn-cs"/>
              </a:rPr>
              <a:t> – reducing service integration time by 30 to 50 percent in their SaaS solution for travel agencies</a:t>
            </a:r>
          </a:p>
          <a:p>
            <a:r>
              <a:rPr lang="en-US" sz="900" u="sng" kern="1200">
                <a:solidFill>
                  <a:schemeClr val="tx1"/>
                </a:solidFill>
                <a:effectLst/>
                <a:latin typeface="Segoe UI Light" pitchFamily="34" charset="0"/>
                <a:ea typeface="+mn-ea"/>
                <a:cs typeface="+mn-cs"/>
                <a:hlinkClick r:id="rId5"/>
              </a:rPr>
              <a:t>https://customers.microsoft.com/en-us/story/726914-hotailors-travel-transportation-azure</a:t>
            </a:r>
            <a:endParaRPr lang="en-US"/>
          </a:p>
        </p:txBody>
      </p:sp>
      <p:sp>
        <p:nvSpPr>
          <p:cNvPr id="4" name="Header Placeholder 3"/>
          <p:cNvSpPr>
            <a:spLocks noGrp="1"/>
          </p:cNvSpPr>
          <p:nvPr>
            <p:ph type="hdr" sz="quarter" idx="10"/>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7/19/2020 8:16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1990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38440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00">
                <a:latin typeface="+mj-lt"/>
              </a:defRPr>
            </a:lvl1pPr>
          </a:lstStyle>
          <a:p>
            <a:pPr lvl="0"/>
            <a:r>
              <a:rPr lang="en-US"/>
              <a:t>Subheading</a:t>
            </a:r>
          </a:p>
        </p:txBody>
      </p:sp>
    </p:spTree>
    <p:extLst>
      <p:ext uri="{BB962C8B-B14F-4D97-AF65-F5344CB8AC3E}">
        <p14:creationId xmlns:p14="http://schemas.microsoft.com/office/powerpoint/2010/main" val="1436928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Tree>
    <p:extLst>
      <p:ext uri="{BB962C8B-B14F-4D97-AF65-F5344CB8AC3E}">
        <p14:creationId xmlns:p14="http://schemas.microsoft.com/office/powerpoint/2010/main" val="890470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42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3771820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4003491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2294372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4001614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137963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824970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123527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358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1069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852255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72357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657828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8"/>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53121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154847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05411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6"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spTree>
    <p:extLst>
      <p:ext uri="{BB962C8B-B14F-4D97-AF65-F5344CB8AC3E}">
        <p14:creationId xmlns:p14="http://schemas.microsoft.com/office/powerpoint/2010/main" val="1802795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6" y="558188"/>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413835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Tree>
    <p:extLst>
      <p:ext uri="{BB962C8B-B14F-4D97-AF65-F5344CB8AC3E}">
        <p14:creationId xmlns:p14="http://schemas.microsoft.com/office/powerpoint/2010/main" val="267584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6"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spTree>
    <p:extLst>
      <p:ext uri="{BB962C8B-B14F-4D97-AF65-F5344CB8AC3E}">
        <p14:creationId xmlns:p14="http://schemas.microsoft.com/office/powerpoint/2010/main" val="4815296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544083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6" y="558188"/>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48785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6" y="558188"/>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24918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2"/>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7735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00">
                <a:latin typeface="+mj-lt"/>
              </a:defRPr>
            </a:lvl1pPr>
          </a:lstStyle>
          <a:p>
            <a:pPr lvl="0"/>
            <a:r>
              <a:rPr lang="en-US"/>
              <a:t>Subheading</a:t>
            </a:r>
          </a:p>
        </p:txBody>
      </p:sp>
    </p:spTree>
    <p:extLst>
      <p:ext uri="{BB962C8B-B14F-4D97-AF65-F5344CB8AC3E}">
        <p14:creationId xmlns:p14="http://schemas.microsoft.com/office/powerpoint/2010/main" val="125154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Tree>
    <p:extLst>
      <p:ext uri="{BB962C8B-B14F-4D97-AF65-F5344CB8AC3E}">
        <p14:creationId xmlns:p14="http://schemas.microsoft.com/office/powerpoint/2010/main" val="1109991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349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274505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18089340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3528032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6" y="558188"/>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400897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4151254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9556294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722068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929317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161034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5487780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1225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7786897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8"/>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621313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164216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Tree>
    <p:extLst>
      <p:ext uri="{BB962C8B-B14F-4D97-AF65-F5344CB8AC3E}">
        <p14:creationId xmlns:p14="http://schemas.microsoft.com/office/powerpoint/2010/main" val="3758651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093232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6"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spTree>
    <p:extLst>
      <p:ext uri="{BB962C8B-B14F-4D97-AF65-F5344CB8AC3E}">
        <p14:creationId xmlns:p14="http://schemas.microsoft.com/office/powerpoint/2010/main" val="12564891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6" y="558188"/>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5023376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Tree>
    <p:extLst>
      <p:ext uri="{BB962C8B-B14F-4D97-AF65-F5344CB8AC3E}">
        <p14:creationId xmlns:p14="http://schemas.microsoft.com/office/powerpoint/2010/main" val="22268569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997187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6" y="558188"/>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884688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6" y="558188"/>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645836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2"/>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3591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00">
                <a:latin typeface="+mj-lt"/>
              </a:defRPr>
            </a:lvl1pPr>
          </a:lstStyle>
          <a:p>
            <a:pPr lvl="0"/>
            <a:r>
              <a:rPr lang="en-US"/>
              <a:t>Subheading</a:t>
            </a:r>
          </a:p>
        </p:txBody>
      </p:sp>
    </p:spTree>
    <p:extLst>
      <p:ext uri="{BB962C8B-B14F-4D97-AF65-F5344CB8AC3E}">
        <p14:creationId xmlns:p14="http://schemas.microsoft.com/office/powerpoint/2010/main" val="39555606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Tree>
    <p:extLst>
      <p:ext uri="{BB962C8B-B14F-4D97-AF65-F5344CB8AC3E}">
        <p14:creationId xmlns:p14="http://schemas.microsoft.com/office/powerpoint/2010/main" val="134249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148127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2194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31127992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32997559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30615562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23761186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4790046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5774073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2681248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9466374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237893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6" y="558188"/>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6679923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441118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2336096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8"/>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386880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600059" y="2473827"/>
            <a:ext cx="5768777" cy="1130053"/>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332139" y="0"/>
            <a:ext cx="7104336" cy="6994525"/>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7200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8575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95914" y="1142393"/>
            <a:ext cx="11246266" cy="376684"/>
          </a:xfrm>
        </p:spPr>
        <p:txBody>
          <a:bodyPr/>
          <a:lstStyle>
            <a:lvl1pPr marL="0" indent="0" algn="ctr">
              <a:buNone/>
              <a:defRPr sz="2448">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707016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102841"/>
            <a:ext cx="12436475" cy="455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95914" y="1173784"/>
            <a:ext cx="11246266" cy="313904"/>
          </a:xfrm>
        </p:spPr>
        <p:txBody>
          <a:bodyPr/>
          <a:lstStyle>
            <a:lvl1pPr marL="0" indent="0" algn="ctr">
              <a:buNone/>
              <a:defRPr sz="204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463378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102841"/>
            <a:ext cx="12436475" cy="455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95914" y="1173784"/>
            <a:ext cx="11246266" cy="313904"/>
          </a:xfrm>
        </p:spPr>
        <p:txBody>
          <a:bodyPr/>
          <a:lstStyle>
            <a:lvl1pPr marL="0" indent="0" algn="ctr">
              <a:buNone/>
              <a:defRPr sz="204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70498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688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3607"/>
            <a:ext cx="5591676"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0" y="3844869"/>
            <a:ext cx="5591676"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93236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6" y="558188"/>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436201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006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90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2"/>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045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9.emf"/><Relationship Id="rId5" Type="http://schemas.openxmlformats.org/officeDocument/2006/relationships/slideLayout" Target="../slideLayouts/slideLayout77.xml"/><Relationship Id="rId10" Type="http://schemas.openxmlformats.org/officeDocument/2006/relationships/theme" Target="../theme/theme4.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2"/>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964476"/>
      </p:ext>
    </p:extLst>
  </p:cSld>
  <p:clrMap bg1="lt1" tx1="dk1" bg2="lt2" tx2="dk2" accent1="accent1" accent2="accent2" accent3="accent3" accent4="accent4" accent5="accent5" accent6="accent6" hlink="hlink" folHlink="folHlink"/>
  <p:sldLayoutIdLst>
    <p:sldLayoutId id="2147484782" r:id="rId1"/>
    <p:sldLayoutId id="2147484783" r:id="rId2"/>
    <p:sldLayoutId id="2147484784" r:id="rId3"/>
    <p:sldLayoutId id="2147484785" r:id="rId4"/>
    <p:sldLayoutId id="2147484786" r:id="rId5"/>
    <p:sldLayoutId id="2147484787" r:id="rId6"/>
    <p:sldLayoutId id="2147484788" r:id="rId7"/>
    <p:sldLayoutId id="2147484789" r:id="rId8"/>
    <p:sldLayoutId id="2147484790" r:id="rId9"/>
    <p:sldLayoutId id="2147484791" r:id="rId10"/>
    <p:sldLayoutId id="2147484792" r:id="rId11"/>
    <p:sldLayoutId id="2147484793" r:id="rId12"/>
    <p:sldLayoutId id="2147484794" r:id="rId13"/>
    <p:sldLayoutId id="2147484795" r:id="rId14"/>
    <p:sldLayoutId id="2147484796" r:id="rId15"/>
    <p:sldLayoutId id="2147484797" r:id="rId16"/>
    <p:sldLayoutId id="2147484798" r:id="rId17"/>
    <p:sldLayoutId id="2147484799" r:id="rId18"/>
    <p:sldLayoutId id="2147484800" r:id="rId19"/>
    <p:sldLayoutId id="2147484801" r:id="rId20"/>
    <p:sldLayoutId id="2147484802" r:id="rId21"/>
    <p:sldLayoutId id="2147484803" r:id="rId22"/>
    <p:sldLayoutId id="2147484804" r:id="rId23"/>
    <p:sldLayoutId id="2147484805" r:id="rId24"/>
  </p:sldLayoutIdLst>
  <p:hf hdr="0" dt="0"/>
  <p:txStyles>
    <p:titleStyle>
      <a:lvl1pPr algn="l" defTabSz="930265"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265" rtl="0" eaLnBrk="1" latinLnBrk="0" hangingPunct="1">
        <a:defRPr sz="1831" kern="1200">
          <a:solidFill>
            <a:schemeClr val="tx1"/>
          </a:solidFill>
          <a:latin typeface="+mn-lt"/>
          <a:ea typeface="+mn-ea"/>
          <a:cs typeface="+mn-cs"/>
        </a:defRPr>
      </a:lvl1pPr>
      <a:lvl2pPr marL="465133" algn="l" defTabSz="930265" rtl="0" eaLnBrk="1" latinLnBrk="0" hangingPunct="1">
        <a:defRPr sz="1831" kern="1200">
          <a:solidFill>
            <a:schemeClr val="tx1"/>
          </a:solidFill>
          <a:latin typeface="+mn-lt"/>
          <a:ea typeface="+mn-ea"/>
          <a:cs typeface="+mn-cs"/>
        </a:defRPr>
      </a:lvl2pPr>
      <a:lvl3pPr marL="930265" algn="l" defTabSz="930265" rtl="0" eaLnBrk="1" latinLnBrk="0" hangingPunct="1">
        <a:defRPr sz="1831" kern="1200">
          <a:solidFill>
            <a:schemeClr val="tx1"/>
          </a:solidFill>
          <a:latin typeface="+mn-lt"/>
          <a:ea typeface="+mn-ea"/>
          <a:cs typeface="+mn-cs"/>
        </a:defRPr>
      </a:lvl3pPr>
      <a:lvl4pPr marL="1395398" algn="l" defTabSz="930265" rtl="0" eaLnBrk="1" latinLnBrk="0" hangingPunct="1">
        <a:defRPr sz="1831" kern="1200">
          <a:solidFill>
            <a:schemeClr val="tx1"/>
          </a:solidFill>
          <a:latin typeface="+mn-lt"/>
          <a:ea typeface="+mn-ea"/>
          <a:cs typeface="+mn-cs"/>
        </a:defRPr>
      </a:lvl4pPr>
      <a:lvl5pPr marL="1860530" algn="l" defTabSz="930265" rtl="0" eaLnBrk="1" latinLnBrk="0" hangingPunct="1">
        <a:defRPr sz="1831" kern="1200">
          <a:solidFill>
            <a:schemeClr val="tx1"/>
          </a:solidFill>
          <a:latin typeface="+mn-lt"/>
          <a:ea typeface="+mn-ea"/>
          <a:cs typeface="+mn-cs"/>
        </a:defRPr>
      </a:lvl5pPr>
      <a:lvl6pPr marL="2325663" algn="l" defTabSz="930265" rtl="0" eaLnBrk="1" latinLnBrk="0" hangingPunct="1">
        <a:defRPr sz="1831" kern="1200">
          <a:solidFill>
            <a:schemeClr val="tx1"/>
          </a:solidFill>
          <a:latin typeface="+mn-lt"/>
          <a:ea typeface="+mn-ea"/>
          <a:cs typeface="+mn-cs"/>
        </a:defRPr>
      </a:lvl6pPr>
      <a:lvl7pPr marL="2790795" algn="l" defTabSz="930265" rtl="0" eaLnBrk="1" latinLnBrk="0" hangingPunct="1">
        <a:defRPr sz="1831" kern="1200">
          <a:solidFill>
            <a:schemeClr val="tx1"/>
          </a:solidFill>
          <a:latin typeface="+mn-lt"/>
          <a:ea typeface="+mn-ea"/>
          <a:cs typeface="+mn-cs"/>
        </a:defRPr>
      </a:lvl7pPr>
      <a:lvl8pPr marL="3255928" algn="l" defTabSz="930265" rtl="0" eaLnBrk="1" latinLnBrk="0" hangingPunct="1">
        <a:defRPr sz="1831" kern="1200">
          <a:solidFill>
            <a:schemeClr val="tx1"/>
          </a:solidFill>
          <a:latin typeface="+mn-lt"/>
          <a:ea typeface="+mn-ea"/>
          <a:cs typeface="+mn-cs"/>
        </a:defRPr>
      </a:lvl8pPr>
      <a:lvl9pPr marL="3721060" algn="l" defTabSz="930265"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93">
          <p15:clr>
            <a:srgbClr val="F26B43"/>
          </p15:clr>
        </p15:guide>
        <p15:guide id="3" pos="341">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2"/>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876168"/>
      </p:ext>
    </p:extLst>
  </p:cSld>
  <p:clrMap bg1="lt1" tx1="dk1" bg2="lt2" tx2="dk2" accent1="accent1" accent2="accent2" accent3="accent3" accent4="accent4" accent5="accent5" accent6="accent6" hlink="hlink" folHlink="folHlink"/>
  <p:sldLayoutIdLst>
    <p:sldLayoutId id="2147484807" r:id="rId1"/>
    <p:sldLayoutId id="2147484808" r:id="rId2"/>
    <p:sldLayoutId id="2147484809" r:id="rId3"/>
    <p:sldLayoutId id="2147484810" r:id="rId4"/>
    <p:sldLayoutId id="2147484811" r:id="rId5"/>
    <p:sldLayoutId id="2147484812" r:id="rId6"/>
    <p:sldLayoutId id="2147484813" r:id="rId7"/>
    <p:sldLayoutId id="2147484814" r:id="rId8"/>
    <p:sldLayoutId id="2147484815" r:id="rId9"/>
    <p:sldLayoutId id="2147484816" r:id="rId10"/>
    <p:sldLayoutId id="2147484817" r:id="rId11"/>
    <p:sldLayoutId id="2147484818" r:id="rId12"/>
    <p:sldLayoutId id="2147484819" r:id="rId13"/>
    <p:sldLayoutId id="2147484820" r:id="rId14"/>
    <p:sldLayoutId id="2147484821" r:id="rId15"/>
    <p:sldLayoutId id="2147484822" r:id="rId16"/>
    <p:sldLayoutId id="2147484823" r:id="rId17"/>
    <p:sldLayoutId id="2147484824" r:id="rId18"/>
    <p:sldLayoutId id="2147484825" r:id="rId19"/>
    <p:sldLayoutId id="2147484826" r:id="rId20"/>
    <p:sldLayoutId id="2147484827" r:id="rId21"/>
    <p:sldLayoutId id="2147484828" r:id="rId22"/>
    <p:sldLayoutId id="2147484829" r:id="rId23"/>
    <p:sldLayoutId id="2147484830" r:id="rId24"/>
  </p:sldLayoutIdLst>
  <p:hf hdr="0" dt="0"/>
  <p:txStyles>
    <p:titleStyle>
      <a:lvl1pPr algn="l" defTabSz="930265"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265" rtl="0" eaLnBrk="1" latinLnBrk="0" hangingPunct="1">
        <a:defRPr sz="1831" kern="1200">
          <a:solidFill>
            <a:schemeClr val="tx1"/>
          </a:solidFill>
          <a:latin typeface="+mn-lt"/>
          <a:ea typeface="+mn-ea"/>
          <a:cs typeface="+mn-cs"/>
        </a:defRPr>
      </a:lvl1pPr>
      <a:lvl2pPr marL="465133" algn="l" defTabSz="930265" rtl="0" eaLnBrk="1" latinLnBrk="0" hangingPunct="1">
        <a:defRPr sz="1831" kern="1200">
          <a:solidFill>
            <a:schemeClr val="tx1"/>
          </a:solidFill>
          <a:latin typeface="+mn-lt"/>
          <a:ea typeface="+mn-ea"/>
          <a:cs typeface="+mn-cs"/>
        </a:defRPr>
      </a:lvl2pPr>
      <a:lvl3pPr marL="930265" algn="l" defTabSz="930265" rtl="0" eaLnBrk="1" latinLnBrk="0" hangingPunct="1">
        <a:defRPr sz="1831" kern="1200">
          <a:solidFill>
            <a:schemeClr val="tx1"/>
          </a:solidFill>
          <a:latin typeface="+mn-lt"/>
          <a:ea typeface="+mn-ea"/>
          <a:cs typeface="+mn-cs"/>
        </a:defRPr>
      </a:lvl3pPr>
      <a:lvl4pPr marL="1395398" algn="l" defTabSz="930265" rtl="0" eaLnBrk="1" latinLnBrk="0" hangingPunct="1">
        <a:defRPr sz="1831" kern="1200">
          <a:solidFill>
            <a:schemeClr val="tx1"/>
          </a:solidFill>
          <a:latin typeface="+mn-lt"/>
          <a:ea typeface="+mn-ea"/>
          <a:cs typeface="+mn-cs"/>
        </a:defRPr>
      </a:lvl4pPr>
      <a:lvl5pPr marL="1860530" algn="l" defTabSz="930265" rtl="0" eaLnBrk="1" latinLnBrk="0" hangingPunct="1">
        <a:defRPr sz="1831" kern="1200">
          <a:solidFill>
            <a:schemeClr val="tx1"/>
          </a:solidFill>
          <a:latin typeface="+mn-lt"/>
          <a:ea typeface="+mn-ea"/>
          <a:cs typeface="+mn-cs"/>
        </a:defRPr>
      </a:lvl5pPr>
      <a:lvl6pPr marL="2325663" algn="l" defTabSz="930265" rtl="0" eaLnBrk="1" latinLnBrk="0" hangingPunct="1">
        <a:defRPr sz="1831" kern="1200">
          <a:solidFill>
            <a:schemeClr val="tx1"/>
          </a:solidFill>
          <a:latin typeface="+mn-lt"/>
          <a:ea typeface="+mn-ea"/>
          <a:cs typeface="+mn-cs"/>
        </a:defRPr>
      </a:lvl6pPr>
      <a:lvl7pPr marL="2790795" algn="l" defTabSz="930265" rtl="0" eaLnBrk="1" latinLnBrk="0" hangingPunct="1">
        <a:defRPr sz="1831" kern="1200">
          <a:solidFill>
            <a:schemeClr val="tx1"/>
          </a:solidFill>
          <a:latin typeface="+mn-lt"/>
          <a:ea typeface="+mn-ea"/>
          <a:cs typeface="+mn-cs"/>
        </a:defRPr>
      </a:lvl7pPr>
      <a:lvl8pPr marL="3255928" algn="l" defTabSz="930265" rtl="0" eaLnBrk="1" latinLnBrk="0" hangingPunct="1">
        <a:defRPr sz="1831" kern="1200">
          <a:solidFill>
            <a:schemeClr val="tx1"/>
          </a:solidFill>
          <a:latin typeface="+mn-lt"/>
          <a:ea typeface="+mn-ea"/>
          <a:cs typeface="+mn-cs"/>
        </a:defRPr>
      </a:lvl8pPr>
      <a:lvl9pPr marL="3721060" algn="l" defTabSz="930265"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93">
          <p15:clr>
            <a:srgbClr val="F26B43"/>
          </p15:clr>
        </p15:guide>
        <p15:guide id="3" pos="341">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2"/>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19583" y="6621968"/>
            <a:ext cx="4197310" cy="186521"/>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969436" y="6529032"/>
            <a:ext cx="374020" cy="372394"/>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‹nº›</a:t>
            </a:fld>
            <a:endParaRPr lang="en-IN"/>
          </a:p>
        </p:txBody>
      </p:sp>
    </p:spTree>
    <p:extLst>
      <p:ext uri="{BB962C8B-B14F-4D97-AF65-F5344CB8AC3E}">
        <p14:creationId xmlns:p14="http://schemas.microsoft.com/office/powerpoint/2010/main" val="1045812616"/>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 id="2147484843" r:id="rId12"/>
    <p:sldLayoutId id="2147484844" r:id="rId13"/>
    <p:sldLayoutId id="2147484845" r:id="rId14"/>
    <p:sldLayoutId id="2147484846" r:id="rId15"/>
    <p:sldLayoutId id="2147484847" r:id="rId16"/>
    <p:sldLayoutId id="2147484848" r:id="rId17"/>
    <p:sldLayoutId id="2147484849" r:id="rId18"/>
    <p:sldLayoutId id="2147484850" r:id="rId19"/>
    <p:sldLayoutId id="2147484851" r:id="rId20"/>
    <p:sldLayoutId id="2147484852" r:id="rId21"/>
    <p:sldLayoutId id="2147484853" r:id="rId22"/>
    <p:sldLayoutId id="2147484854" r:id="rId23"/>
    <p:sldLayoutId id="2147484855" r:id="rId24"/>
  </p:sldLayoutIdLst>
  <p:hf hdr="0" dt="0"/>
  <p:txStyles>
    <p:titleStyle>
      <a:lvl1pPr algn="l" defTabSz="930265"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265" rtl="0" eaLnBrk="1" latinLnBrk="0" hangingPunct="1">
        <a:defRPr sz="1831" kern="1200">
          <a:solidFill>
            <a:schemeClr val="tx1"/>
          </a:solidFill>
          <a:latin typeface="+mn-lt"/>
          <a:ea typeface="+mn-ea"/>
          <a:cs typeface="+mn-cs"/>
        </a:defRPr>
      </a:lvl1pPr>
      <a:lvl2pPr marL="465133" algn="l" defTabSz="930265" rtl="0" eaLnBrk="1" latinLnBrk="0" hangingPunct="1">
        <a:defRPr sz="1831" kern="1200">
          <a:solidFill>
            <a:schemeClr val="tx1"/>
          </a:solidFill>
          <a:latin typeface="+mn-lt"/>
          <a:ea typeface="+mn-ea"/>
          <a:cs typeface="+mn-cs"/>
        </a:defRPr>
      </a:lvl2pPr>
      <a:lvl3pPr marL="930265" algn="l" defTabSz="930265" rtl="0" eaLnBrk="1" latinLnBrk="0" hangingPunct="1">
        <a:defRPr sz="1831" kern="1200">
          <a:solidFill>
            <a:schemeClr val="tx1"/>
          </a:solidFill>
          <a:latin typeface="+mn-lt"/>
          <a:ea typeface="+mn-ea"/>
          <a:cs typeface="+mn-cs"/>
        </a:defRPr>
      </a:lvl3pPr>
      <a:lvl4pPr marL="1395398" algn="l" defTabSz="930265" rtl="0" eaLnBrk="1" latinLnBrk="0" hangingPunct="1">
        <a:defRPr sz="1831" kern="1200">
          <a:solidFill>
            <a:schemeClr val="tx1"/>
          </a:solidFill>
          <a:latin typeface="+mn-lt"/>
          <a:ea typeface="+mn-ea"/>
          <a:cs typeface="+mn-cs"/>
        </a:defRPr>
      </a:lvl4pPr>
      <a:lvl5pPr marL="1860530" algn="l" defTabSz="930265" rtl="0" eaLnBrk="1" latinLnBrk="0" hangingPunct="1">
        <a:defRPr sz="1831" kern="1200">
          <a:solidFill>
            <a:schemeClr val="tx1"/>
          </a:solidFill>
          <a:latin typeface="+mn-lt"/>
          <a:ea typeface="+mn-ea"/>
          <a:cs typeface="+mn-cs"/>
        </a:defRPr>
      </a:lvl5pPr>
      <a:lvl6pPr marL="2325663" algn="l" defTabSz="930265" rtl="0" eaLnBrk="1" latinLnBrk="0" hangingPunct="1">
        <a:defRPr sz="1831" kern="1200">
          <a:solidFill>
            <a:schemeClr val="tx1"/>
          </a:solidFill>
          <a:latin typeface="+mn-lt"/>
          <a:ea typeface="+mn-ea"/>
          <a:cs typeface="+mn-cs"/>
        </a:defRPr>
      </a:lvl6pPr>
      <a:lvl7pPr marL="2790795" algn="l" defTabSz="930265" rtl="0" eaLnBrk="1" latinLnBrk="0" hangingPunct="1">
        <a:defRPr sz="1831" kern="1200">
          <a:solidFill>
            <a:schemeClr val="tx1"/>
          </a:solidFill>
          <a:latin typeface="+mn-lt"/>
          <a:ea typeface="+mn-ea"/>
          <a:cs typeface="+mn-cs"/>
        </a:defRPr>
      </a:lvl7pPr>
      <a:lvl8pPr marL="3255928" algn="l" defTabSz="930265" rtl="0" eaLnBrk="1" latinLnBrk="0" hangingPunct="1">
        <a:defRPr sz="1831" kern="1200">
          <a:solidFill>
            <a:schemeClr val="tx1"/>
          </a:solidFill>
          <a:latin typeface="+mn-lt"/>
          <a:ea typeface="+mn-ea"/>
          <a:cs typeface="+mn-cs"/>
        </a:defRPr>
      </a:lvl8pPr>
      <a:lvl9pPr marL="3721060" algn="l" defTabSz="930265"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93">
          <p15:clr>
            <a:srgbClr val="F26B43"/>
          </p15:clr>
        </p15:guide>
        <p15:guide id="3" pos="341">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40652598"/>
      </p:ext>
    </p:extLst>
  </p:cSld>
  <p:clrMap bg1="dk1" tx1="lt1" bg2="dk2" tx2="lt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svg"/><Relationship Id="rId34" Type="http://schemas.openxmlformats.org/officeDocument/2006/relationships/image" Target="../media/image63.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33" Type="http://schemas.openxmlformats.org/officeDocument/2006/relationships/image" Target="../media/image62.png"/><Relationship Id="rId2" Type="http://schemas.openxmlformats.org/officeDocument/2006/relationships/notesSlide" Target="../notesSlides/notesSlide14.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sv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png"/><Relationship Id="rId32" Type="http://schemas.openxmlformats.org/officeDocument/2006/relationships/image" Target="../media/image61.sv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sv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9.png"/><Relationship Id="rId8"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70.png"/><Relationship Id="rId7" Type="http://schemas.openxmlformats.org/officeDocument/2006/relationships/image" Target="../media/image44.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72.png"/><Relationship Id="rId7" Type="http://schemas.openxmlformats.org/officeDocument/2006/relationships/image" Target="../media/image67.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74.svg"/><Relationship Id="rId10" Type="http://schemas.openxmlformats.org/officeDocument/2006/relationships/image" Target="../media/image75.png"/><Relationship Id="rId4" Type="http://schemas.openxmlformats.org/officeDocument/2006/relationships/image" Target="../media/image73.png"/><Relationship Id="rId9" Type="http://schemas.openxmlformats.org/officeDocument/2006/relationships/image" Target="../media/image56.sv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hyperlink" Target="https://forms.office.com/Pages/ResponsePage.aspx?id=v4j5cvGGr0GRqy180BHbR9t3u7s-4mNGrySUgtYNAkJURUdBUUI1SlBBV0pLQlk1RjRKQlo0R1dVVy4u" TargetMode="External"/><Relationship Id="rId3" Type="http://schemas.openxmlformats.org/officeDocument/2006/relationships/image" Target="../media/image76.png"/><Relationship Id="rId7" Type="http://schemas.openxmlformats.org/officeDocument/2006/relationships/hyperlink" Target="http://www.azure.com/migration" TargetMode="External"/><Relationship Id="rId12" Type="http://schemas.openxmlformats.org/officeDocument/2006/relationships/hyperlink" Target="http://www.azure.com/serverless"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hyperlink" Target="https://aka.ms/migration/webapps" TargetMode="External"/><Relationship Id="rId11" Type="http://schemas.openxmlformats.org/officeDocument/2006/relationships/hyperlink" Target="http://www.azure.com/ai" TargetMode="External"/><Relationship Id="rId5" Type="http://schemas.openxmlformats.org/officeDocument/2006/relationships/hyperlink" Target="https://azure.microsoft.com/en-us/try/app-service/web/" TargetMode="External"/><Relationship Id="rId10" Type="http://schemas.openxmlformats.org/officeDocument/2006/relationships/hyperlink" Target="http://www.azure.microsoft.com/solutions/devops" TargetMode="External"/><Relationship Id="rId4" Type="http://schemas.openxmlformats.org/officeDocument/2006/relationships/hyperlink" Target="https://azure.microsoft.com/en-us/free" TargetMode="External"/><Relationship Id="rId9" Type="http://schemas.openxmlformats.org/officeDocument/2006/relationships/hyperlink" Target="https://aka.ms/webapps-migration-partner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en-us/programs/azure-fasttrack/" TargetMode="External"/><Relationship Id="rId13" Type="http://schemas.openxmlformats.org/officeDocument/2006/relationships/hyperlink" Target="https://docs.microsoft.com/en-us/azure/app-service/containers/tutorial-custom-docker-image" TargetMode="External"/><Relationship Id="rId18" Type="http://schemas.openxmlformats.org/officeDocument/2006/relationships/hyperlink" Target="https://github.com/Azure-Samples/cognitive-services-REST-api-samples" TargetMode="External"/><Relationship Id="rId3" Type="http://schemas.openxmlformats.org/officeDocument/2006/relationships/image" Target="../media/image77.jpeg"/><Relationship Id="rId7" Type="http://schemas.openxmlformats.org/officeDocument/2006/relationships/hyperlink" Target="https://forms.office.com/Pages/ResponsePage.aspx?id=v4j5cvGGr0GRqy180BHbR9t3u7s-4mNGrySUgtYNAkJURUdBUUI1SlBBV0pLQlk1RjRKQlo0R1dVVy4u" TargetMode="External"/><Relationship Id="rId12" Type="http://schemas.openxmlformats.org/officeDocument/2006/relationships/hyperlink" Target="https://aischool.microsoft.com/en-us/home" TargetMode="External"/><Relationship Id="rId17" Type="http://schemas.openxmlformats.org/officeDocument/2006/relationships/hyperlink" Target="https://docs.microsoft.com/en-us/azure/app-service/app-service-web-tutorial-windows-containers-custom-fonts" TargetMode="External"/><Relationship Id="rId2" Type="http://schemas.openxmlformats.org/officeDocument/2006/relationships/notesSlide" Target="../notesSlides/notesSlide22.xml"/><Relationship Id="rId16" Type="http://schemas.openxmlformats.org/officeDocument/2006/relationships/hyperlink" Target="https://docs.microsoft.com/en-us/learn/paths/create-serverless-applications/" TargetMode="External"/><Relationship Id="rId20" Type="http://schemas.openxmlformats.org/officeDocument/2006/relationships/hyperlink" Target="https://azure.microsoft.com/migration/migration-program/" TargetMode="External"/><Relationship Id="rId1" Type="http://schemas.openxmlformats.org/officeDocument/2006/relationships/slideLayout" Target="../slideLayouts/slideLayout11.xml"/><Relationship Id="rId6" Type="http://schemas.openxmlformats.org/officeDocument/2006/relationships/hyperlink" Target="https://info.microsoft.com/ww-ondemand-migrate-legacy-net-apps-to-the-cloud.html" TargetMode="External"/><Relationship Id="rId11" Type="http://schemas.openxmlformats.org/officeDocument/2006/relationships/hyperlink" Target="https://info.microsoft.com/ww-registration-azure-webinar-series-migrate-web-apps-with-azure-database-for-mysql-and-azure-app-service.html" TargetMode="External"/><Relationship Id="rId5" Type="http://schemas.openxmlformats.org/officeDocument/2006/relationships/hyperlink" Target="https://docs.microsoft.com/en-us/azure/architecture/cloud-adoption/migrate/azure-best-practices/contoso-migration-refactor-web-app-sql" TargetMode="External"/><Relationship Id="rId15" Type="http://schemas.openxmlformats.org/officeDocument/2006/relationships/hyperlink" Target="https://aka.ms/webapps-migration-partners" TargetMode="External"/><Relationship Id="rId10" Type="http://schemas.openxmlformats.org/officeDocument/2006/relationships/hyperlink" Target="https://docs.microsoft.com/en-us/azure/architecture/cloud-adoption/migrate/azure-best-practices/contoso-migration-refactor-linux-app-service-mysql" TargetMode="External"/><Relationship Id="rId19" Type="http://schemas.openxmlformats.org/officeDocument/2006/relationships/hyperlink" Target="https://github.com/Microsoft/AzureSearch_JFK_Files" TargetMode="External"/><Relationship Id="rId4" Type="http://schemas.openxmlformats.org/officeDocument/2006/relationships/hyperlink" Target="https://docs.microsoft.com/en-us/learn/paths/deploy-a-website-with-azure-app-service/" TargetMode="External"/><Relationship Id="rId9" Type="http://schemas.openxmlformats.org/officeDocument/2006/relationships/hyperlink" Target="https://docs.microsoft.com/en-us/learn/paths/build-applications-with-azure-devops/" TargetMode="External"/><Relationship Id="rId14" Type="http://schemas.openxmlformats.org/officeDocument/2006/relationships/hyperlink" Target="https://github.com/Microsoft/SmartHotel36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57B3C-DFE0-4E4A-82BA-EB3184425FF1}"/>
              </a:ext>
            </a:extLst>
          </p:cNvPr>
          <p:cNvSpPr>
            <a:spLocks noGrp="1"/>
          </p:cNvSpPr>
          <p:nvPr>
            <p:ph type="ctrTitle"/>
          </p:nvPr>
        </p:nvSpPr>
        <p:spPr/>
        <p:txBody>
          <a:bodyPr/>
          <a:lstStyle/>
          <a:p>
            <a:r>
              <a:rPr lang="en-US" sz="4400" dirty="0" err="1"/>
              <a:t>Evolua</a:t>
            </a:r>
            <a:r>
              <a:rPr lang="en-US" sz="4400" dirty="0"/>
              <a:t> </a:t>
            </a:r>
            <a:r>
              <a:rPr lang="en-US" sz="4400" dirty="0" err="1"/>
              <a:t>seus</a:t>
            </a:r>
            <a:r>
              <a:rPr lang="en-US" sz="4400" dirty="0"/>
              <a:t> </a:t>
            </a:r>
            <a:r>
              <a:rPr lang="en-US" sz="4400" dirty="0" err="1"/>
              <a:t>aplicativos</a:t>
            </a:r>
            <a:r>
              <a:rPr lang="en-US" sz="4400" dirty="0"/>
              <a:t> .NET</a:t>
            </a:r>
            <a:br>
              <a:rPr lang="en-US" sz="4400" dirty="0"/>
            </a:br>
            <a:r>
              <a:rPr lang="en-US" sz="4400" dirty="0"/>
              <a:t>com Microsoft Azure</a:t>
            </a:r>
          </a:p>
        </p:txBody>
      </p:sp>
      <p:sp>
        <p:nvSpPr>
          <p:cNvPr id="4" name="Title 2">
            <a:extLst>
              <a:ext uri="{FF2B5EF4-FFF2-40B4-BE49-F238E27FC236}">
                <a16:creationId xmlns:a16="http://schemas.microsoft.com/office/drawing/2014/main" id="{90CD2399-0416-4F7B-BDC3-BC11604704E6}"/>
              </a:ext>
            </a:extLst>
          </p:cNvPr>
          <p:cNvSpPr txBox="1">
            <a:spLocks/>
          </p:cNvSpPr>
          <p:nvPr/>
        </p:nvSpPr>
        <p:spPr>
          <a:xfrm>
            <a:off x="564926" y="3497262"/>
            <a:ext cx="5649882" cy="2435131"/>
          </a:xfrm>
          <a:prstGeom prst="rect">
            <a:avLst/>
          </a:prstGeom>
        </p:spPr>
        <p:txBody>
          <a:bodyPr vert="horz" lIns="0" tIns="45720" rIns="0" bIns="45720" rtlCol="0" anchor="b">
            <a:noAutofit/>
          </a:bodyPr>
          <a:lstStyle>
            <a:lvl1pPr algn="l" defTabSz="930265" rtl="0" eaLnBrk="1" latinLnBrk="0" hangingPunct="1">
              <a:lnSpc>
                <a:spcPct val="90000"/>
              </a:lnSpc>
              <a:spcBef>
                <a:spcPct val="0"/>
              </a:spcBef>
              <a:buNone/>
              <a:defRPr sz="4896" kern="1200">
                <a:solidFill>
                  <a:schemeClr val="tx2"/>
                </a:solidFill>
                <a:latin typeface="+mj-lt"/>
                <a:ea typeface="+mj-ea"/>
                <a:cs typeface="+mj-cs"/>
              </a:defRPr>
            </a:lvl1pPr>
          </a:lstStyle>
          <a:p>
            <a:r>
              <a:rPr lang="en-US" sz="2000" dirty="0">
                <a:latin typeface="+mn-lt"/>
              </a:rPr>
              <a:t>Jaqueline Ramos</a:t>
            </a:r>
          </a:p>
          <a:p>
            <a:r>
              <a:rPr lang="en-US" sz="2000" dirty="0">
                <a:latin typeface="+mn-lt"/>
              </a:rPr>
              <a:t>Rodrigo Guerra</a:t>
            </a:r>
          </a:p>
          <a:p>
            <a:endParaRPr lang="en-US" sz="2000" dirty="0">
              <a:latin typeface="+mn-lt"/>
            </a:endParaRPr>
          </a:p>
          <a:p>
            <a:r>
              <a:rPr lang="en-US" sz="2000" dirty="0">
                <a:latin typeface="+mn-lt"/>
              </a:rPr>
              <a:t>Cloud Solution Architects | App Dev &amp; Infra</a:t>
            </a:r>
          </a:p>
          <a:p>
            <a:r>
              <a:rPr lang="en-US" sz="2000" b="1" dirty="0">
                <a:latin typeface="+mn-lt"/>
              </a:rPr>
              <a:t>One Commercial Partner</a:t>
            </a:r>
          </a:p>
        </p:txBody>
      </p:sp>
    </p:spTree>
    <p:extLst>
      <p:ext uri="{BB962C8B-B14F-4D97-AF65-F5344CB8AC3E}">
        <p14:creationId xmlns:p14="http://schemas.microsoft.com/office/powerpoint/2010/main" val="108864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84EE699-31B0-4019-AFA0-DF21B06940B3}"/>
              </a:ext>
            </a:extLst>
          </p:cNvPr>
          <p:cNvPicPr>
            <a:picLocks noChangeAspect="1"/>
          </p:cNvPicPr>
          <p:nvPr/>
        </p:nvPicPr>
        <p:blipFill>
          <a:blip r:embed="rId3"/>
          <a:stretch>
            <a:fillRect/>
          </a:stretch>
        </p:blipFill>
        <p:spPr>
          <a:xfrm>
            <a:off x="317" y="0"/>
            <a:ext cx="12435840" cy="3307080"/>
          </a:xfrm>
          <a:prstGeom prst="rect">
            <a:avLst/>
          </a:prstGeom>
        </p:spPr>
      </p:pic>
      <p:sp>
        <p:nvSpPr>
          <p:cNvPr id="8" name="Rectangle 7">
            <a:extLst>
              <a:ext uri="{FF2B5EF4-FFF2-40B4-BE49-F238E27FC236}">
                <a16:creationId xmlns:a16="http://schemas.microsoft.com/office/drawing/2014/main" id="{A03C6A84-3E2E-404C-A25F-397454295C8E}"/>
              </a:ext>
            </a:extLst>
          </p:cNvPr>
          <p:cNvSpPr/>
          <p:nvPr/>
        </p:nvSpPr>
        <p:spPr>
          <a:xfrm>
            <a:off x="0" y="0"/>
            <a:ext cx="12435840" cy="330631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370A657D-E9AF-4F88-B357-4AF55C886EFD}"/>
              </a:ext>
            </a:extLst>
          </p:cNvPr>
          <p:cNvSpPr>
            <a:spLocks noGrp="1"/>
          </p:cNvSpPr>
          <p:nvPr>
            <p:ph type="title"/>
          </p:nvPr>
        </p:nvSpPr>
        <p:spPr>
          <a:xfrm>
            <a:off x="574666" y="482657"/>
            <a:ext cx="11303378" cy="1040920"/>
          </a:xfrm>
        </p:spPr>
        <p:txBody>
          <a:bodyPr/>
          <a:lstStyle/>
          <a:p>
            <a:r>
              <a:rPr lang="pt-BR" dirty="0">
                <a:solidFill>
                  <a:schemeClr val="bg1"/>
                </a:solidFill>
              </a:rPr>
              <a:t>Jornada de modernização de aplicativos Web</a:t>
            </a:r>
            <a:endParaRPr lang="en-US" dirty="0">
              <a:solidFill>
                <a:schemeClr val="bg1"/>
              </a:solidFill>
            </a:endParaRPr>
          </a:p>
        </p:txBody>
      </p:sp>
      <p:sp>
        <p:nvSpPr>
          <p:cNvPr id="11" name="Rectangle: Rounded Corners 10">
            <a:extLst>
              <a:ext uri="{FF2B5EF4-FFF2-40B4-BE49-F238E27FC236}">
                <a16:creationId xmlns:a16="http://schemas.microsoft.com/office/drawing/2014/main" id="{1D309CA8-84C9-4743-9534-8AD65CCA5DA2}"/>
              </a:ext>
            </a:extLst>
          </p:cNvPr>
          <p:cNvSpPr/>
          <p:nvPr/>
        </p:nvSpPr>
        <p:spPr>
          <a:xfrm>
            <a:off x="4464409" y="2489200"/>
            <a:ext cx="3529109"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50E6FF"/>
                </a:solidFill>
                <a:effectLst/>
                <a:uLnTx/>
                <a:uFillTx/>
                <a:latin typeface="Segoe UI Semibold"/>
                <a:ea typeface="+mn-ea"/>
                <a:cs typeface="+mn-cs"/>
              </a:rPr>
              <a:t>Migrar</a:t>
            </a:r>
            <a:endParaRPr kumimoji="0" lang="en-US" sz="2400" b="0"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12" name="Rectangle: Rounded Corners 11">
            <a:extLst>
              <a:ext uri="{FF2B5EF4-FFF2-40B4-BE49-F238E27FC236}">
                <a16:creationId xmlns:a16="http://schemas.microsoft.com/office/drawing/2014/main" id="{DAB87B2D-32AC-4A8F-BD90-4155D24B594D}"/>
              </a:ext>
            </a:extLst>
          </p:cNvPr>
          <p:cNvSpPr/>
          <p:nvPr/>
        </p:nvSpPr>
        <p:spPr>
          <a:xfrm>
            <a:off x="8365553" y="2489200"/>
            <a:ext cx="3529109"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50E6FF"/>
                </a:solidFill>
                <a:effectLst/>
                <a:uLnTx/>
                <a:uFillTx/>
                <a:latin typeface="Segoe UI Semibold"/>
                <a:ea typeface="+mn-ea"/>
                <a:cs typeface="+mn-cs"/>
              </a:rPr>
              <a:t>Inovar</a:t>
            </a:r>
            <a:endParaRPr kumimoji="0" lang="en-US" sz="2400" b="0"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F43629A0-0CC9-4400-BB68-AF539CF4A214}"/>
              </a:ext>
            </a:extLst>
          </p:cNvPr>
          <p:cNvSpPr txBox="1"/>
          <p:nvPr/>
        </p:nvSpPr>
        <p:spPr>
          <a:xfrm>
            <a:off x="563266" y="3434026"/>
            <a:ext cx="3529584" cy="2312044"/>
          </a:xfrm>
          <a:prstGeom prst="rect">
            <a:avLst/>
          </a:prstGeom>
          <a:noFill/>
        </p:spPr>
        <p:txBody>
          <a:bodyPr wrap="square" lIns="91440" tIns="91440" rIns="91440" bIns="91440" rtlCol="0">
            <a:noAutofit/>
          </a:bodyPr>
          <a:lstStyle/>
          <a:p>
            <a:pPr marL="0" marR="0" lvl="1" indent="0" algn="ctr" defTabSz="913751" rtl="0" eaLnBrk="0" fontAlgn="base" latinLnBrk="0" hangingPunct="0">
              <a:lnSpc>
                <a:spcPct val="100000"/>
              </a:lnSpc>
              <a:spcBef>
                <a:spcPts val="0"/>
              </a:spcBef>
              <a:spcAft>
                <a:spcPts val="120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a:ea typeface="+mn-ea"/>
                <a:cs typeface="+mn-cs"/>
              </a:rPr>
              <a:t>Determine se seu site é um bom candidato para o Serviço de Aplicativo do Azure, verificando sua URL pública - de graça e em apenas alguns minutos</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CA2E86B8-D1D7-4787-AA5F-01059D94ED57}"/>
              </a:ext>
            </a:extLst>
          </p:cNvPr>
          <p:cNvSpPr txBox="1"/>
          <p:nvPr/>
        </p:nvSpPr>
        <p:spPr>
          <a:xfrm>
            <a:off x="4464410" y="3434026"/>
            <a:ext cx="3529584" cy="2312044"/>
          </a:xfrm>
          <a:prstGeom prst="rect">
            <a:avLst/>
          </a:prstGeom>
          <a:noFill/>
        </p:spPr>
        <p:txBody>
          <a:bodyPr wrap="square" lIns="91440" tIns="91440" rIns="91440" bIns="91440" rtlCol="0">
            <a:noAutofit/>
          </a:bodyPr>
          <a:lstStyle/>
          <a:p>
            <a:pPr marL="0" marR="0" lvl="1" indent="0" algn="ctr" defTabSz="913751" rtl="0" eaLnBrk="0" fontAlgn="base" latinLnBrk="0" hangingPunct="0">
              <a:lnSpc>
                <a:spcPct val="100000"/>
              </a:lnSpc>
              <a:spcBef>
                <a:spcPts val="200"/>
              </a:spcBef>
              <a:spcAft>
                <a:spcPts val="200"/>
              </a:spcAft>
              <a:buClrTx/>
              <a:buSzTx/>
              <a:buFontTx/>
              <a:buNone/>
              <a:tabLst/>
              <a:defRPr/>
            </a:pPr>
            <a:r>
              <a:rPr kumimoji="0" lang="pt-BR" sz="1800" b="0" i="0" u="none" strike="noStrike" kern="0" cap="none" spc="0" normalizeH="0" baseline="0" noProof="0" dirty="0">
                <a:ln>
                  <a:noFill/>
                </a:ln>
                <a:solidFill>
                  <a:prstClr val="white"/>
                </a:solidFill>
                <a:effectLst/>
                <a:uLnTx/>
                <a:uFillTx/>
                <a:latin typeface="Segoe UI"/>
                <a:ea typeface="+mn-ea"/>
                <a:cs typeface="Segoe UI Semibold" charset="0"/>
              </a:rPr>
              <a:t>Escolha seu caminho para a nuvem reimplantando seu código, contêiner seu aplicativo ou mudando e alternando com as ferramentas de migração</a:t>
            </a:r>
            <a:endParaRPr kumimoji="0" lang="en-US" sz="1800" b="0" i="0" u="none" strike="noStrike" kern="0" cap="none" spc="0" normalizeH="0" baseline="0" noProof="0" dirty="0">
              <a:ln>
                <a:noFill/>
              </a:ln>
              <a:solidFill>
                <a:srgbClr val="50E6FF"/>
              </a:solidFill>
              <a:effectLst/>
              <a:uLnTx/>
              <a:uFillTx/>
              <a:latin typeface="Segoe UI"/>
              <a:ea typeface="+mn-ea"/>
              <a:cs typeface="Segoe UI Semibold" charset="0"/>
            </a:endParaRPr>
          </a:p>
        </p:txBody>
      </p:sp>
      <p:sp>
        <p:nvSpPr>
          <p:cNvPr id="18" name="TextBox 17">
            <a:extLst>
              <a:ext uri="{FF2B5EF4-FFF2-40B4-BE49-F238E27FC236}">
                <a16:creationId xmlns:a16="http://schemas.microsoft.com/office/drawing/2014/main" id="{DB8485FF-88F5-4FF4-A921-33C0A0AC5375}"/>
              </a:ext>
            </a:extLst>
          </p:cNvPr>
          <p:cNvSpPr txBox="1"/>
          <p:nvPr/>
        </p:nvSpPr>
        <p:spPr>
          <a:xfrm>
            <a:off x="8365553" y="3434026"/>
            <a:ext cx="3529584" cy="2312044"/>
          </a:xfrm>
          <a:prstGeom prst="rect">
            <a:avLst/>
          </a:prstGeom>
          <a:noFill/>
        </p:spPr>
        <p:txBody>
          <a:bodyPr wrap="square" lIns="91440" tIns="91440" rIns="91440" bIns="91440" rtlCol="0">
            <a:noAutofit/>
          </a:bodyPr>
          <a:lstStyle/>
          <a:p>
            <a:pPr marL="0" marR="0" lvl="1" indent="0" algn="ctr" defTabSz="913751" rtl="0" eaLnBrk="0" fontAlgn="base" latinLnBrk="0" hangingPunct="0">
              <a:lnSpc>
                <a:spcPct val="100000"/>
              </a:lnSpc>
              <a:spcBef>
                <a:spcPts val="0"/>
              </a:spcBef>
              <a:spcAft>
                <a:spcPts val="1200"/>
              </a:spcAft>
              <a:buClrTx/>
              <a:buSzTx/>
              <a:buFontTx/>
              <a:buNone/>
              <a:tabLst/>
              <a:defRPr/>
            </a:pPr>
            <a:r>
              <a:rPr kumimoji="0" lang="pt-BR" sz="1800" b="0" i="0" u="none" strike="noStrike" kern="0" cap="none" spc="0" normalizeH="0" baseline="0" noProof="0" dirty="0">
                <a:ln>
                  <a:noFill/>
                </a:ln>
                <a:solidFill>
                  <a:prstClr val="white"/>
                </a:solidFill>
                <a:effectLst/>
                <a:uLnTx/>
                <a:uFillTx/>
                <a:latin typeface="Segoe UI"/>
                <a:ea typeface="+mn-ea"/>
                <a:cs typeface="Segoe UI Semibold" charset="0"/>
              </a:rPr>
              <a:t>Aproveite as análises proativas e inteligentes, práticas de </a:t>
            </a:r>
            <a:r>
              <a:rPr kumimoji="0" lang="pt-BR" sz="1800" b="0" i="0" u="none" strike="noStrike" kern="0" cap="none" spc="0" normalizeH="0" baseline="0" noProof="0" dirty="0" err="1">
                <a:ln>
                  <a:noFill/>
                </a:ln>
                <a:solidFill>
                  <a:prstClr val="white"/>
                </a:solidFill>
                <a:effectLst/>
                <a:uLnTx/>
                <a:uFillTx/>
                <a:latin typeface="Segoe UI"/>
                <a:ea typeface="+mn-ea"/>
                <a:cs typeface="Segoe UI Semibold" charset="0"/>
              </a:rPr>
              <a:t>DevOps</a:t>
            </a:r>
            <a:r>
              <a:rPr kumimoji="0" lang="pt-BR" sz="1800" b="0" i="0" u="none" strike="noStrike" kern="0" cap="none" spc="0" normalizeH="0" baseline="0" noProof="0" dirty="0">
                <a:ln>
                  <a:noFill/>
                </a:ln>
                <a:solidFill>
                  <a:prstClr val="white"/>
                </a:solidFill>
                <a:effectLst/>
                <a:uLnTx/>
                <a:uFillTx/>
                <a:latin typeface="Segoe UI"/>
                <a:ea typeface="+mn-ea"/>
                <a:cs typeface="Segoe UI Semibold" charset="0"/>
              </a:rPr>
              <a:t> ou componentes de IA </a:t>
            </a:r>
            <a:r>
              <a:rPr kumimoji="0" lang="pt-BR" sz="1800" b="0" i="0" u="none" strike="noStrike" kern="0" cap="none" spc="0" normalizeH="0" baseline="0" noProof="0" dirty="0" err="1">
                <a:ln>
                  <a:noFill/>
                </a:ln>
                <a:solidFill>
                  <a:prstClr val="white"/>
                </a:solidFill>
                <a:effectLst/>
                <a:uLnTx/>
                <a:uFillTx/>
                <a:latin typeface="Segoe UI"/>
                <a:ea typeface="+mn-ea"/>
                <a:cs typeface="Segoe UI Semibold" charset="0"/>
              </a:rPr>
              <a:t>pré</a:t>
            </a:r>
            <a:r>
              <a:rPr kumimoji="0" lang="pt-BR" sz="1800" b="0" i="0" u="none" strike="noStrike" kern="0" cap="none" spc="0" normalizeH="0" baseline="0" noProof="0" dirty="0">
                <a:ln>
                  <a:noFill/>
                </a:ln>
                <a:solidFill>
                  <a:prstClr val="white"/>
                </a:solidFill>
                <a:effectLst/>
                <a:uLnTx/>
                <a:uFillTx/>
                <a:latin typeface="Segoe UI"/>
                <a:ea typeface="+mn-ea"/>
                <a:cs typeface="Segoe UI Semibold" charset="0"/>
              </a:rPr>
              <a:t>-criados para oferecer uma experiência aprimorada</a:t>
            </a:r>
            <a:endParaRPr kumimoji="0" lang="en-US" sz="1800" b="0" i="0" u="none" strike="noStrike" kern="0" cap="none" spc="0" normalizeH="0" baseline="0" noProof="0" dirty="0">
              <a:ln>
                <a:noFill/>
              </a:ln>
              <a:solidFill>
                <a:srgbClr val="50E6FF"/>
              </a:solidFill>
              <a:effectLst/>
              <a:uLnTx/>
              <a:uFillTx/>
              <a:latin typeface="Segoe UI"/>
              <a:ea typeface="+mn-ea"/>
              <a:cs typeface="Segoe UI Semibold" charset="0"/>
            </a:endParaRPr>
          </a:p>
        </p:txBody>
      </p:sp>
      <p:cxnSp>
        <p:nvCxnSpPr>
          <p:cNvPr id="20" name="Straight Connector 19">
            <a:extLst>
              <a:ext uri="{FF2B5EF4-FFF2-40B4-BE49-F238E27FC236}">
                <a16:creationId xmlns:a16="http://schemas.microsoft.com/office/drawing/2014/main" id="{8094A6A3-39E5-46AC-BA55-51B1EB1BF612}"/>
              </a:ext>
            </a:extLst>
          </p:cNvPr>
          <p:cNvCxnSpPr/>
          <p:nvPr/>
        </p:nvCxnSpPr>
        <p:spPr>
          <a:xfrm>
            <a:off x="4278630" y="3537763"/>
            <a:ext cx="0" cy="210457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254759-535A-416D-89A4-C84012CA5CA4}"/>
              </a:ext>
            </a:extLst>
          </p:cNvPr>
          <p:cNvCxnSpPr/>
          <p:nvPr/>
        </p:nvCxnSpPr>
        <p:spPr>
          <a:xfrm>
            <a:off x="8179774" y="3537763"/>
            <a:ext cx="0" cy="210457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AutoShape 2" descr="https://as-prod.asyncgw.teams.microsoft.com/v1/objects/0-sa-d7-c5cfa38b14e9d7e4ece24725827b2014/views/imgpsh_mobile_save">
            <a:extLst>
              <a:ext uri="{FF2B5EF4-FFF2-40B4-BE49-F238E27FC236}">
                <a16:creationId xmlns:a16="http://schemas.microsoft.com/office/drawing/2014/main" id="{FB67A9BD-E14F-45F4-8E83-C6099804CC68}"/>
              </a:ext>
            </a:extLst>
          </p:cNvPr>
          <p:cNvSpPr>
            <a:spLocks noChangeAspect="1" noChangeArrowheads="1"/>
          </p:cNvSpPr>
          <p:nvPr/>
        </p:nvSpPr>
        <p:spPr bwMode="auto">
          <a:xfrm>
            <a:off x="950913" y="692150"/>
            <a:ext cx="10534650" cy="561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5" name="Group 88" descr="data, cloud, scale">
            <a:extLst>
              <a:ext uri="{FF2B5EF4-FFF2-40B4-BE49-F238E27FC236}">
                <a16:creationId xmlns:a16="http://schemas.microsoft.com/office/drawing/2014/main" id="{17C0335F-275C-425F-A3BD-EF43DE15AEAF}"/>
              </a:ext>
            </a:extLst>
          </p:cNvPr>
          <p:cNvGrpSpPr>
            <a:grpSpLocks noChangeAspect="1"/>
          </p:cNvGrpSpPr>
          <p:nvPr/>
        </p:nvGrpSpPr>
        <p:grpSpPr bwMode="auto">
          <a:xfrm>
            <a:off x="8736945" y="2628926"/>
            <a:ext cx="414337" cy="412750"/>
            <a:chOff x="5781" y="773"/>
            <a:chExt cx="261" cy="260"/>
          </a:xfrm>
        </p:grpSpPr>
        <p:sp>
          <p:nvSpPr>
            <p:cNvPr id="26" name="AutoShape 87">
              <a:extLst>
                <a:ext uri="{FF2B5EF4-FFF2-40B4-BE49-F238E27FC236}">
                  <a16:creationId xmlns:a16="http://schemas.microsoft.com/office/drawing/2014/main" id="{BB000BFA-FBD0-494B-B9FF-20CB922E68B4}"/>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89">
              <a:extLst>
                <a:ext uri="{FF2B5EF4-FFF2-40B4-BE49-F238E27FC236}">
                  <a16:creationId xmlns:a16="http://schemas.microsoft.com/office/drawing/2014/main" id="{949E8D25-E1DE-4A4A-9C87-CCBAF9FB5B74}"/>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90">
              <a:extLst>
                <a:ext uri="{FF2B5EF4-FFF2-40B4-BE49-F238E27FC236}">
                  <a16:creationId xmlns:a16="http://schemas.microsoft.com/office/drawing/2014/main" id="{4F356B2C-D414-4CD0-8F18-A1B1E1967657}"/>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91">
              <a:extLst>
                <a:ext uri="{FF2B5EF4-FFF2-40B4-BE49-F238E27FC236}">
                  <a16:creationId xmlns:a16="http://schemas.microsoft.com/office/drawing/2014/main" id="{6FE270F0-54DE-4B75-83DA-339F2071910B}"/>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92">
              <a:extLst>
                <a:ext uri="{FF2B5EF4-FFF2-40B4-BE49-F238E27FC236}">
                  <a16:creationId xmlns:a16="http://schemas.microsoft.com/office/drawing/2014/main" id="{02091729-91C7-4F71-87A3-411505329CC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93">
              <a:extLst>
                <a:ext uri="{FF2B5EF4-FFF2-40B4-BE49-F238E27FC236}">
                  <a16:creationId xmlns:a16="http://schemas.microsoft.com/office/drawing/2014/main" id="{A5737C3E-B550-4196-B516-B8BE23A170A2}"/>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94">
              <a:extLst>
                <a:ext uri="{FF2B5EF4-FFF2-40B4-BE49-F238E27FC236}">
                  <a16:creationId xmlns:a16="http://schemas.microsoft.com/office/drawing/2014/main" id="{164429DD-0432-4346-A38B-695F6881B34D}"/>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95">
              <a:extLst>
                <a:ext uri="{FF2B5EF4-FFF2-40B4-BE49-F238E27FC236}">
                  <a16:creationId xmlns:a16="http://schemas.microsoft.com/office/drawing/2014/main" id="{7690F2A5-4CA7-43FA-9B63-5826E8DBE54F}"/>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96">
              <a:extLst>
                <a:ext uri="{FF2B5EF4-FFF2-40B4-BE49-F238E27FC236}">
                  <a16:creationId xmlns:a16="http://schemas.microsoft.com/office/drawing/2014/main" id="{800E2FF3-4B15-402A-B283-1A06CCEE17FF}"/>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97">
              <a:extLst>
                <a:ext uri="{FF2B5EF4-FFF2-40B4-BE49-F238E27FC236}">
                  <a16:creationId xmlns:a16="http://schemas.microsoft.com/office/drawing/2014/main" id="{4020AF3D-91E2-49D3-AE17-143ECACCC5A6}"/>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 migrate">
            <a:extLst>
              <a:ext uri="{FF2B5EF4-FFF2-40B4-BE49-F238E27FC236}">
                <a16:creationId xmlns:a16="http://schemas.microsoft.com/office/drawing/2014/main" id="{F0C12E3A-938E-4C1B-8C97-BC06A9813500}"/>
              </a:ext>
            </a:extLst>
          </p:cNvPr>
          <p:cNvGrpSpPr/>
          <p:nvPr/>
        </p:nvGrpSpPr>
        <p:grpSpPr>
          <a:xfrm>
            <a:off x="4861747" y="2675563"/>
            <a:ext cx="362448" cy="360410"/>
            <a:chOff x="-1617663" y="3241675"/>
            <a:chExt cx="282575" cy="280988"/>
          </a:xfrm>
        </p:grpSpPr>
        <p:sp>
          <p:nvSpPr>
            <p:cNvPr id="45" name="Freeform 345">
              <a:extLst>
                <a:ext uri="{FF2B5EF4-FFF2-40B4-BE49-F238E27FC236}">
                  <a16:creationId xmlns:a16="http://schemas.microsoft.com/office/drawing/2014/main" id="{7A1C3310-ECD4-444D-9C02-716A70536775}"/>
                </a:ext>
              </a:extLst>
            </p:cNvPr>
            <p:cNvSpPr>
              <a:spLocks/>
            </p:cNvSpPr>
            <p:nvPr/>
          </p:nvSpPr>
          <p:spPr bwMode="auto">
            <a:xfrm>
              <a:off x="-1617663" y="3241675"/>
              <a:ext cx="282575" cy="280988"/>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46">
              <a:extLst>
                <a:ext uri="{FF2B5EF4-FFF2-40B4-BE49-F238E27FC236}">
                  <a16:creationId xmlns:a16="http://schemas.microsoft.com/office/drawing/2014/main" id="{4F7CE347-A1D7-4F6F-990B-C1DA9585C418}"/>
                </a:ext>
              </a:extLst>
            </p:cNvPr>
            <p:cNvSpPr>
              <a:spLocks/>
            </p:cNvSpPr>
            <p:nvPr/>
          </p:nvSpPr>
          <p:spPr bwMode="auto">
            <a:xfrm>
              <a:off x="-1541463" y="3371850"/>
              <a:ext cx="76200" cy="76200"/>
            </a:xfrm>
            <a:custGeom>
              <a:avLst/>
              <a:gdLst>
                <a:gd name="T0" fmla="*/ 35 w 48"/>
                <a:gd name="T1" fmla="*/ 0 h 48"/>
                <a:gd name="T2" fmla="*/ 0 w 48"/>
                <a:gd name="T3" fmla="*/ 35 h 48"/>
                <a:gd name="T4" fmla="*/ 13 w 48"/>
                <a:gd name="T5" fmla="*/ 48 h 48"/>
                <a:gd name="T6" fmla="*/ 48 w 48"/>
                <a:gd name="T7" fmla="*/ 13 h 48"/>
                <a:gd name="T8" fmla="*/ 35 w 48"/>
                <a:gd name="T9" fmla="*/ 0 h 48"/>
              </a:gdLst>
              <a:ahLst/>
              <a:cxnLst>
                <a:cxn ang="0">
                  <a:pos x="T0" y="T1"/>
                </a:cxn>
                <a:cxn ang="0">
                  <a:pos x="T2" y="T3"/>
                </a:cxn>
                <a:cxn ang="0">
                  <a:pos x="T4" y="T5"/>
                </a:cxn>
                <a:cxn ang="0">
                  <a:pos x="T6" y="T7"/>
                </a:cxn>
                <a:cxn ang="0">
                  <a:pos x="T8" y="T9"/>
                </a:cxn>
              </a:cxnLst>
              <a:rect l="0" t="0" r="r" b="b"/>
              <a:pathLst>
                <a:path w="48" h="48">
                  <a:moveTo>
                    <a:pt x="35" y="0"/>
                  </a:moveTo>
                  <a:lnTo>
                    <a:pt x="0" y="35"/>
                  </a:lnTo>
                  <a:lnTo>
                    <a:pt x="13" y="48"/>
                  </a:lnTo>
                  <a:lnTo>
                    <a:pt x="48" y="13"/>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47">
              <a:extLst>
                <a:ext uri="{FF2B5EF4-FFF2-40B4-BE49-F238E27FC236}">
                  <a16:creationId xmlns:a16="http://schemas.microsoft.com/office/drawing/2014/main" id="{6751057F-8C41-4617-9091-957C32AE4ECB}"/>
                </a:ext>
              </a:extLst>
            </p:cNvPr>
            <p:cNvSpPr>
              <a:spLocks/>
            </p:cNvSpPr>
            <p:nvPr/>
          </p:nvSpPr>
          <p:spPr bwMode="auto">
            <a:xfrm>
              <a:off x="-1498600" y="3270250"/>
              <a:ext cx="134938" cy="133350"/>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348">
              <a:extLst>
                <a:ext uri="{FF2B5EF4-FFF2-40B4-BE49-F238E27FC236}">
                  <a16:creationId xmlns:a16="http://schemas.microsoft.com/office/drawing/2014/main" id="{5365D45B-B542-4C7E-9425-66FE97DCF3CC}"/>
                </a:ext>
              </a:extLst>
            </p:cNvPr>
            <p:cNvSpPr>
              <a:spLocks/>
            </p:cNvSpPr>
            <p:nvPr/>
          </p:nvSpPr>
          <p:spPr bwMode="auto">
            <a:xfrm>
              <a:off x="-1582738" y="3443288"/>
              <a:ext cx="44450" cy="44450"/>
            </a:xfrm>
            <a:custGeom>
              <a:avLst/>
              <a:gdLst>
                <a:gd name="T0" fmla="*/ 13 w 28"/>
                <a:gd name="T1" fmla="*/ 0 h 28"/>
                <a:gd name="T2" fmla="*/ 0 w 28"/>
                <a:gd name="T3" fmla="*/ 14 h 28"/>
                <a:gd name="T4" fmla="*/ 14 w 28"/>
                <a:gd name="T5" fmla="*/ 28 h 28"/>
                <a:gd name="T6" fmla="*/ 28 w 28"/>
                <a:gd name="T7" fmla="*/ 15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lnTo>
                    <a:pt x="0" y="14"/>
                  </a:lnTo>
                  <a:lnTo>
                    <a:pt x="14" y="28"/>
                  </a:lnTo>
                  <a:lnTo>
                    <a:pt x="28" y="15"/>
                  </a:lnTo>
                  <a:lnTo>
                    <a:pt x="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 name="Rectangle: Rounded Corners 9">
            <a:extLst>
              <a:ext uri="{FF2B5EF4-FFF2-40B4-BE49-F238E27FC236}">
                <a16:creationId xmlns:a16="http://schemas.microsoft.com/office/drawing/2014/main" id="{03EC7C6E-6AB9-475F-83E8-7F2F0DF962F5}"/>
              </a:ext>
            </a:extLst>
          </p:cNvPr>
          <p:cNvSpPr/>
          <p:nvPr/>
        </p:nvSpPr>
        <p:spPr>
          <a:xfrm>
            <a:off x="563266" y="2489200"/>
            <a:ext cx="3529109"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50E6FF"/>
                </a:solidFill>
                <a:effectLst/>
                <a:uLnTx/>
                <a:uFillTx/>
                <a:latin typeface="Segoe UI Semibold"/>
                <a:ea typeface="+mn-ea"/>
                <a:cs typeface="+mn-cs"/>
              </a:rPr>
              <a:t>Avaliar</a:t>
            </a:r>
            <a:endParaRPr kumimoji="0" lang="en-US" sz="2400" b="0" i="0" u="none" strike="noStrike" kern="1200" cap="none" spc="0" normalizeH="0" baseline="0" noProof="0" dirty="0">
              <a:ln>
                <a:noFill/>
              </a:ln>
              <a:solidFill>
                <a:srgbClr val="50E6FF"/>
              </a:solidFill>
              <a:effectLst/>
              <a:uLnTx/>
              <a:uFillTx/>
              <a:latin typeface="Segoe UI Semibold"/>
              <a:ea typeface="+mn-ea"/>
              <a:cs typeface="+mn-cs"/>
            </a:endParaRPr>
          </a:p>
        </p:txBody>
      </p:sp>
      <p:grpSp>
        <p:nvGrpSpPr>
          <p:cNvPr id="49" name="Group 48">
            <a:extLst>
              <a:ext uri="{FF2B5EF4-FFF2-40B4-BE49-F238E27FC236}">
                <a16:creationId xmlns:a16="http://schemas.microsoft.com/office/drawing/2014/main" id="{206E9EB0-45DF-46E7-BD69-420C96CECE82}"/>
              </a:ext>
            </a:extLst>
          </p:cNvPr>
          <p:cNvGrpSpPr/>
          <p:nvPr/>
        </p:nvGrpSpPr>
        <p:grpSpPr>
          <a:xfrm>
            <a:off x="950596" y="2635199"/>
            <a:ext cx="391539" cy="364391"/>
            <a:chOff x="3848609" y="2332997"/>
            <a:chExt cx="391539" cy="364391"/>
          </a:xfrm>
        </p:grpSpPr>
        <p:grpSp>
          <p:nvGrpSpPr>
            <p:cNvPr id="50" name="Graphic 4" descr="desktop">
              <a:extLst>
                <a:ext uri="{FF2B5EF4-FFF2-40B4-BE49-F238E27FC236}">
                  <a16:creationId xmlns:a16="http://schemas.microsoft.com/office/drawing/2014/main" id="{FEB313DA-6A7E-468C-B007-DAE2CB31E95A}"/>
                </a:ext>
              </a:extLst>
            </p:cNvPr>
            <p:cNvGrpSpPr/>
            <p:nvPr/>
          </p:nvGrpSpPr>
          <p:grpSpPr>
            <a:xfrm>
              <a:off x="3848609" y="2332997"/>
              <a:ext cx="391539" cy="364391"/>
              <a:chOff x="5419125" y="3953316"/>
              <a:chExt cx="391539" cy="364391"/>
            </a:xfrm>
          </p:grpSpPr>
          <p:sp>
            <p:nvSpPr>
              <p:cNvPr id="52" name="Freeform: Shape 51">
                <a:extLst>
                  <a:ext uri="{FF2B5EF4-FFF2-40B4-BE49-F238E27FC236}">
                    <a16:creationId xmlns:a16="http://schemas.microsoft.com/office/drawing/2014/main" id="{F1C1509A-B81D-41D2-A612-F624D1D50FC3}"/>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0B5908D2-B7B6-4502-957D-E41CE76BC5CA}"/>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24BF5AF-3FCD-42A3-A39A-9AEE85DA88C8}"/>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D0D6B1D-8DC6-4D01-8049-101ACBCD924F}"/>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1" name="Freeform: Shape 50">
              <a:extLst>
                <a:ext uri="{FF2B5EF4-FFF2-40B4-BE49-F238E27FC236}">
                  <a16:creationId xmlns:a16="http://schemas.microsoft.com/office/drawing/2014/main" id="{FC6901CA-A3B8-4670-B26E-287BC1076CE7}"/>
                </a:ext>
              </a:extLst>
            </p:cNvPr>
            <p:cNvSpPr/>
            <p:nvPr/>
          </p:nvSpPr>
          <p:spPr>
            <a:xfrm>
              <a:off x="3949732" y="2407277"/>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chemeClr val="accent1"/>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9426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92CF4B58-7E61-4069-AB8A-27B1858E26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497"/>
            <a:ext cx="12434711" cy="6994028"/>
          </a:xfrm>
          <a:prstGeom prst="rect">
            <a:avLst/>
          </a:prstGeom>
        </p:spPr>
      </p:pic>
      <p:sp>
        <p:nvSpPr>
          <p:cNvPr id="23" name="Rectangle 22">
            <a:extLst>
              <a:ext uri="{FF2B5EF4-FFF2-40B4-BE49-F238E27FC236}">
                <a16:creationId xmlns:a16="http://schemas.microsoft.com/office/drawing/2014/main" id="{FD914A7A-4612-4003-9090-280390F5EC19}"/>
              </a:ext>
            </a:extLst>
          </p:cNvPr>
          <p:cNvSpPr/>
          <p:nvPr/>
        </p:nvSpPr>
        <p:spPr>
          <a:xfrm>
            <a:off x="0"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AE241378-0D8C-497D-8880-3BB0180CC76E}"/>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1E7ECE48-42A9-492D-A75D-12478D0CE01A}"/>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Segoe UI Semibold"/>
                <a:ea typeface="+mn-ea"/>
                <a:cs typeface="+mn-cs"/>
              </a:rPr>
              <a:t>Saiba</a:t>
            </a: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 </a:t>
            </a:r>
            <a:r>
              <a:rPr kumimoji="0" lang="en-US" sz="2400" b="0" i="0" u="none" strike="noStrike" kern="1200" cap="none" spc="0" normalizeH="0" baseline="0" noProof="0" dirty="0" err="1">
                <a:ln>
                  <a:noFill/>
                </a:ln>
                <a:solidFill>
                  <a:prstClr val="white"/>
                </a:solidFill>
                <a:effectLst/>
                <a:uLnTx/>
                <a:uFillTx/>
                <a:latin typeface="Segoe UI Semibold"/>
                <a:ea typeface="+mn-ea"/>
                <a:cs typeface="+mn-cs"/>
              </a:rPr>
              <a:t>mais</a:t>
            </a: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 </a:t>
            </a:r>
            <a:r>
              <a:rPr kumimoji="0" lang="en-US" sz="2400" b="0" i="0" u="none" strike="noStrike" kern="1200" cap="none" spc="0" normalizeH="0" baseline="0" noProof="0" dirty="0" err="1">
                <a:ln>
                  <a:noFill/>
                </a:ln>
                <a:solidFill>
                  <a:prstClr val="white"/>
                </a:solidFill>
                <a:effectLst/>
                <a:uLnTx/>
                <a:uFillTx/>
                <a:latin typeface="Segoe UI Semibold"/>
                <a:ea typeface="+mn-ea"/>
                <a:cs typeface="+mn-cs"/>
              </a:rPr>
              <a:t>em</a:t>
            </a: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 </a:t>
            </a:r>
            <a:r>
              <a:rPr kumimoji="0" lang="en-US" sz="2400" b="0" i="0" u="none" strike="noStrike" kern="1200" cap="none" spc="0" normalizeH="0" baseline="0" noProof="0" dirty="0">
                <a:ln>
                  <a:noFill/>
                </a:ln>
                <a:solidFill>
                  <a:srgbClr val="50E6FF"/>
                </a:solidFill>
                <a:effectLst/>
                <a:uLnTx/>
                <a:uFillTx/>
                <a:latin typeface="Segoe UI Semibold"/>
                <a:ea typeface="+mn-ea"/>
                <a:cs typeface="+mn-cs"/>
              </a:rPr>
              <a:t>https://aka.ms/migration/webapps</a:t>
            </a:r>
          </a:p>
        </p:txBody>
      </p:sp>
      <p:pic>
        <p:nvPicPr>
          <p:cNvPr id="11" name="Picture 10">
            <a:extLst>
              <a:ext uri="{FF2B5EF4-FFF2-40B4-BE49-F238E27FC236}">
                <a16:creationId xmlns:a16="http://schemas.microsoft.com/office/drawing/2014/main" id="{A310483C-6347-49FC-8FC5-EAA3AFDB8E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9032" y="1144948"/>
            <a:ext cx="6831595" cy="4723362"/>
          </a:xfrm>
          <a:prstGeom prst="rect">
            <a:avLst/>
          </a:prstGeom>
        </p:spPr>
      </p:pic>
      <p:pic>
        <p:nvPicPr>
          <p:cNvPr id="3" name="Picture 2">
            <a:extLst>
              <a:ext uri="{FF2B5EF4-FFF2-40B4-BE49-F238E27FC236}">
                <a16:creationId xmlns:a16="http://schemas.microsoft.com/office/drawing/2014/main" id="{B261BAE6-FA37-4377-9534-A45CF9FE86DF}"/>
              </a:ext>
            </a:extLst>
          </p:cNvPr>
          <p:cNvPicPr>
            <a:picLocks noChangeAspect="1"/>
          </p:cNvPicPr>
          <p:nvPr/>
        </p:nvPicPr>
        <p:blipFill>
          <a:blip r:embed="rId5"/>
          <a:stretch>
            <a:fillRect/>
          </a:stretch>
        </p:blipFill>
        <p:spPr>
          <a:xfrm>
            <a:off x="797862" y="1635313"/>
            <a:ext cx="5944461" cy="3740917"/>
          </a:xfrm>
          <a:prstGeom prst="rect">
            <a:avLst/>
          </a:prstGeom>
        </p:spPr>
      </p:pic>
      <p:sp>
        <p:nvSpPr>
          <p:cNvPr id="5" name="Rectangle 4">
            <a:extLst>
              <a:ext uri="{FF2B5EF4-FFF2-40B4-BE49-F238E27FC236}">
                <a16:creationId xmlns:a16="http://schemas.microsoft.com/office/drawing/2014/main" id="{BAEE0308-90DA-403B-92A2-2521FDC99AE1}"/>
              </a:ext>
            </a:extLst>
          </p:cNvPr>
          <p:cNvSpPr/>
          <p:nvPr/>
        </p:nvSpPr>
        <p:spPr>
          <a:xfrm>
            <a:off x="7381301" y="2490966"/>
            <a:ext cx="4716142" cy="240065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50E6FF"/>
                </a:solidFill>
                <a:effectLst/>
                <a:uLnTx/>
                <a:uFillTx/>
                <a:latin typeface="Segoe UI Semibold"/>
                <a:ea typeface="+mn-ea"/>
                <a:cs typeface="+mn-cs"/>
              </a:rPr>
              <a:t>Prepare-se para sua migração com um relatório de avaliação personalizado gratuito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Comece fornecendo apenas um ponto de extremidade público do seu site a ser verificado, gerando um relatório de avaliação único e preciso para você com uma lista detalhada de tecnologias usadas e sua compatibilidade com o Serviço de Aplicativo do Azure</a:t>
            </a: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14" name="Rectangle 13">
            <a:extLst>
              <a:ext uri="{FF2B5EF4-FFF2-40B4-BE49-F238E27FC236}">
                <a16:creationId xmlns:a16="http://schemas.microsoft.com/office/drawing/2014/main" id="{EA8B840A-7A45-4E14-B38B-0C129E8A2574}"/>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Segoe UI" pitchFamily="34" charset="0"/>
                <a:cs typeface="Segoe UI" pitchFamily="34" charset="0"/>
              </a:rPr>
              <a:t>Inovar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31B0380A-D210-441C-A25D-04B9C9299D4F}"/>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dirty="0">
                <a:solidFill>
                  <a:prstClr val="white"/>
                </a:solidFill>
                <a:latin typeface="Segoe UI Semibold"/>
                <a:cs typeface="Segoe UI" pitchFamily="34" charset="0"/>
              </a:rPr>
              <a:t>Jornada de </a:t>
            </a:r>
            <a:r>
              <a:rPr lang="en-US" sz="2000" dirty="0" err="1">
                <a:solidFill>
                  <a:prstClr val="white"/>
                </a:solidFill>
                <a:latin typeface="Segoe UI Semibold"/>
                <a:cs typeface="Segoe UI" pitchFamily="34" charset="0"/>
              </a:rPr>
              <a:t>modernização</a:t>
            </a:r>
            <a:endParaRPr lang="en-US" sz="2000" dirty="0">
              <a:solidFill>
                <a:prstClr val="white"/>
              </a:solidFill>
              <a:latin typeface="Segoe UI Semibold"/>
              <a:cs typeface="Segoe UI" pitchFamily="34" charset="0"/>
            </a:endParaRPr>
          </a:p>
        </p:txBody>
      </p:sp>
      <p:sp>
        <p:nvSpPr>
          <p:cNvPr id="16" name="Rectangle 15">
            <a:extLst>
              <a:ext uri="{FF2B5EF4-FFF2-40B4-BE49-F238E27FC236}">
                <a16:creationId xmlns:a16="http://schemas.microsoft.com/office/drawing/2014/main" id="{E02DD399-6B29-430D-BA2D-7BFD1B82AF15}"/>
              </a:ext>
            </a:extLst>
          </p:cNvPr>
          <p:cNvSpPr/>
          <p:nvPr/>
        </p:nvSpPr>
        <p:spPr bwMode="auto">
          <a:xfrm>
            <a:off x="3133556"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Semibold"/>
                <a:ea typeface="+mn-ea"/>
                <a:cs typeface="Segoe UI" pitchFamily="34" charset="0"/>
              </a:rPr>
              <a:t>Avaliar</a:t>
            </a:r>
            <a:endParaRPr kumimoji="0" lang="en-US" sz="2400" b="0" i="0" u="none" strike="noStrike" kern="1200" cap="none" spc="0" normalizeH="0" baseline="0" noProof="0" dirty="0">
              <a:ln>
                <a:noFill/>
              </a:ln>
              <a:solidFill>
                <a:prstClr val="black"/>
              </a:solidFill>
              <a:effectLst/>
              <a:uLnTx/>
              <a:uFillTx/>
              <a:latin typeface="Segoe UI Semibold"/>
              <a:ea typeface="+mn-ea"/>
              <a:cs typeface="Segoe UI" pitchFamily="34" charset="0"/>
            </a:endParaRPr>
          </a:p>
        </p:txBody>
      </p:sp>
      <p:sp>
        <p:nvSpPr>
          <p:cNvPr id="17" name="Rectangle 16">
            <a:extLst>
              <a:ext uri="{FF2B5EF4-FFF2-40B4-BE49-F238E27FC236}">
                <a16:creationId xmlns:a16="http://schemas.microsoft.com/office/drawing/2014/main" id="{24A6E614-D083-4CD2-BB12-2036CD580588}"/>
              </a:ext>
            </a:extLst>
          </p:cNvPr>
          <p:cNvSpPr/>
          <p:nvPr/>
        </p:nvSpPr>
        <p:spPr bwMode="auto">
          <a:xfrm>
            <a:off x="6267111"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mn-ea"/>
                <a:cs typeface="Segoe UI" pitchFamily="34" charset="0"/>
              </a:rPr>
              <a:t>Migrar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08876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8C667AE-7303-4C65-9D9B-A86555C66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497"/>
            <a:ext cx="12434711" cy="6994028"/>
          </a:xfrm>
          <a:prstGeom prst="rect">
            <a:avLst/>
          </a:prstGeom>
        </p:spPr>
      </p:pic>
      <p:sp>
        <p:nvSpPr>
          <p:cNvPr id="36" name="Rectangle 35">
            <a:extLst>
              <a:ext uri="{FF2B5EF4-FFF2-40B4-BE49-F238E27FC236}">
                <a16:creationId xmlns:a16="http://schemas.microsoft.com/office/drawing/2014/main" id="{0919146B-0327-4093-BF01-A657FB4E2BBE}"/>
              </a:ext>
            </a:extLst>
          </p:cNvPr>
          <p:cNvSpPr/>
          <p:nvPr/>
        </p:nvSpPr>
        <p:spPr>
          <a:xfrm>
            <a:off x="0"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285902C2-E304-4D40-BBEE-565DFA96D0AC}"/>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0" name="Text Placeholder 3">
            <a:extLst>
              <a:ext uri="{FF2B5EF4-FFF2-40B4-BE49-F238E27FC236}">
                <a16:creationId xmlns:a16="http://schemas.microsoft.com/office/drawing/2014/main" id="{620CD3DB-AB63-4AF1-B0D8-F3A43B79B024}"/>
              </a:ext>
            </a:extLst>
          </p:cNvPr>
          <p:cNvSpPr txBox="1">
            <a:spLocks/>
          </p:cNvSpPr>
          <p:nvPr/>
        </p:nvSpPr>
        <p:spPr>
          <a:xfrm>
            <a:off x="549259" y="1405083"/>
            <a:ext cx="3559743" cy="1440394"/>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10" baseline="0" dirty="0" smtClean="0">
                <a:ln w="3175">
                  <a:noFill/>
                </a:ln>
                <a:solidFill>
                  <a:schemeClr val="accent1"/>
                </a:solidFill>
                <a:latin typeface="+mj-lt"/>
                <a:ea typeface="+mn-ea"/>
                <a:cs typeface="Segoe UI"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BR" sz="1800" b="0" i="0" u="none" strike="noStrike" kern="1200" cap="none" spc="-10" normalizeH="0" baseline="0" noProof="0" dirty="0">
                <a:ln w="3175">
                  <a:noFill/>
                </a:ln>
                <a:solidFill>
                  <a:srgbClr val="50E6FF"/>
                </a:solidFill>
                <a:effectLst/>
                <a:uLnTx/>
                <a:uFillTx/>
                <a:latin typeface="Segoe UI Semibold"/>
                <a:ea typeface="+mn-ea"/>
                <a:cs typeface="Segoe UI" pitchFamily="34" charset="0"/>
              </a:rPr>
              <a:t>Use a ferramenta Assistente de Migração</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10" normalizeH="0" baseline="0" noProof="0" dirty="0">
                <a:ln w="3175">
                  <a:noFill/>
                </a:ln>
                <a:solidFill>
                  <a:prstClr val="white"/>
                </a:solidFill>
                <a:effectLst/>
                <a:uLnTx/>
                <a:uFillTx/>
                <a:latin typeface="Segoe UI"/>
                <a:ea typeface="+mn-ea"/>
                <a:cs typeface="Segoe UI Semilight" panose="020B0402040204020203" pitchFamily="34" charset="0"/>
              </a:rPr>
              <a:t>Automate the migration of your .NET and PHP applications with the App Service Migration Assistant</a:t>
            </a:r>
            <a:endParaRPr kumimoji="0" lang="en-US" sz="1800" b="0" i="0" u="none" strike="noStrike" kern="1200" cap="none" spc="-10" normalizeH="0" baseline="0" noProof="0" dirty="0">
              <a:ln w="3175">
                <a:noFill/>
              </a:ln>
              <a:solidFill>
                <a:prstClr val="white"/>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48E05F09-4636-4417-AC96-4DBB9897906F}"/>
              </a:ext>
            </a:extLst>
          </p:cNvPr>
          <p:cNvSpPr/>
          <p:nvPr/>
        </p:nvSpPr>
        <p:spPr>
          <a:xfrm>
            <a:off x="549261" y="3053801"/>
            <a:ext cx="4063380" cy="978729"/>
          </a:xfrm>
          <a:prstGeom prst="rect">
            <a:avLst/>
          </a:prstGeom>
        </p:spPr>
        <p:txBody>
          <a:bodyPr wrap="square" lIns="0">
            <a:spAutoFit/>
          </a:bodyPr>
          <a:lstStyle/>
          <a:p>
            <a:pPr lvl="0" defTabSz="951304">
              <a:spcBef>
                <a:spcPct val="20000"/>
              </a:spcBef>
              <a:buSzPct val="90000"/>
              <a:defRPr/>
            </a:pPr>
            <a:r>
              <a:rPr lang="en-US" spc="-10" dirty="0" err="1">
                <a:ln w="3175">
                  <a:noFill/>
                </a:ln>
                <a:solidFill>
                  <a:srgbClr val="50E6FF"/>
                </a:solidFill>
                <a:latin typeface="Segoe UI Semibold"/>
                <a:cs typeface="Segoe UI" pitchFamily="34" charset="0"/>
              </a:rPr>
              <a:t>Traga</a:t>
            </a:r>
            <a:r>
              <a:rPr lang="en-US" spc="-10" dirty="0">
                <a:ln w="3175">
                  <a:noFill/>
                </a:ln>
                <a:solidFill>
                  <a:srgbClr val="50E6FF"/>
                </a:solidFill>
                <a:latin typeface="Segoe UI Semibold"/>
                <a:cs typeface="Segoe UI" pitchFamily="34" charset="0"/>
              </a:rPr>
              <a:t> </a:t>
            </a:r>
            <a:r>
              <a:rPr lang="en-US" spc="-10" dirty="0" err="1">
                <a:ln w="3175">
                  <a:noFill/>
                </a:ln>
                <a:solidFill>
                  <a:srgbClr val="50E6FF"/>
                </a:solidFill>
                <a:latin typeface="Segoe UI Semibold"/>
                <a:cs typeface="Segoe UI" pitchFamily="34" charset="0"/>
              </a:rPr>
              <a:t>seu</a:t>
            </a:r>
            <a:r>
              <a:rPr lang="en-US" spc="-10" dirty="0">
                <a:ln w="3175">
                  <a:noFill/>
                </a:ln>
                <a:solidFill>
                  <a:srgbClr val="50E6FF"/>
                </a:solidFill>
                <a:latin typeface="Segoe UI Semibold"/>
                <a:cs typeface="Segoe UI" pitchFamily="34" charset="0"/>
              </a:rPr>
              <a:t> Código</a:t>
            </a:r>
          </a:p>
          <a:p>
            <a:pPr lvl="0" defTabSz="951304">
              <a:spcBef>
                <a:spcPct val="20000"/>
              </a:spcBef>
              <a:buSzPct val="90000"/>
              <a:defRPr/>
            </a:pPr>
            <a:r>
              <a:rPr lang="pt-BR" spc="-10" dirty="0">
                <a:ln w="3175">
                  <a:noFill/>
                </a:ln>
                <a:solidFill>
                  <a:prstClr val="white"/>
                </a:solidFill>
                <a:cs typeface="Segoe UI Semilight" panose="020B0402040204020203" pitchFamily="34" charset="0"/>
              </a:rPr>
              <a:t>Reimplemente o código usando seu pipeline de CI / CD existente</a:t>
            </a:r>
            <a:endParaRPr lang="en-US" spc="-10" dirty="0">
              <a:ln w="3175">
                <a:noFill/>
              </a:ln>
              <a:solidFill>
                <a:prstClr val="white"/>
              </a:solidFill>
              <a:cs typeface="Segoe UI Semilight" panose="020B0402040204020203" pitchFamily="34" charset="0"/>
            </a:endParaRPr>
          </a:p>
        </p:txBody>
      </p:sp>
      <p:sp>
        <p:nvSpPr>
          <p:cNvPr id="173" name="Rectangle 172">
            <a:extLst>
              <a:ext uri="{FF2B5EF4-FFF2-40B4-BE49-F238E27FC236}">
                <a16:creationId xmlns:a16="http://schemas.microsoft.com/office/drawing/2014/main" id="{59C02BBE-F428-4325-BD62-DBBE48F7818F}"/>
              </a:ext>
            </a:extLst>
          </p:cNvPr>
          <p:cNvSpPr/>
          <p:nvPr/>
        </p:nvSpPr>
        <p:spPr>
          <a:xfrm>
            <a:off x="549261" y="4444487"/>
            <a:ext cx="4063380" cy="1255728"/>
          </a:xfrm>
          <a:prstGeom prst="rect">
            <a:avLst/>
          </a:prstGeom>
        </p:spPr>
        <p:txBody>
          <a:bodyPr wrap="square" lIns="0">
            <a:spAutoFit/>
          </a:bodyPr>
          <a:lstStyle/>
          <a:p>
            <a:pPr lvl="0" defTabSz="951304">
              <a:spcBef>
                <a:spcPct val="20000"/>
              </a:spcBef>
              <a:buSzPct val="90000"/>
              <a:defRPr/>
            </a:pPr>
            <a:r>
              <a:rPr lang="en-US" spc="-10" dirty="0" err="1">
                <a:ln w="3175">
                  <a:noFill/>
                </a:ln>
                <a:solidFill>
                  <a:srgbClr val="50E6FF"/>
                </a:solidFill>
                <a:latin typeface="Segoe UI Semibold"/>
                <a:cs typeface="Segoe UI" pitchFamily="34" charset="0"/>
              </a:rPr>
              <a:t>Traga</a:t>
            </a:r>
            <a:r>
              <a:rPr lang="en-US" spc="-10" dirty="0">
                <a:ln w="3175">
                  <a:noFill/>
                </a:ln>
                <a:solidFill>
                  <a:srgbClr val="50E6FF"/>
                </a:solidFill>
                <a:latin typeface="Segoe UI Semibold"/>
                <a:cs typeface="Segoe UI" pitchFamily="34" charset="0"/>
              </a:rPr>
              <a:t> </a:t>
            </a:r>
            <a:r>
              <a:rPr lang="en-US" spc="-10" dirty="0" err="1">
                <a:ln w="3175">
                  <a:noFill/>
                </a:ln>
                <a:solidFill>
                  <a:srgbClr val="50E6FF"/>
                </a:solidFill>
                <a:latin typeface="Segoe UI Semibold"/>
                <a:cs typeface="Segoe UI" pitchFamily="34" charset="0"/>
              </a:rPr>
              <a:t>seu</a:t>
            </a:r>
            <a:r>
              <a:rPr lang="en-US" spc="-10" dirty="0">
                <a:ln w="3175">
                  <a:noFill/>
                </a:ln>
                <a:solidFill>
                  <a:srgbClr val="50E6FF"/>
                </a:solidFill>
                <a:latin typeface="Segoe UI Semibold"/>
                <a:cs typeface="Segoe UI" pitchFamily="34" charset="0"/>
              </a:rPr>
              <a:t> container</a:t>
            </a:r>
          </a:p>
          <a:p>
            <a:pPr lvl="0" defTabSz="951304">
              <a:spcBef>
                <a:spcPct val="20000"/>
              </a:spcBef>
              <a:buSzPct val="90000"/>
              <a:defRPr/>
            </a:pPr>
            <a:r>
              <a:rPr lang="pt-BR" spc="-10" dirty="0" err="1">
                <a:ln w="3175">
                  <a:noFill/>
                </a:ln>
                <a:solidFill>
                  <a:prstClr val="white"/>
                </a:solidFill>
                <a:cs typeface="Segoe UI Semilight" panose="020B0402040204020203" pitchFamily="34" charset="0"/>
              </a:rPr>
              <a:t>Containerize</a:t>
            </a:r>
            <a:r>
              <a:rPr lang="pt-BR" spc="-10" dirty="0">
                <a:ln w="3175">
                  <a:noFill/>
                </a:ln>
                <a:solidFill>
                  <a:prstClr val="white"/>
                </a:solidFill>
                <a:cs typeface="Segoe UI Semilight" panose="020B0402040204020203" pitchFamily="34" charset="0"/>
              </a:rPr>
              <a:t> seu aplicativo e implemente usando uma imagem do Docker</a:t>
            </a:r>
            <a:endParaRPr lang="en-US" spc="-10" dirty="0">
              <a:ln w="3175">
                <a:noFill/>
              </a:ln>
              <a:solidFill>
                <a:prstClr val="white"/>
              </a:solidFill>
              <a:cs typeface="Segoe UI" pitchFamily="34" charset="0"/>
            </a:endParaRPr>
          </a:p>
        </p:txBody>
      </p:sp>
      <p:cxnSp>
        <p:nvCxnSpPr>
          <p:cNvPr id="174" name="Straight Connector 173">
            <a:extLst>
              <a:ext uri="{FF2B5EF4-FFF2-40B4-BE49-F238E27FC236}">
                <a16:creationId xmlns:a16="http://schemas.microsoft.com/office/drawing/2014/main" id="{7E3EC586-4B24-4AF9-87DE-73D16A3E46A6}"/>
              </a:ext>
            </a:extLst>
          </p:cNvPr>
          <p:cNvCxnSpPr>
            <a:cxnSpLocks/>
          </p:cNvCxnSpPr>
          <p:nvPr/>
        </p:nvCxnSpPr>
        <p:spPr>
          <a:xfrm flipH="1">
            <a:off x="549259" y="3013956"/>
            <a:ext cx="482029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0B9CE39-D330-43E6-ABA1-0FCE154DABE8}"/>
              </a:ext>
            </a:extLst>
          </p:cNvPr>
          <p:cNvCxnSpPr>
            <a:cxnSpLocks/>
          </p:cNvCxnSpPr>
          <p:nvPr/>
        </p:nvCxnSpPr>
        <p:spPr>
          <a:xfrm flipH="1">
            <a:off x="574666" y="4210809"/>
            <a:ext cx="409893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0" name="Freeform: Shape 159">
            <a:extLst>
              <a:ext uri="{FF2B5EF4-FFF2-40B4-BE49-F238E27FC236}">
                <a16:creationId xmlns:a16="http://schemas.microsoft.com/office/drawing/2014/main" id="{7F87F7BA-BAA5-438D-9DDA-C13FFFF1CCFA}"/>
              </a:ext>
            </a:extLst>
          </p:cNvPr>
          <p:cNvSpPr/>
          <p:nvPr/>
        </p:nvSpPr>
        <p:spPr>
          <a:xfrm>
            <a:off x="5975000" y="1325880"/>
            <a:ext cx="1945181" cy="1320800"/>
          </a:xfrm>
          <a:custGeom>
            <a:avLst/>
            <a:gdLst>
              <a:gd name="connsiteX0" fmla="*/ 624495 w 1945181"/>
              <a:gd name="connsiteY0" fmla="*/ 0 h 1320800"/>
              <a:gd name="connsiteX1" fmla="*/ 1945181 w 1945181"/>
              <a:gd name="connsiteY1" fmla="*/ 0 h 1320800"/>
              <a:gd name="connsiteX2" fmla="*/ 1945181 w 1945181"/>
              <a:gd name="connsiteY2" fmla="*/ 1320800 h 1320800"/>
              <a:gd name="connsiteX3" fmla="*/ 0 w 1945181"/>
              <a:gd name="connsiteY3" fmla="*/ 1320800 h 1320800"/>
              <a:gd name="connsiteX4" fmla="*/ 624495 w 1945181"/>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1" h="1320800">
                <a:moveTo>
                  <a:pt x="624495" y="0"/>
                </a:moveTo>
                <a:lnTo>
                  <a:pt x="1945181" y="0"/>
                </a:lnTo>
                <a:lnTo>
                  <a:pt x="1945181" y="1320800"/>
                </a:lnTo>
                <a:lnTo>
                  <a:pt x="0" y="1320800"/>
                </a:lnTo>
                <a:lnTo>
                  <a:pt x="624495"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82296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Segoe UI"/>
                <a:ea typeface="+mn-ea"/>
                <a:cs typeface="+mn-cs"/>
              </a:rPr>
              <a:t>Lift and shift</a:t>
            </a:r>
          </a:p>
        </p:txBody>
      </p:sp>
      <p:sp>
        <p:nvSpPr>
          <p:cNvPr id="161" name="Freeform: Shape 160">
            <a:extLst>
              <a:ext uri="{FF2B5EF4-FFF2-40B4-BE49-F238E27FC236}">
                <a16:creationId xmlns:a16="http://schemas.microsoft.com/office/drawing/2014/main" id="{049343F7-8FC4-4C70-B906-1E3F77D40C5B}"/>
              </a:ext>
            </a:extLst>
          </p:cNvPr>
          <p:cNvSpPr/>
          <p:nvPr/>
        </p:nvSpPr>
        <p:spPr>
          <a:xfrm>
            <a:off x="7970981" y="1325880"/>
            <a:ext cx="1950719" cy="1320800"/>
          </a:xfrm>
          <a:custGeom>
            <a:avLst/>
            <a:gdLst>
              <a:gd name="connsiteX0" fmla="*/ 0 w 1950719"/>
              <a:gd name="connsiteY0" fmla="*/ 0 h 1320800"/>
              <a:gd name="connsiteX1" fmla="*/ 1950719 w 1950719"/>
              <a:gd name="connsiteY1" fmla="*/ 0 h 1320800"/>
              <a:gd name="connsiteX2" fmla="*/ 1950719 w 1950719"/>
              <a:gd name="connsiteY2" fmla="*/ 1320800 h 1320800"/>
              <a:gd name="connsiteX3" fmla="*/ 0 w 1950719"/>
              <a:gd name="connsiteY3" fmla="*/ 1320800 h 1320800"/>
              <a:gd name="connsiteX4" fmla="*/ 0 w 1950719"/>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19" h="1320800">
                <a:moveTo>
                  <a:pt x="0" y="0"/>
                </a:moveTo>
                <a:lnTo>
                  <a:pt x="1950719" y="0"/>
                </a:lnTo>
                <a:lnTo>
                  <a:pt x="1950719" y="1320800"/>
                </a:lnTo>
                <a:lnTo>
                  <a:pt x="0" y="1320800"/>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Segoe UI"/>
                <a:ea typeface="+mn-ea"/>
                <a:cs typeface="+mn-cs"/>
              </a:rPr>
              <a:t>Redeploy</a:t>
            </a:r>
          </a:p>
        </p:txBody>
      </p:sp>
      <p:sp>
        <p:nvSpPr>
          <p:cNvPr id="162" name="Freeform: Shape 161">
            <a:extLst>
              <a:ext uri="{FF2B5EF4-FFF2-40B4-BE49-F238E27FC236}">
                <a16:creationId xmlns:a16="http://schemas.microsoft.com/office/drawing/2014/main" id="{04D6E2F5-225C-4E9B-82DB-DB0A5C9E09D0}"/>
              </a:ext>
            </a:extLst>
          </p:cNvPr>
          <p:cNvSpPr/>
          <p:nvPr/>
        </p:nvSpPr>
        <p:spPr>
          <a:xfrm>
            <a:off x="9972501" y="1325880"/>
            <a:ext cx="1945180" cy="1320800"/>
          </a:xfrm>
          <a:custGeom>
            <a:avLst/>
            <a:gdLst>
              <a:gd name="connsiteX0" fmla="*/ 0 w 1945180"/>
              <a:gd name="connsiteY0" fmla="*/ 0 h 1320800"/>
              <a:gd name="connsiteX1" fmla="*/ 1945180 w 1945180"/>
              <a:gd name="connsiteY1" fmla="*/ 0 h 1320800"/>
              <a:gd name="connsiteX2" fmla="*/ 1945180 w 1945180"/>
              <a:gd name="connsiteY2" fmla="*/ 1320800 h 1320800"/>
              <a:gd name="connsiteX3" fmla="*/ 0 w 1945180"/>
              <a:gd name="connsiteY3" fmla="*/ 1320800 h 1320800"/>
              <a:gd name="connsiteX4" fmla="*/ 0 w 194518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0" h="1320800">
                <a:moveTo>
                  <a:pt x="0" y="0"/>
                </a:moveTo>
                <a:lnTo>
                  <a:pt x="1945180" y="0"/>
                </a:lnTo>
                <a:lnTo>
                  <a:pt x="1945180" y="1320800"/>
                </a:lnTo>
                <a:lnTo>
                  <a:pt x="0" y="1320800"/>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Segoe UI"/>
                <a:ea typeface="+mn-ea"/>
                <a:cs typeface="+mn-cs"/>
              </a:rPr>
              <a:t>Containerize</a:t>
            </a:r>
          </a:p>
        </p:txBody>
      </p:sp>
      <p:sp>
        <p:nvSpPr>
          <p:cNvPr id="163" name="Freeform: Shape 162">
            <a:extLst>
              <a:ext uri="{FF2B5EF4-FFF2-40B4-BE49-F238E27FC236}">
                <a16:creationId xmlns:a16="http://schemas.microsoft.com/office/drawing/2014/main" id="{26BE8431-C844-4496-8DAB-2AA059915AFA}"/>
              </a:ext>
            </a:extLst>
          </p:cNvPr>
          <p:cNvSpPr/>
          <p:nvPr/>
        </p:nvSpPr>
        <p:spPr>
          <a:xfrm>
            <a:off x="5251976" y="2855066"/>
            <a:ext cx="2668205" cy="1320800"/>
          </a:xfrm>
          <a:custGeom>
            <a:avLst/>
            <a:gdLst>
              <a:gd name="connsiteX0" fmla="*/ 624495 w 2668205"/>
              <a:gd name="connsiteY0" fmla="*/ 0 h 1320800"/>
              <a:gd name="connsiteX1" fmla="*/ 2668205 w 2668205"/>
              <a:gd name="connsiteY1" fmla="*/ 0 h 1320800"/>
              <a:gd name="connsiteX2" fmla="*/ 2668205 w 2668205"/>
              <a:gd name="connsiteY2" fmla="*/ 1320800 h 1320800"/>
              <a:gd name="connsiteX3" fmla="*/ 0 w 2668205"/>
              <a:gd name="connsiteY3" fmla="*/ 1320800 h 1320800"/>
              <a:gd name="connsiteX4" fmla="*/ 624495 w 2668205"/>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205" h="1320800">
                <a:moveTo>
                  <a:pt x="624495" y="0"/>
                </a:moveTo>
                <a:lnTo>
                  <a:pt x="2668205" y="0"/>
                </a:lnTo>
                <a:lnTo>
                  <a:pt x="2668205" y="1320800"/>
                </a:lnTo>
                <a:lnTo>
                  <a:pt x="0" y="1320800"/>
                </a:lnTo>
                <a:lnTo>
                  <a:pt x="62449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64008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Segoe UI"/>
                <a:ea typeface="+mn-ea"/>
                <a:cs typeface="+mn-cs"/>
              </a:rPr>
              <a:t>Migration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Segoe UI"/>
                <a:ea typeface="+mn-ea"/>
                <a:cs typeface="+mn-cs"/>
              </a:rPr>
              <a:t>Assistant</a:t>
            </a:r>
          </a:p>
        </p:txBody>
      </p:sp>
      <p:sp>
        <p:nvSpPr>
          <p:cNvPr id="164" name="Freeform: Shape 163">
            <a:extLst>
              <a:ext uri="{FF2B5EF4-FFF2-40B4-BE49-F238E27FC236}">
                <a16:creationId xmlns:a16="http://schemas.microsoft.com/office/drawing/2014/main" id="{238D9831-DA4F-4B5E-BBE6-1120BDCC7200}"/>
              </a:ext>
            </a:extLst>
          </p:cNvPr>
          <p:cNvSpPr/>
          <p:nvPr/>
        </p:nvSpPr>
        <p:spPr>
          <a:xfrm>
            <a:off x="7970981" y="2855066"/>
            <a:ext cx="1950719" cy="1320800"/>
          </a:xfrm>
          <a:custGeom>
            <a:avLst/>
            <a:gdLst>
              <a:gd name="connsiteX0" fmla="*/ 0 w 1950719"/>
              <a:gd name="connsiteY0" fmla="*/ 0 h 1320800"/>
              <a:gd name="connsiteX1" fmla="*/ 1950719 w 1950719"/>
              <a:gd name="connsiteY1" fmla="*/ 0 h 1320800"/>
              <a:gd name="connsiteX2" fmla="*/ 1950719 w 1950719"/>
              <a:gd name="connsiteY2" fmla="*/ 1320800 h 1320800"/>
              <a:gd name="connsiteX3" fmla="*/ 0 w 1950719"/>
              <a:gd name="connsiteY3" fmla="*/ 1320800 h 1320800"/>
              <a:gd name="connsiteX4" fmla="*/ 0 w 1950719"/>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19" h="1320800">
                <a:moveTo>
                  <a:pt x="0" y="0"/>
                </a:moveTo>
                <a:lnTo>
                  <a:pt x="1950719" y="0"/>
                </a:lnTo>
                <a:lnTo>
                  <a:pt x="1950719" y="1320800"/>
                </a:lnTo>
                <a:lnTo>
                  <a:pt x="0" y="1320800"/>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Segoe UI"/>
                <a:ea typeface="+mn-ea"/>
                <a:cs typeface="+mn-cs"/>
              </a:rPr>
              <a:t>Bring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Segoe UI"/>
                <a:ea typeface="+mn-ea"/>
                <a:cs typeface="+mn-cs"/>
              </a:rPr>
              <a:t>your code</a:t>
            </a:r>
          </a:p>
        </p:txBody>
      </p:sp>
      <p:sp>
        <p:nvSpPr>
          <p:cNvPr id="165" name="Freeform: Shape 164">
            <a:extLst>
              <a:ext uri="{FF2B5EF4-FFF2-40B4-BE49-F238E27FC236}">
                <a16:creationId xmlns:a16="http://schemas.microsoft.com/office/drawing/2014/main" id="{99304365-C3F8-4CE9-9281-BD1570DC9AFD}"/>
              </a:ext>
            </a:extLst>
          </p:cNvPr>
          <p:cNvSpPr/>
          <p:nvPr/>
        </p:nvSpPr>
        <p:spPr>
          <a:xfrm>
            <a:off x="9972501" y="2855066"/>
            <a:ext cx="1945180" cy="1320800"/>
          </a:xfrm>
          <a:custGeom>
            <a:avLst/>
            <a:gdLst>
              <a:gd name="connsiteX0" fmla="*/ 0 w 1945180"/>
              <a:gd name="connsiteY0" fmla="*/ 0 h 1320800"/>
              <a:gd name="connsiteX1" fmla="*/ 1945180 w 1945180"/>
              <a:gd name="connsiteY1" fmla="*/ 0 h 1320800"/>
              <a:gd name="connsiteX2" fmla="*/ 1945180 w 1945180"/>
              <a:gd name="connsiteY2" fmla="*/ 1320800 h 1320800"/>
              <a:gd name="connsiteX3" fmla="*/ 0 w 1945180"/>
              <a:gd name="connsiteY3" fmla="*/ 1320800 h 1320800"/>
              <a:gd name="connsiteX4" fmla="*/ 0 w 194518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0" h="1320800">
                <a:moveTo>
                  <a:pt x="0" y="0"/>
                </a:moveTo>
                <a:lnTo>
                  <a:pt x="1945180" y="0"/>
                </a:lnTo>
                <a:lnTo>
                  <a:pt x="1945180" y="1320800"/>
                </a:lnTo>
                <a:lnTo>
                  <a:pt x="0" y="1320800"/>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Bring your container</a:t>
            </a:r>
          </a:p>
        </p:txBody>
      </p:sp>
      <p:sp>
        <p:nvSpPr>
          <p:cNvPr id="166" name="Freeform: Shape 165">
            <a:extLst>
              <a:ext uri="{FF2B5EF4-FFF2-40B4-BE49-F238E27FC236}">
                <a16:creationId xmlns:a16="http://schemas.microsoft.com/office/drawing/2014/main" id="{AFE528FB-F61F-4A5C-B9A1-D2D1179788E4}"/>
              </a:ext>
            </a:extLst>
          </p:cNvPr>
          <p:cNvSpPr/>
          <p:nvPr/>
        </p:nvSpPr>
        <p:spPr>
          <a:xfrm>
            <a:off x="4528954" y="4384251"/>
            <a:ext cx="7388727" cy="1320800"/>
          </a:xfrm>
          <a:custGeom>
            <a:avLst/>
            <a:gdLst>
              <a:gd name="connsiteX0" fmla="*/ 624495 w 7388727"/>
              <a:gd name="connsiteY0" fmla="*/ 0 h 1320800"/>
              <a:gd name="connsiteX1" fmla="*/ 3391227 w 7388727"/>
              <a:gd name="connsiteY1" fmla="*/ 0 h 1320800"/>
              <a:gd name="connsiteX2" fmla="*/ 5387208 w 7388727"/>
              <a:gd name="connsiteY2" fmla="*/ 0 h 1320800"/>
              <a:gd name="connsiteX3" fmla="*/ 5392746 w 7388727"/>
              <a:gd name="connsiteY3" fmla="*/ 0 h 1320800"/>
              <a:gd name="connsiteX4" fmla="*/ 7388727 w 7388727"/>
              <a:gd name="connsiteY4" fmla="*/ 0 h 1320800"/>
              <a:gd name="connsiteX5" fmla="*/ 7388727 w 7388727"/>
              <a:gd name="connsiteY5" fmla="*/ 1320800 h 1320800"/>
              <a:gd name="connsiteX6" fmla="*/ 5392746 w 7388727"/>
              <a:gd name="connsiteY6" fmla="*/ 1320800 h 1320800"/>
              <a:gd name="connsiteX7" fmla="*/ 5387208 w 7388727"/>
              <a:gd name="connsiteY7" fmla="*/ 1320800 h 1320800"/>
              <a:gd name="connsiteX8" fmla="*/ 3391227 w 7388727"/>
              <a:gd name="connsiteY8" fmla="*/ 1320800 h 1320800"/>
              <a:gd name="connsiteX9" fmla="*/ 0 w 7388727"/>
              <a:gd name="connsiteY9" fmla="*/ 132080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8727" h="1320800">
                <a:moveTo>
                  <a:pt x="624495" y="0"/>
                </a:moveTo>
                <a:lnTo>
                  <a:pt x="3391227" y="0"/>
                </a:lnTo>
                <a:lnTo>
                  <a:pt x="5387208" y="0"/>
                </a:lnTo>
                <a:lnTo>
                  <a:pt x="5392746" y="0"/>
                </a:lnTo>
                <a:lnTo>
                  <a:pt x="7388727" y="0"/>
                </a:lnTo>
                <a:lnTo>
                  <a:pt x="7388727" y="1320800"/>
                </a:lnTo>
                <a:lnTo>
                  <a:pt x="5392746" y="1320800"/>
                </a:lnTo>
                <a:lnTo>
                  <a:pt x="5387208" y="1320800"/>
                </a:lnTo>
                <a:lnTo>
                  <a:pt x="3391227" y="1320800"/>
                </a:lnTo>
                <a:lnTo>
                  <a:pt x="0" y="1320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822960" rIns="91440" bIns="4572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Azure App Service</a:t>
            </a:r>
          </a:p>
        </p:txBody>
      </p:sp>
      <p:grpSp>
        <p:nvGrpSpPr>
          <p:cNvPr id="188" name="Group 187">
            <a:extLst>
              <a:ext uri="{FF2B5EF4-FFF2-40B4-BE49-F238E27FC236}">
                <a16:creationId xmlns:a16="http://schemas.microsoft.com/office/drawing/2014/main" id="{EFFFA049-FB89-4A30-8581-6D8A53A8D761}"/>
              </a:ext>
            </a:extLst>
          </p:cNvPr>
          <p:cNvGrpSpPr/>
          <p:nvPr/>
        </p:nvGrpSpPr>
        <p:grpSpPr>
          <a:xfrm>
            <a:off x="10476841" y="3002280"/>
            <a:ext cx="936500" cy="422744"/>
            <a:chOff x="8452331" y="3366583"/>
            <a:chExt cx="1010478" cy="456138"/>
          </a:xfrm>
        </p:grpSpPr>
        <p:grpSp>
          <p:nvGrpSpPr>
            <p:cNvPr id="189" name="Graphic 6">
              <a:extLst>
                <a:ext uri="{FF2B5EF4-FFF2-40B4-BE49-F238E27FC236}">
                  <a16:creationId xmlns:a16="http://schemas.microsoft.com/office/drawing/2014/main" id="{B1447B7A-3E44-4481-B7FB-9D37C934B4B1}"/>
                </a:ext>
              </a:extLst>
            </p:cNvPr>
            <p:cNvGrpSpPr/>
            <p:nvPr/>
          </p:nvGrpSpPr>
          <p:grpSpPr>
            <a:xfrm>
              <a:off x="8950254" y="3410975"/>
              <a:ext cx="512555" cy="363300"/>
              <a:chOff x="2128837" y="1933575"/>
              <a:chExt cx="4219575" cy="2990850"/>
            </a:xfrm>
            <a:solidFill>
              <a:schemeClr val="bg1"/>
            </a:solidFill>
          </p:grpSpPr>
          <p:sp>
            <p:nvSpPr>
              <p:cNvPr id="196" name="Freeform: Shape 195">
                <a:extLst>
                  <a:ext uri="{FF2B5EF4-FFF2-40B4-BE49-F238E27FC236}">
                    <a16:creationId xmlns:a16="http://schemas.microsoft.com/office/drawing/2014/main" id="{E24508CE-4A2A-4860-86F2-0FE9959E0149}"/>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FF0BE1E2-65EF-440E-950F-206B08C91ED8}"/>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12484038-7183-46DE-916E-200B984E798A}"/>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EC913A2-1205-44BA-A780-915F180A83DC}"/>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35F9B517-851E-4174-87A9-8CAA108352E3}"/>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CE5473EB-5383-47FE-99B6-4FD4F7F78A6E}"/>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BBAFA96B-CEB5-4BC3-8200-EA154FD1FC41}"/>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2069F61C-6C1F-4276-9FFD-9C8551D79199}"/>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C2EF648A-FC06-4A53-BCFC-133EDDD22EC4}"/>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FF5F3EBA-BFCC-44F2-943E-154C6EFFB70C}"/>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0" name="Graphic 12">
              <a:extLst>
                <a:ext uri="{FF2B5EF4-FFF2-40B4-BE49-F238E27FC236}">
                  <a16:creationId xmlns:a16="http://schemas.microsoft.com/office/drawing/2014/main" id="{E3344FA3-86E9-4E38-98DF-EABA35B6BB92}"/>
                </a:ext>
              </a:extLst>
            </p:cNvPr>
            <p:cNvGrpSpPr/>
            <p:nvPr/>
          </p:nvGrpSpPr>
          <p:grpSpPr>
            <a:xfrm>
              <a:off x="8452331" y="3366583"/>
              <a:ext cx="456139" cy="456138"/>
              <a:chOff x="2046232" y="2232378"/>
              <a:chExt cx="456139" cy="456138"/>
            </a:xfrm>
            <a:solidFill>
              <a:schemeClr val="bg1"/>
            </a:solidFill>
          </p:grpSpPr>
          <p:sp>
            <p:nvSpPr>
              <p:cNvPr id="191" name="Freeform: Shape 190">
                <a:extLst>
                  <a:ext uri="{FF2B5EF4-FFF2-40B4-BE49-F238E27FC236}">
                    <a16:creationId xmlns:a16="http://schemas.microsoft.com/office/drawing/2014/main" id="{0C7294C8-ECA2-442B-AA18-DF00192196CA}"/>
                  </a:ext>
                </a:extLst>
              </p:cNvPr>
              <p:cNvSpPr/>
              <p:nvPr/>
            </p:nvSpPr>
            <p:spPr>
              <a:xfrm>
                <a:off x="2210442" y="2360097"/>
                <a:ext cx="63859" cy="136841"/>
              </a:xfrm>
              <a:custGeom>
                <a:avLst/>
                <a:gdLst>
                  <a:gd name="connsiteX0" fmla="*/ 0 w 63859"/>
                  <a:gd name="connsiteY0" fmla="*/ 36491 h 136841"/>
                  <a:gd name="connsiteX1" fmla="*/ 0 w 63859"/>
                  <a:gd name="connsiteY1" fmla="*/ 136841 h 136841"/>
                  <a:gd name="connsiteX2" fmla="*/ 63859 w 63859"/>
                  <a:gd name="connsiteY2" fmla="*/ 109473 h 136841"/>
                  <a:gd name="connsiteX3" fmla="*/ 63859 w 63859"/>
                  <a:gd name="connsiteY3" fmla="*/ 0 h 136841"/>
                  <a:gd name="connsiteX4" fmla="*/ 0 w 63859"/>
                  <a:gd name="connsiteY4" fmla="*/ 36491 h 136841"/>
                  <a:gd name="connsiteX5" fmla="*/ 54737 w 63859"/>
                  <a:gd name="connsiteY5" fmla="*/ 25471 h 136841"/>
                  <a:gd name="connsiteX6" fmla="*/ 54737 w 63859"/>
                  <a:gd name="connsiteY6" fmla="*/ 34594 h 136841"/>
                  <a:gd name="connsiteX7" fmla="*/ 54737 w 63859"/>
                  <a:gd name="connsiteY7" fmla="*/ 95141 h 136841"/>
                  <a:gd name="connsiteX8" fmla="*/ 41053 w 63859"/>
                  <a:gd name="connsiteY8" fmla="*/ 101336 h 136841"/>
                  <a:gd name="connsiteX9" fmla="*/ 41053 w 63859"/>
                  <a:gd name="connsiteY9" fmla="*/ 42010 h 136841"/>
                  <a:gd name="connsiteX10" fmla="*/ 22807 w 63859"/>
                  <a:gd name="connsiteY10" fmla="*/ 51890 h 136841"/>
                  <a:gd name="connsiteX11" fmla="*/ 22807 w 63859"/>
                  <a:gd name="connsiteY11" fmla="*/ 109802 h 136841"/>
                  <a:gd name="connsiteX12" fmla="*/ 9123 w 63859"/>
                  <a:gd name="connsiteY12" fmla="*/ 115339 h 136841"/>
                  <a:gd name="connsiteX13" fmla="*/ 9123 w 63859"/>
                  <a:gd name="connsiteY13" fmla="*/ 59298 h 136841"/>
                  <a:gd name="connsiteX14" fmla="*/ 9123 w 63859"/>
                  <a:gd name="connsiteY14" fmla="*/ 50175 h 136841"/>
                  <a:gd name="connsiteX15" fmla="*/ 41053 w 63859"/>
                  <a:gd name="connsiteY15" fmla="*/ 32878 h 136841"/>
                  <a:gd name="connsiteX16" fmla="*/ 41053 w 63859"/>
                  <a:gd name="connsiteY16" fmla="*/ 32796 h 136841"/>
                  <a:gd name="connsiteX17" fmla="*/ 54737 w 63859"/>
                  <a:gd name="connsiteY17" fmla="*/ 25471 h 136841"/>
                  <a:gd name="connsiteX18" fmla="*/ 54737 w 63859"/>
                  <a:gd name="connsiteY18" fmla="*/ 25471 h 1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859" h="136841">
                    <a:moveTo>
                      <a:pt x="0" y="36491"/>
                    </a:moveTo>
                    <a:lnTo>
                      <a:pt x="0" y="136841"/>
                    </a:lnTo>
                    <a:lnTo>
                      <a:pt x="63859" y="109473"/>
                    </a:lnTo>
                    <a:lnTo>
                      <a:pt x="63859" y="0"/>
                    </a:lnTo>
                    <a:lnTo>
                      <a:pt x="0" y="36491"/>
                    </a:lnTo>
                    <a:close/>
                    <a:moveTo>
                      <a:pt x="54737" y="25471"/>
                    </a:moveTo>
                    <a:lnTo>
                      <a:pt x="54737" y="34594"/>
                    </a:lnTo>
                    <a:lnTo>
                      <a:pt x="54737" y="95141"/>
                    </a:lnTo>
                    <a:lnTo>
                      <a:pt x="41053" y="101336"/>
                    </a:lnTo>
                    <a:lnTo>
                      <a:pt x="41053" y="42010"/>
                    </a:lnTo>
                    <a:lnTo>
                      <a:pt x="22807" y="51890"/>
                    </a:lnTo>
                    <a:lnTo>
                      <a:pt x="22807" y="109802"/>
                    </a:lnTo>
                    <a:lnTo>
                      <a:pt x="9123" y="115339"/>
                    </a:lnTo>
                    <a:lnTo>
                      <a:pt x="9123" y="59298"/>
                    </a:lnTo>
                    <a:lnTo>
                      <a:pt x="9123" y="50175"/>
                    </a:lnTo>
                    <a:lnTo>
                      <a:pt x="41053" y="32878"/>
                    </a:lnTo>
                    <a:lnTo>
                      <a:pt x="41053" y="32796"/>
                    </a:lnTo>
                    <a:lnTo>
                      <a:pt x="54737" y="25471"/>
                    </a:lnTo>
                    <a:lnTo>
                      <a:pt x="54737" y="2547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26750D46-8B56-40B1-AAC5-3B3EA4487A2B}"/>
                  </a:ext>
                </a:extLst>
              </p:cNvPr>
              <p:cNvSpPr/>
              <p:nvPr/>
            </p:nvSpPr>
            <p:spPr>
              <a:xfrm>
                <a:off x="2274302" y="2360097"/>
                <a:ext cx="200701" cy="145964"/>
              </a:xfrm>
              <a:custGeom>
                <a:avLst/>
                <a:gdLst>
                  <a:gd name="connsiteX0" fmla="*/ 0 w 200701"/>
                  <a:gd name="connsiteY0" fmla="*/ 0 h 145964"/>
                  <a:gd name="connsiteX1" fmla="*/ 0 w 200701"/>
                  <a:gd name="connsiteY1" fmla="*/ 109473 h 145964"/>
                  <a:gd name="connsiteX2" fmla="*/ 200701 w 200701"/>
                  <a:gd name="connsiteY2" fmla="*/ 152806 h 145964"/>
                  <a:gd name="connsiteX3" fmla="*/ 200701 w 200701"/>
                  <a:gd name="connsiteY3" fmla="*/ 72982 h 145964"/>
                  <a:gd name="connsiteX4" fmla="*/ 0 w 200701"/>
                  <a:gd name="connsiteY4" fmla="*/ 0 h 145964"/>
                  <a:gd name="connsiteX5" fmla="*/ 182456 w 200701"/>
                  <a:gd name="connsiteY5" fmla="*/ 91228 h 145964"/>
                  <a:gd name="connsiteX6" fmla="*/ 182456 w 200701"/>
                  <a:gd name="connsiteY6" fmla="*/ 136841 h 145964"/>
                  <a:gd name="connsiteX7" fmla="*/ 169182 w 200701"/>
                  <a:gd name="connsiteY7" fmla="*/ 133183 h 145964"/>
                  <a:gd name="connsiteX8" fmla="*/ 169182 w 200701"/>
                  <a:gd name="connsiteY8" fmla="*/ 85745 h 145964"/>
                  <a:gd name="connsiteX9" fmla="*/ 145964 w 200701"/>
                  <a:gd name="connsiteY9" fmla="*/ 78456 h 145964"/>
                  <a:gd name="connsiteX10" fmla="*/ 145964 w 200701"/>
                  <a:gd name="connsiteY10" fmla="*/ 127719 h 145964"/>
                  <a:gd name="connsiteX11" fmla="*/ 132691 w 200701"/>
                  <a:gd name="connsiteY11" fmla="*/ 124060 h 145964"/>
                  <a:gd name="connsiteX12" fmla="*/ 132691 w 200701"/>
                  <a:gd name="connsiteY12" fmla="*/ 72973 h 145964"/>
                  <a:gd name="connsiteX13" fmla="*/ 109473 w 200701"/>
                  <a:gd name="connsiteY13" fmla="*/ 65684 h 145964"/>
                  <a:gd name="connsiteX14" fmla="*/ 109473 w 200701"/>
                  <a:gd name="connsiteY14" fmla="*/ 118596 h 145964"/>
                  <a:gd name="connsiteX15" fmla="*/ 96200 w 200701"/>
                  <a:gd name="connsiteY15" fmla="*/ 114938 h 145964"/>
                  <a:gd name="connsiteX16" fmla="*/ 96200 w 200701"/>
                  <a:gd name="connsiteY16" fmla="*/ 60201 h 145964"/>
                  <a:gd name="connsiteX17" fmla="*/ 72982 w 200701"/>
                  <a:gd name="connsiteY17" fmla="*/ 52912 h 145964"/>
                  <a:gd name="connsiteX18" fmla="*/ 72982 w 200701"/>
                  <a:gd name="connsiteY18" fmla="*/ 109473 h 145964"/>
                  <a:gd name="connsiteX19" fmla="*/ 59709 w 200701"/>
                  <a:gd name="connsiteY19" fmla="*/ 105815 h 145964"/>
                  <a:gd name="connsiteX20" fmla="*/ 59709 w 200701"/>
                  <a:gd name="connsiteY20" fmla="*/ 47429 h 145964"/>
                  <a:gd name="connsiteX21" fmla="*/ 34174 w 200701"/>
                  <a:gd name="connsiteY21" fmla="*/ 39283 h 145964"/>
                  <a:gd name="connsiteX22" fmla="*/ 34220 w 200701"/>
                  <a:gd name="connsiteY22" fmla="*/ 99830 h 145964"/>
                  <a:gd name="connsiteX23" fmla="*/ 18246 w 200701"/>
                  <a:gd name="connsiteY23" fmla="*/ 95789 h 145964"/>
                  <a:gd name="connsiteX24" fmla="*/ 18246 w 200701"/>
                  <a:gd name="connsiteY24" fmla="*/ 33754 h 145964"/>
                  <a:gd name="connsiteX25" fmla="*/ 18246 w 200701"/>
                  <a:gd name="connsiteY25" fmla="*/ 24631 h 145964"/>
                  <a:gd name="connsiteX26" fmla="*/ 54737 w 200701"/>
                  <a:gd name="connsiteY26" fmla="*/ 37403 h 145964"/>
                  <a:gd name="connsiteX27" fmla="*/ 54737 w 200701"/>
                  <a:gd name="connsiteY27" fmla="*/ 37403 h 145964"/>
                  <a:gd name="connsiteX28" fmla="*/ 72982 w 200701"/>
                  <a:gd name="connsiteY28" fmla="*/ 43789 h 145964"/>
                  <a:gd name="connsiteX29" fmla="*/ 91228 w 200701"/>
                  <a:gd name="connsiteY29" fmla="*/ 50175 h 145964"/>
                  <a:gd name="connsiteX30" fmla="*/ 100351 w 200701"/>
                  <a:gd name="connsiteY30" fmla="*/ 53368 h 145964"/>
                  <a:gd name="connsiteX31" fmla="*/ 135537 w 200701"/>
                  <a:gd name="connsiteY31" fmla="*/ 65684 h 145964"/>
                  <a:gd name="connsiteX32" fmla="*/ 145964 w 200701"/>
                  <a:gd name="connsiteY32" fmla="*/ 69333 h 145964"/>
                  <a:gd name="connsiteX33" fmla="*/ 164210 w 200701"/>
                  <a:gd name="connsiteY33" fmla="*/ 75719 h 145964"/>
                  <a:gd name="connsiteX34" fmla="*/ 182456 w 200701"/>
                  <a:gd name="connsiteY34" fmla="*/ 82105 h 145964"/>
                  <a:gd name="connsiteX35" fmla="*/ 182456 w 200701"/>
                  <a:gd name="connsiteY35" fmla="*/ 91228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0701" h="145964">
                    <a:moveTo>
                      <a:pt x="0" y="0"/>
                    </a:moveTo>
                    <a:lnTo>
                      <a:pt x="0" y="109473"/>
                    </a:lnTo>
                    <a:lnTo>
                      <a:pt x="200701" y="152806"/>
                    </a:lnTo>
                    <a:lnTo>
                      <a:pt x="200701" y="72982"/>
                    </a:lnTo>
                    <a:lnTo>
                      <a:pt x="0" y="0"/>
                    </a:lnTo>
                    <a:close/>
                    <a:moveTo>
                      <a:pt x="182456" y="91228"/>
                    </a:moveTo>
                    <a:lnTo>
                      <a:pt x="182456" y="136841"/>
                    </a:lnTo>
                    <a:lnTo>
                      <a:pt x="169182" y="133183"/>
                    </a:lnTo>
                    <a:lnTo>
                      <a:pt x="169182" y="85745"/>
                    </a:lnTo>
                    <a:lnTo>
                      <a:pt x="145964" y="78456"/>
                    </a:lnTo>
                    <a:lnTo>
                      <a:pt x="145964" y="127719"/>
                    </a:lnTo>
                    <a:lnTo>
                      <a:pt x="132691" y="124060"/>
                    </a:lnTo>
                    <a:lnTo>
                      <a:pt x="132691" y="72973"/>
                    </a:lnTo>
                    <a:lnTo>
                      <a:pt x="109473" y="65684"/>
                    </a:lnTo>
                    <a:lnTo>
                      <a:pt x="109473" y="118596"/>
                    </a:lnTo>
                    <a:lnTo>
                      <a:pt x="96200" y="114938"/>
                    </a:lnTo>
                    <a:lnTo>
                      <a:pt x="96200" y="60201"/>
                    </a:lnTo>
                    <a:lnTo>
                      <a:pt x="72982" y="52912"/>
                    </a:lnTo>
                    <a:lnTo>
                      <a:pt x="72982" y="109473"/>
                    </a:lnTo>
                    <a:lnTo>
                      <a:pt x="59709" y="105815"/>
                    </a:lnTo>
                    <a:lnTo>
                      <a:pt x="59709" y="47429"/>
                    </a:lnTo>
                    <a:lnTo>
                      <a:pt x="34174" y="39283"/>
                    </a:lnTo>
                    <a:lnTo>
                      <a:pt x="34220" y="99830"/>
                    </a:lnTo>
                    <a:lnTo>
                      <a:pt x="18246" y="95789"/>
                    </a:lnTo>
                    <a:lnTo>
                      <a:pt x="18246" y="33754"/>
                    </a:lnTo>
                    <a:lnTo>
                      <a:pt x="18246" y="24631"/>
                    </a:lnTo>
                    <a:lnTo>
                      <a:pt x="54737" y="37403"/>
                    </a:lnTo>
                    <a:lnTo>
                      <a:pt x="54737" y="37403"/>
                    </a:lnTo>
                    <a:lnTo>
                      <a:pt x="72982" y="43789"/>
                    </a:lnTo>
                    <a:lnTo>
                      <a:pt x="91228" y="50175"/>
                    </a:lnTo>
                    <a:lnTo>
                      <a:pt x="100351" y="53368"/>
                    </a:lnTo>
                    <a:lnTo>
                      <a:pt x="135537" y="65684"/>
                    </a:lnTo>
                    <a:lnTo>
                      <a:pt x="145964" y="69333"/>
                    </a:lnTo>
                    <a:lnTo>
                      <a:pt x="164210" y="75719"/>
                    </a:lnTo>
                    <a:lnTo>
                      <a:pt x="182456" y="82105"/>
                    </a:lnTo>
                    <a:lnTo>
                      <a:pt x="182456" y="91228"/>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2D39621F-9F2C-4A4F-83DD-3071F333DFA7}"/>
                  </a:ext>
                </a:extLst>
              </p:cNvPr>
              <p:cNvSpPr/>
              <p:nvPr/>
            </p:nvSpPr>
            <p:spPr>
              <a:xfrm>
                <a:off x="2274302" y="2487815"/>
                <a:ext cx="200701" cy="145964"/>
              </a:xfrm>
              <a:custGeom>
                <a:avLst/>
                <a:gdLst>
                  <a:gd name="connsiteX0" fmla="*/ 0 w 200701"/>
                  <a:gd name="connsiteY0" fmla="*/ 0 h 145964"/>
                  <a:gd name="connsiteX1" fmla="*/ 0 w 200701"/>
                  <a:gd name="connsiteY1" fmla="*/ 145964 h 145964"/>
                  <a:gd name="connsiteX2" fmla="*/ 200701 w 200701"/>
                  <a:gd name="connsiteY2" fmla="*/ 100350 h 145964"/>
                  <a:gd name="connsiteX3" fmla="*/ 200701 w 200701"/>
                  <a:gd name="connsiteY3" fmla="*/ 38772 h 145964"/>
                  <a:gd name="connsiteX4" fmla="*/ 0 w 200701"/>
                  <a:gd name="connsiteY4" fmla="*/ 0 h 145964"/>
                  <a:gd name="connsiteX5" fmla="*/ 182456 w 200701"/>
                  <a:gd name="connsiteY5" fmla="*/ 90397 h 145964"/>
                  <a:gd name="connsiteX6" fmla="*/ 169191 w 200701"/>
                  <a:gd name="connsiteY6" fmla="*/ 92623 h 145964"/>
                  <a:gd name="connsiteX7" fmla="*/ 169191 w 200701"/>
                  <a:gd name="connsiteY7" fmla="*/ 53021 h 145964"/>
                  <a:gd name="connsiteX8" fmla="*/ 145964 w 200701"/>
                  <a:gd name="connsiteY8" fmla="*/ 49965 h 145964"/>
                  <a:gd name="connsiteX9" fmla="*/ 145964 w 200701"/>
                  <a:gd name="connsiteY9" fmla="*/ 97869 h 145964"/>
                  <a:gd name="connsiteX10" fmla="*/ 132700 w 200701"/>
                  <a:gd name="connsiteY10" fmla="*/ 100095 h 145964"/>
                  <a:gd name="connsiteX11" fmla="*/ 132700 w 200701"/>
                  <a:gd name="connsiteY11" fmla="*/ 48259 h 145964"/>
                  <a:gd name="connsiteX12" fmla="*/ 109473 w 200701"/>
                  <a:gd name="connsiteY12" fmla="*/ 45185 h 145964"/>
                  <a:gd name="connsiteX13" fmla="*/ 109473 w 200701"/>
                  <a:gd name="connsiteY13" fmla="*/ 105322 h 145964"/>
                  <a:gd name="connsiteX14" fmla="*/ 96209 w 200701"/>
                  <a:gd name="connsiteY14" fmla="*/ 107548 h 145964"/>
                  <a:gd name="connsiteX15" fmla="*/ 96209 w 200701"/>
                  <a:gd name="connsiteY15" fmla="*/ 43470 h 145964"/>
                  <a:gd name="connsiteX16" fmla="*/ 72982 w 200701"/>
                  <a:gd name="connsiteY16" fmla="*/ 40414 h 145964"/>
                  <a:gd name="connsiteX17" fmla="*/ 72982 w 200701"/>
                  <a:gd name="connsiteY17" fmla="*/ 112794 h 145964"/>
                  <a:gd name="connsiteX18" fmla="*/ 59718 w 200701"/>
                  <a:gd name="connsiteY18" fmla="*/ 115020 h 145964"/>
                  <a:gd name="connsiteX19" fmla="*/ 59718 w 200701"/>
                  <a:gd name="connsiteY19" fmla="*/ 38708 h 145964"/>
                  <a:gd name="connsiteX20" fmla="*/ 34210 w 200701"/>
                  <a:gd name="connsiteY20" fmla="*/ 35761 h 145964"/>
                  <a:gd name="connsiteX21" fmla="*/ 34165 w 200701"/>
                  <a:gd name="connsiteY21" fmla="*/ 121232 h 145964"/>
                  <a:gd name="connsiteX22" fmla="*/ 18246 w 200701"/>
                  <a:gd name="connsiteY22" fmla="*/ 123987 h 145964"/>
                  <a:gd name="connsiteX23" fmla="*/ 18246 w 200701"/>
                  <a:gd name="connsiteY23" fmla="*/ 22989 h 145964"/>
                  <a:gd name="connsiteX24" fmla="*/ 182456 w 200701"/>
                  <a:gd name="connsiteY24" fmla="*/ 47894 h 145964"/>
                  <a:gd name="connsiteX25" fmla="*/ 182456 w 200701"/>
                  <a:gd name="connsiteY25" fmla="*/ 90397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0701" h="145964">
                    <a:moveTo>
                      <a:pt x="0" y="0"/>
                    </a:moveTo>
                    <a:lnTo>
                      <a:pt x="0" y="145964"/>
                    </a:lnTo>
                    <a:lnTo>
                      <a:pt x="200701" y="100350"/>
                    </a:lnTo>
                    <a:lnTo>
                      <a:pt x="200701" y="38772"/>
                    </a:lnTo>
                    <a:lnTo>
                      <a:pt x="0" y="0"/>
                    </a:lnTo>
                    <a:close/>
                    <a:moveTo>
                      <a:pt x="182456" y="90397"/>
                    </a:moveTo>
                    <a:lnTo>
                      <a:pt x="169191" y="92623"/>
                    </a:lnTo>
                    <a:lnTo>
                      <a:pt x="169191" y="53021"/>
                    </a:lnTo>
                    <a:lnTo>
                      <a:pt x="145964" y="49965"/>
                    </a:lnTo>
                    <a:lnTo>
                      <a:pt x="145964" y="97869"/>
                    </a:lnTo>
                    <a:lnTo>
                      <a:pt x="132700" y="100095"/>
                    </a:lnTo>
                    <a:lnTo>
                      <a:pt x="132700" y="48259"/>
                    </a:lnTo>
                    <a:lnTo>
                      <a:pt x="109473" y="45185"/>
                    </a:lnTo>
                    <a:lnTo>
                      <a:pt x="109473" y="105322"/>
                    </a:lnTo>
                    <a:lnTo>
                      <a:pt x="96209" y="107548"/>
                    </a:lnTo>
                    <a:lnTo>
                      <a:pt x="96209" y="43470"/>
                    </a:lnTo>
                    <a:lnTo>
                      <a:pt x="72982" y="40414"/>
                    </a:lnTo>
                    <a:lnTo>
                      <a:pt x="72982" y="112794"/>
                    </a:lnTo>
                    <a:lnTo>
                      <a:pt x="59718" y="115020"/>
                    </a:lnTo>
                    <a:lnTo>
                      <a:pt x="59718" y="38708"/>
                    </a:lnTo>
                    <a:lnTo>
                      <a:pt x="34210" y="35761"/>
                    </a:lnTo>
                    <a:lnTo>
                      <a:pt x="34165" y="121232"/>
                    </a:lnTo>
                    <a:lnTo>
                      <a:pt x="18246" y="123987"/>
                    </a:lnTo>
                    <a:lnTo>
                      <a:pt x="18246" y="22989"/>
                    </a:lnTo>
                    <a:lnTo>
                      <a:pt x="182456" y="47894"/>
                    </a:lnTo>
                    <a:lnTo>
                      <a:pt x="182456" y="90397"/>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CD57A61-6977-4E7C-B692-8FC5F3D76A77}"/>
                  </a:ext>
                </a:extLst>
              </p:cNvPr>
              <p:cNvSpPr/>
              <p:nvPr/>
            </p:nvSpPr>
            <p:spPr>
              <a:xfrm>
                <a:off x="2064478" y="2277992"/>
                <a:ext cx="355788" cy="282806"/>
              </a:xfrm>
              <a:custGeom>
                <a:avLst/>
                <a:gdLst>
                  <a:gd name="connsiteX0" fmla="*/ 127719 w 355788"/>
                  <a:gd name="connsiteY0" fmla="*/ 108004 h 282805"/>
                  <a:gd name="connsiteX1" fmla="*/ 208118 w 355788"/>
                  <a:gd name="connsiteY1" fmla="*/ 62062 h 282805"/>
                  <a:gd name="connsiteX2" fmla="*/ 364336 w 355788"/>
                  <a:gd name="connsiteY2" fmla="*/ 118870 h 282805"/>
                  <a:gd name="connsiteX3" fmla="*/ 273683 w 355788"/>
                  <a:gd name="connsiteY3" fmla="*/ 36491 h 282805"/>
                  <a:gd name="connsiteX4" fmla="*/ 241580 w 355788"/>
                  <a:gd name="connsiteY4" fmla="*/ 42384 h 282805"/>
                  <a:gd name="connsiteX5" fmla="*/ 155087 w 355788"/>
                  <a:gd name="connsiteY5" fmla="*/ 0 h 282805"/>
                  <a:gd name="connsiteX6" fmla="*/ 45614 w 355788"/>
                  <a:gd name="connsiteY6" fmla="*/ 109473 h 282805"/>
                  <a:gd name="connsiteX7" fmla="*/ 45678 w 355788"/>
                  <a:gd name="connsiteY7" fmla="*/ 112620 h 282805"/>
                  <a:gd name="connsiteX8" fmla="*/ 0 w 355788"/>
                  <a:gd name="connsiteY8" fmla="*/ 191578 h 282805"/>
                  <a:gd name="connsiteX9" fmla="*/ 91228 w 355788"/>
                  <a:gd name="connsiteY9" fmla="*/ 282806 h 282805"/>
                  <a:gd name="connsiteX10" fmla="*/ 127719 w 355788"/>
                  <a:gd name="connsiteY10" fmla="*/ 282806 h 282805"/>
                  <a:gd name="connsiteX11" fmla="*/ 127719 w 355788"/>
                  <a:gd name="connsiteY11" fmla="*/ 108004 h 2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788" h="282805">
                    <a:moveTo>
                      <a:pt x="127719" y="108004"/>
                    </a:moveTo>
                    <a:lnTo>
                      <a:pt x="208118" y="62062"/>
                    </a:lnTo>
                    <a:lnTo>
                      <a:pt x="364336" y="118870"/>
                    </a:lnTo>
                    <a:cubicBezTo>
                      <a:pt x="359857" y="72727"/>
                      <a:pt x="320985" y="36491"/>
                      <a:pt x="273683" y="36491"/>
                    </a:cubicBezTo>
                    <a:cubicBezTo>
                      <a:pt x="262654" y="36491"/>
                      <a:pt x="251889" y="38471"/>
                      <a:pt x="241580" y="42384"/>
                    </a:cubicBezTo>
                    <a:cubicBezTo>
                      <a:pt x="220890" y="15709"/>
                      <a:pt x="189097" y="0"/>
                      <a:pt x="155087" y="0"/>
                    </a:cubicBezTo>
                    <a:cubicBezTo>
                      <a:pt x="94722" y="0"/>
                      <a:pt x="45614" y="49108"/>
                      <a:pt x="45614" y="109473"/>
                    </a:cubicBezTo>
                    <a:cubicBezTo>
                      <a:pt x="45614" y="110531"/>
                      <a:pt x="45632" y="111580"/>
                      <a:pt x="45678" y="112620"/>
                    </a:cubicBezTo>
                    <a:cubicBezTo>
                      <a:pt x="17352" y="128905"/>
                      <a:pt x="0" y="158627"/>
                      <a:pt x="0" y="191578"/>
                    </a:cubicBezTo>
                    <a:cubicBezTo>
                      <a:pt x="0" y="241881"/>
                      <a:pt x="40925" y="282806"/>
                      <a:pt x="91228" y="282806"/>
                    </a:cubicBezTo>
                    <a:lnTo>
                      <a:pt x="127719" y="282806"/>
                    </a:lnTo>
                    <a:lnTo>
                      <a:pt x="127719" y="108004"/>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3A8718A0-9C01-4F2F-A46E-C7909E3E65E8}"/>
                  </a:ext>
                </a:extLst>
              </p:cNvPr>
              <p:cNvSpPr/>
              <p:nvPr/>
            </p:nvSpPr>
            <p:spPr>
              <a:xfrm>
                <a:off x="2210442" y="2487815"/>
                <a:ext cx="63859" cy="145964"/>
              </a:xfrm>
              <a:custGeom>
                <a:avLst/>
                <a:gdLst>
                  <a:gd name="connsiteX0" fmla="*/ 0 w 63859"/>
                  <a:gd name="connsiteY0" fmla="*/ 25088 h 145964"/>
                  <a:gd name="connsiteX1" fmla="*/ 0 w 63859"/>
                  <a:gd name="connsiteY1" fmla="*/ 109473 h 145964"/>
                  <a:gd name="connsiteX2" fmla="*/ 63859 w 63859"/>
                  <a:gd name="connsiteY2" fmla="*/ 145964 h 145964"/>
                  <a:gd name="connsiteX3" fmla="*/ 63859 w 63859"/>
                  <a:gd name="connsiteY3" fmla="*/ 0 h 145964"/>
                  <a:gd name="connsiteX4" fmla="*/ 0 w 63859"/>
                  <a:gd name="connsiteY4" fmla="*/ 25088 h 145964"/>
                  <a:gd name="connsiteX5" fmla="*/ 54737 w 63859"/>
                  <a:gd name="connsiteY5" fmla="*/ 34931 h 145964"/>
                  <a:gd name="connsiteX6" fmla="*/ 54737 w 63859"/>
                  <a:gd name="connsiteY6" fmla="*/ 123157 h 145964"/>
                  <a:gd name="connsiteX7" fmla="*/ 41053 w 63859"/>
                  <a:gd name="connsiteY7" fmla="*/ 116315 h 145964"/>
                  <a:gd name="connsiteX8" fmla="*/ 41053 w 63859"/>
                  <a:gd name="connsiteY8" fmla="*/ 39438 h 145964"/>
                  <a:gd name="connsiteX9" fmla="*/ 22807 w 63859"/>
                  <a:gd name="connsiteY9" fmla="*/ 45440 h 145964"/>
                  <a:gd name="connsiteX10" fmla="*/ 22807 w 63859"/>
                  <a:gd name="connsiteY10" fmla="*/ 107165 h 145964"/>
                  <a:gd name="connsiteX11" fmla="*/ 9123 w 63859"/>
                  <a:gd name="connsiteY11" fmla="*/ 100350 h 145964"/>
                  <a:gd name="connsiteX12" fmla="*/ 9123 w 63859"/>
                  <a:gd name="connsiteY12" fmla="*/ 49947 h 145964"/>
                  <a:gd name="connsiteX13" fmla="*/ 9123 w 63859"/>
                  <a:gd name="connsiteY13" fmla="*/ 40824 h 145964"/>
                  <a:gd name="connsiteX14" fmla="*/ 41053 w 63859"/>
                  <a:gd name="connsiteY14" fmla="*/ 30315 h 145964"/>
                  <a:gd name="connsiteX15" fmla="*/ 54737 w 63859"/>
                  <a:gd name="connsiteY15" fmla="*/ 25808 h 145964"/>
                  <a:gd name="connsiteX16" fmla="*/ 54737 w 63859"/>
                  <a:gd name="connsiteY16" fmla="*/ 34931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59" h="145964">
                    <a:moveTo>
                      <a:pt x="0" y="25088"/>
                    </a:moveTo>
                    <a:lnTo>
                      <a:pt x="0" y="109473"/>
                    </a:lnTo>
                    <a:lnTo>
                      <a:pt x="63859" y="145964"/>
                    </a:lnTo>
                    <a:lnTo>
                      <a:pt x="63859" y="0"/>
                    </a:lnTo>
                    <a:lnTo>
                      <a:pt x="0" y="25088"/>
                    </a:lnTo>
                    <a:close/>
                    <a:moveTo>
                      <a:pt x="54737" y="34931"/>
                    </a:moveTo>
                    <a:lnTo>
                      <a:pt x="54737" y="123157"/>
                    </a:lnTo>
                    <a:lnTo>
                      <a:pt x="41053" y="116315"/>
                    </a:lnTo>
                    <a:lnTo>
                      <a:pt x="41053" y="39438"/>
                    </a:lnTo>
                    <a:lnTo>
                      <a:pt x="22807" y="45440"/>
                    </a:lnTo>
                    <a:lnTo>
                      <a:pt x="22807" y="107165"/>
                    </a:lnTo>
                    <a:lnTo>
                      <a:pt x="9123" y="100350"/>
                    </a:lnTo>
                    <a:lnTo>
                      <a:pt x="9123" y="49947"/>
                    </a:lnTo>
                    <a:lnTo>
                      <a:pt x="9123" y="40824"/>
                    </a:lnTo>
                    <a:lnTo>
                      <a:pt x="41053" y="30315"/>
                    </a:lnTo>
                    <a:lnTo>
                      <a:pt x="54737" y="25808"/>
                    </a:lnTo>
                    <a:lnTo>
                      <a:pt x="54737" y="3493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8C537B-792C-49B3-B3DF-30D81B4E386C}"/>
              </a:ext>
            </a:extLst>
          </p:cNvPr>
          <p:cNvGrpSpPr/>
          <p:nvPr/>
        </p:nvGrpSpPr>
        <p:grpSpPr>
          <a:xfrm>
            <a:off x="10786641" y="1563114"/>
            <a:ext cx="316900" cy="383936"/>
            <a:chOff x="-4163649" y="3649144"/>
            <a:chExt cx="346710" cy="420053"/>
          </a:xfrm>
        </p:grpSpPr>
        <p:sp>
          <p:nvSpPr>
            <p:cNvPr id="226" name="Freeform: Shape 225">
              <a:extLst>
                <a:ext uri="{FF2B5EF4-FFF2-40B4-BE49-F238E27FC236}">
                  <a16:creationId xmlns:a16="http://schemas.microsoft.com/office/drawing/2014/main" id="{34973D32-6767-4DCA-B370-F001867FC7D3}"/>
                </a:ext>
              </a:extLst>
            </p:cNvPr>
            <p:cNvSpPr/>
            <p:nvPr/>
          </p:nvSpPr>
          <p:spPr>
            <a:xfrm>
              <a:off x="-4161744" y="3815831"/>
              <a:ext cx="342900" cy="200025"/>
            </a:xfrm>
            <a:custGeom>
              <a:avLst/>
              <a:gdLst>
                <a:gd name="connsiteX0" fmla="*/ 347663 w 342900"/>
                <a:gd name="connsiteY0" fmla="*/ 100965 h 200025"/>
                <a:gd name="connsiteX1" fmla="*/ 174308 w 342900"/>
                <a:gd name="connsiteY1" fmla="*/ 201930 h 200025"/>
                <a:gd name="connsiteX2" fmla="*/ 0 w 342900"/>
                <a:gd name="connsiteY2" fmla="*/ 100965 h 200025"/>
                <a:gd name="connsiteX3" fmla="*/ 173355 w 342900"/>
                <a:gd name="connsiteY3" fmla="*/ 0 h 200025"/>
                <a:gd name="connsiteX4" fmla="*/ 347663 w 342900"/>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200025">
                  <a:moveTo>
                    <a:pt x="347663" y="100965"/>
                  </a:moveTo>
                  <a:lnTo>
                    <a:pt x="174308" y="201930"/>
                  </a:lnTo>
                  <a:lnTo>
                    <a:pt x="0" y="100965"/>
                  </a:lnTo>
                  <a:lnTo>
                    <a:pt x="173355" y="0"/>
                  </a:lnTo>
                  <a:lnTo>
                    <a:pt x="347663" y="100965"/>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C2A33089-A45A-4D58-B74C-F224D8E9F6D3}"/>
                </a:ext>
              </a:extLst>
            </p:cNvPr>
            <p:cNvSpPr/>
            <p:nvPr/>
          </p:nvSpPr>
          <p:spPr>
            <a:xfrm>
              <a:off x="-3988389" y="3916797"/>
              <a:ext cx="171450" cy="152400"/>
            </a:xfrm>
            <a:custGeom>
              <a:avLst/>
              <a:gdLst>
                <a:gd name="connsiteX0" fmla="*/ 174307 w 171450"/>
                <a:gd name="connsiteY0" fmla="*/ 0 h 152400"/>
                <a:gd name="connsiteX1" fmla="*/ 173355 w 171450"/>
                <a:gd name="connsiteY1" fmla="*/ 60007 h 152400"/>
                <a:gd name="connsiteX2" fmla="*/ 0 w 171450"/>
                <a:gd name="connsiteY2" fmla="*/ 160972 h 152400"/>
                <a:gd name="connsiteX3" fmla="*/ 953 w 171450"/>
                <a:gd name="connsiteY3" fmla="*/ 100965 h 152400"/>
                <a:gd name="connsiteX4" fmla="*/ 174307 w 17145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4307" y="0"/>
                  </a:moveTo>
                  <a:lnTo>
                    <a:pt x="173355" y="60007"/>
                  </a:lnTo>
                  <a:lnTo>
                    <a:pt x="0" y="160972"/>
                  </a:lnTo>
                  <a:lnTo>
                    <a:pt x="953" y="100965"/>
                  </a:lnTo>
                  <a:lnTo>
                    <a:pt x="174307" y="0"/>
                  </a:lnTo>
                  <a:close/>
                </a:path>
              </a:pathLst>
            </a:custGeom>
            <a:solidFill>
              <a:srgbClr val="80808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869B27C-67DE-47FD-ACF3-BD695A04449B}"/>
                </a:ext>
              </a:extLst>
            </p:cNvPr>
            <p:cNvSpPr/>
            <p:nvPr/>
          </p:nvSpPr>
          <p:spPr>
            <a:xfrm>
              <a:off x="-4163649" y="3915844"/>
              <a:ext cx="171450" cy="152400"/>
            </a:xfrm>
            <a:custGeom>
              <a:avLst/>
              <a:gdLst>
                <a:gd name="connsiteX0" fmla="*/ 175260 w 171450"/>
                <a:gd name="connsiteY0" fmla="*/ 100965 h 152400"/>
                <a:gd name="connsiteX1" fmla="*/ 174307 w 171450"/>
                <a:gd name="connsiteY1" fmla="*/ 160973 h 152400"/>
                <a:gd name="connsiteX2" fmla="*/ 0 w 171450"/>
                <a:gd name="connsiteY2" fmla="*/ 60008 h 152400"/>
                <a:gd name="connsiteX3" fmla="*/ 953 w 171450"/>
                <a:gd name="connsiteY3" fmla="*/ 0 h 152400"/>
                <a:gd name="connsiteX4" fmla="*/ 175260 w 171450"/>
                <a:gd name="connsiteY4" fmla="*/ 100965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5260" y="100965"/>
                  </a:moveTo>
                  <a:lnTo>
                    <a:pt x="174307" y="160973"/>
                  </a:lnTo>
                  <a:lnTo>
                    <a:pt x="0" y="60008"/>
                  </a:lnTo>
                  <a:lnTo>
                    <a:pt x="953" y="0"/>
                  </a:lnTo>
                  <a:lnTo>
                    <a:pt x="175260" y="100965"/>
                  </a:lnTo>
                  <a:close/>
                </a:path>
              </a:pathLst>
            </a:custGeom>
            <a:solidFill>
              <a:srgbClr val="CCCCCC"/>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CAC845FC-0AB8-40D8-9372-2F2142E9EF11}"/>
                </a:ext>
              </a:extLst>
            </p:cNvPr>
            <p:cNvSpPr/>
            <p:nvPr/>
          </p:nvSpPr>
          <p:spPr>
            <a:xfrm>
              <a:off x="-4161744" y="3732964"/>
              <a:ext cx="342900" cy="200025"/>
            </a:xfrm>
            <a:custGeom>
              <a:avLst/>
              <a:gdLst>
                <a:gd name="connsiteX0" fmla="*/ 347663 w 342900"/>
                <a:gd name="connsiteY0" fmla="*/ 100965 h 200025"/>
                <a:gd name="connsiteX1" fmla="*/ 174308 w 342900"/>
                <a:gd name="connsiteY1" fmla="*/ 201930 h 200025"/>
                <a:gd name="connsiteX2" fmla="*/ 0 w 342900"/>
                <a:gd name="connsiteY2" fmla="*/ 100965 h 200025"/>
                <a:gd name="connsiteX3" fmla="*/ 173355 w 342900"/>
                <a:gd name="connsiteY3" fmla="*/ 0 h 200025"/>
                <a:gd name="connsiteX4" fmla="*/ 347663 w 342900"/>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200025">
                  <a:moveTo>
                    <a:pt x="347663" y="100965"/>
                  </a:moveTo>
                  <a:lnTo>
                    <a:pt x="174308" y="201930"/>
                  </a:lnTo>
                  <a:lnTo>
                    <a:pt x="0" y="100965"/>
                  </a:lnTo>
                  <a:lnTo>
                    <a:pt x="173355" y="0"/>
                  </a:lnTo>
                  <a:lnTo>
                    <a:pt x="347663" y="100965"/>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7E72D261-ACB1-444F-BA1C-F70F9242FFA4}"/>
                </a:ext>
              </a:extLst>
            </p:cNvPr>
            <p:cNvSpPr/>
            <p:nvPr/>
          </p:nvSpPr>
          <p:spPr>
            <a:xfrm>
              <a:off x="-3988389" y="3833930"/>
              <a:ext cx="171450" cy="152400"/>
            </a:xfrm>
            <a:custGeom>
              <a:avLst/>
              <a:gdLst>
                <a:gd name="connsiteX0" fmla="*/ 174307 w 171450"/>
                <a:gd name="connsiteY0" fmla="*/ 0 h 152400"/>
                <a:gd name="connsiteX1" fmla="*/ 173355 w 171450"/>
                <a:gd name="connsiteY1" fmla="*/ 60007 h 152400"/>
                <a:gd name="connsiteX2" fmla="*/ 0 w 171450"/>
                <a:gd name="connsiteY2" fmla="*/ 160973 h 152400"/>
                <a:gd name="connsiteX3" fmla="*/ 953 w 171450"/>
                <a:gd name="connsiteY3" fmla="*/ 100965 h 152400"/>
                <a:gd name="connsiteX4" fmla="*/ 174307 w 17145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4307" y="0"/>
                  </a:moveTo>
                  <a:lnTo>
                    <a:pt x="173355" y="60007"/>
                  </a:lnTo>
                  <a:lnTo>
                    <a:pt x="0" y="160973"/>
                  </a:lnTo>
                  <a:lnTo>
                    <a:pt x="953" y="100965"/>
                  </a:lnTo>
                  <a:lnTo>
                    <a:pt x="174307" y="0"/>
                  </a:lnTo>
                  <a:close/>
                </a:path>
              </a:pathLst>
            </a:custGeom>
            <a:solidFill>
              <a:srgbClr val="B3B3B3"/>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04C415EA-C40F-43C5-86DB-A22E11220186}"/>
                </a:ext>
              </a:extLst>
            </p:cNvPr>
            <p:cNvSpPr/>
            <p:nvPr/>
          </p:nvSpPr>
          <p:spPr>
            <a:xfrm>
              <a:off x="-4163649" y="3832976"/>
              <a:ext cx="171450" cy="152400"/>
            </a:xfrm>
            <a:custGeom>
              <a:avLst/>
              <a:gdLst>
                <a:gd name="connsiteX0" fmla="*/ 175260 w 171450"/>
                <a:gd name="connsiteY0" fmla="*/ 100965 h 152400"/>
                <a:gd name="connsiteX1" fmla="*/ 174307 w 171450"/>
                <a:gd name="connsiteY1" fmla="*/ 160973 h 152400"/>
                <a:gd name="connsiteX2" fmla="*/ 0 w 171450"/>
                <a:gd name="connsiteY2" fmla="*/ 60008 h 152400"/>
                <a:gd name="connsiteX3" fmla="*/ 953 w 171450"/>
                <a:gd name="connsiteY3" fmla="*/ 0 h 152400"/>
                <a:gd name="connsiteX4" fmla="*/ 175260 w 171450"/>
                <a:gd name="connsiteY4" fmla="*/ 100965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5260" y="100965"/>
                  </a:moveTo>
                  <a:lnTo>
                    <a:pt x="174307" y="160973"/>
                  </a:lnTo>
                  <a:lnTo>
                    <a:pt x="0" y="60008"/>
                  </a:lnTo>
                  <a:lnTo>
                    <a:pt x="953" y="0"/>
                  </a:lnTo>
                  <a:lnTo>
                    <a:pt x="175260" y="100965"/>
                  </a:lnTo>
                  <a:close/>
                </a:path>
              </a:pathLst>
            </a:custGeom>
            <a:solidFill>
              <a:srgbClr val="E0E0E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DC43024C-DECF-4D0A-8A44-EF7285722D6F}"/>
                </a:ext>
              </a:extLst>
            </p:cNvPr>
            <p:cNvSpPr/>
            <p:nvPr/>
          </p:nvSpPr>
          <p:spPr>
            <a:xfrm>
              <a:off x="-4161744" y="3649144"/>
              <a:ext cx="342900" cy="200025"/>
            </a:xfrm>
            <a:custGeom>
              <a:avLst/>
              <a:gdLst>
                <a:gd name="connsiteX0" fmla="*/ 347663 w 342900"/>
                <a:gd name="connsiteY0" fmla="*/ 100965 h 200025"/>
                <a:gd name="connsiteX1" fmla="*/ 174308 w 342900"/>
                <a:gd name="connsiteY1" fmla="*/ 201930 h 200025"/>
                <a:gd name="connsiteX2" fmla="*/ 0 w 342900"/>
                <a:gd name="connsiteY2" fmla="*/ 100965 h 200025"/>
                <a:gd name="connsiteX3" fmla="*/ 173355 w 342900"/>
                <a:gd name="connsiteY3" fmla="*/ 0 h 200025"/>
                <a:gd name="connsiteX4" fmla="*/ 347663 w 342900"/>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200025">
                  <a:moveTo>
                    <a:pt x="347663" y="100965"/>
                  </a:moveTo>
                  <a:lnTo>
                    <a:pt x="174308" y="201930"/>
                  </a:lnTo>
                  <a:lnTo>
                    <a:pt x="0" y="100965"/>
                  </a:lnTo>
                  <a:lnTo>
                    <a:pt x="173355" y="0"/>
                  </a:lnTo>
                  <a:lnTo>
                    <a:pt x="347663" y="100965"/>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0EAAA7DC-A3BF-439F-95D2-D664C7255EBE}"/>
                </a:ext>
              </a:extLst>
            </p:cNvPr>
            <p:cNvSpPr/>
            <p:nvPr/>
          </p:nvSpPr>
          <p:spPr>
            <a:xfrm>
              <a:off x="-3988389" y="3750110"/>
              <a:ext cx="171450" cy="152400"/>
            </a:xfrm>
            <a:custGeom>
              <a:avLst/>
              <a:gdLst>
                <a:gd name="connsiteX0" fmla="*/ 174307 w 171450"/>
                <a:gd name="connsiteY0" fmla="*/ 0 h 152400"/>
                <a:gd name="connsiteX1" fmla="*/ 173355 w 171450"/>
                <a:gd name="connsiteY1" fmla="*/ 60007 h 152400"/>
                <a:gd name="connsiteX2" fmla="*/ 0 w 171450"/>
                <a:gd name="connsiteY2" fmla="*/ 160972 h 152400"/>
                <a:gd name="connsiteX3" fmla="*/ 953 w 171450"/>
                <a:gd name="connsiteY3" fmla="*/ 100965 h 152400"/>
                <a:gd name="connsiteX4" fmla="*/ 174307 w 17145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4307" y="0"/>
                  </a:moveTo>
                  <a:lnTo>
                    <a:pt x="173355" y="60007"/>
                  </a:lnTo>
                  <a:lnTo>
                    <a:pt x="0" y="160972"/>
                  </a:lnTo>
                  <a:lnTo>
                    <a:pt x="953" y="100965"/>
                  </a:lnTo>
                  <a:lnTo>
                    <a:pt x="174307" y="0"/>
                  </a:lnTo>
                  <a:close/>
                </a:path>
              </a:pathLst>
            </a:custGeom>
            <a:solidFill>
              <a:srgbClr val="CCCCCC"/>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FF34DA43-44C7-422E-808D-1D2D13F02273}"/>
                </a:ext>
              </a:extLst>
            </p:cNvPr>
            <p:cNvSpPr/>
            <p:nvPr/>
          </p:nvSpPr>
          <p:spPr>
            <a:xfrm>
              <a:off x="-4163649" y="3749156"/>
              <a:ext cx="171450" cy="152400"/>
            </a:xfrm>
            <a:custGeom>
              <a:avLst/>
              <a:gdLst>
                <a:gd name="connsiteX0" fmla="*/ 175260 w 171450"/>
                <a:gd name="connsiteY0" fmla="*/ 100965 h 152400"/>
                <a:gd name="connsiteX1" fmla="*/ 174307 w 171450"/>
                <a:gd name="connsiteY1" fmla="*/ 160973 h 152400"/>
                <a:gd name="connsiteX2" fmla="*/ 0 w 171450"/>
                <a:gd name="connsiteY2" fmla="*/ 60007 h 152400"/>
                <a:gd name="connsiteX3" fmla="*/ 953 w 171450"/>
                <a:gd name="connsiteY3" fmla="*/ 0 h 152400"/>
                <a:gd name="connsiteX4" fmla="*/ 175260 w 171450"/>
                <a:gd name="connsiteY4" fmla="*/ 100965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5260" y="100965"/>
                  </a:moveTo>
                  <a:lnTo>
                    <a:pt x="174307" y="160973"/>
                  </a:lnTo>
                  <a:lnTo>
                    <a:pt x="0" y="60007"/>
                  </a:lnTo>
                  <a:lnTo>
                    <a:pt x="953" y="0"/>
                  </a:lnTo>
                  <a:lnTo>
                    <a:pt x="175260" y="100965"/>
                  </a:lnTo>
                  <a:close/>
                </a:path>
              </a:pathLst>
            </a:custGeom>
            <a:solidFill>
              <a:srgbClr val="EFF2F4"/>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F4870B90-A8FB-44A0-92F4-D8DC161D5FEE}"/>
                </a:ext>
              </a:extLst>
            </p:cNvPr>
            <p:cNvSpPr/>
            <p:nvPr/>
          </p:nvSpPr>
          <p:spPr>
            <a:xfrm>
              <a:off x="-4023631" y="3852026"/>
              <a:ext cx="9525" cy="19050"/>
            </a:xfrm>
            <a:custGeom>
              <a:avLst/>
              <a:gdLst>
                <a:gd name="connsiteX0" fmla="*/ 13335 w 9525"/>
                <a:gd name="connsiteY0" fmla="*/ 8573 h 19050"/>
                <a:gd name="connsiteX1" fmla="*/ 13335 w 9525"/>
                <a:gd name="connsiteY1" fmla="*/ 25718 h 19050"/>
                <a:gd name="connsiteX2" fmla="*/ 0 w 9525"/>
                <a:gd name="connsiteY2" fmla="*/ 17145 h 19050"/>
                <a:gd name="connsiteX3" fmla="*/ 0 w 9525"/>
                <a:gd name="connsiteY3" fmla="*/ 0 h 19050"/>
                <a:gd name="connsiteX4" fmla="*/ 13335 w 9525"/>
                <a:gd name="connsiteY4" fmla="*/ 8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13335" y="8573"/>
                  </a:moveTo>
                  <a:lnTo>
                    <a:pt x="13335" y="25718"/>
                  </a:lnTo>
                  <a:lnTo>
                    <a:pt x="0" y="17145"/>
                  </a:lnTo>
                  <a:lnTo>
                    <a:pt x="0" y="0"/>
                  </a:lnTo>
                  <a:lnTo>
                    <a:pt x="13335" y="8573"/>
                  </a:lnTo>
                  <a:close/>
                </a:path>
              </a:pathLst>
            </a:custGeom>
            <a:solidFill>
              <a:srgbClr val="CCCCCC"/>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EDB6FEE4-9C94-46EF-88C1-8B35AEA93AEC}"/>
                </a:ext>
              </a:extLst>
            </p:cNvPr>
            <p:cNvSpPr/>
            <p:nvPr/>
          </p:nvSpPr>
          <p:spPr>
            <a:xfrm>
              <a:off x="-4023631" y="3932989"/>
              <a:ext cx="9525" cy="19050"/>
            </a:xfrm>
            <a:custGeom>
              <a:avLst/>
              <a:gdLst>
                <a:gd name="connsiteX0" fmla="*/ 13335 w 9525"/>
                <a:gd name="connsiteY0" fmla="*/ 8573 h 19050"/>
                <a:gd name="connsiteX1" fmla="*/ 13335 w 9525"/>
                <a:gd name="connsiteY1" fmla="*/ 25718 h 19050"/>
                <a:gd name="connsiteX2" fmla="*/ 0 w 9525"/>
                <a:gd name="connsiteY2" fmla="*/ 17145 h 19050"/>
                <a:gd name="connsiteX3" fmla="*/ 0 w 9525"/>
                <a:gd name="connsiteY3" fmla="*/ 0 h 19050"/>
                <a:gd name="connsiteX4" fmla="*/ 13335 w 9525"/>
                <a:gd name="connsiteY4" fmla="*/ 8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13335" y="8573"/>
                  </a:moveTo>
                  <a:lnTo>
                    <a:pt x="13335" y="25718"/>
                  </a:lnTo>
                  <a:lnTo>
                    <a:pt x="0" y="17145"/>
                  </a:lnTo>
                  <a:lnTo>
                    <a:pt x="0" y="0"/>
                  </a:lnTo>
                  <a:lnTo>
                    <a:pt x="13335" y="8573"/>
                  </a:lnTo>
                  <a:close/>
                </a:path>
              </a:pathLst>
            </a:custGeom>
            <a:solidFill>
              <a:srgbClr val="B3B3B3"/>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BF4BDD3A-1B73-4E37-989E-2ABEFA5E8BB8}"/>
                </a:ext>
              </a:extLst>
            </p:cNvPr>
            <p:cNvSpPr/>
            <p:nvPr/>
          </p:nvSpPr>
          <p:spPr>
            <a:xfrm>
              <a:off x="-4023631" y="4016810"/>
              <a:ext cx="9525" cy="19050"/>
            </a:xfrm>
            <a:custGeom>
              <a:avLst/>
              <a:gdLst>
                <a:gd name="connsiteX0" fmla="*/ 13335 w 9525"/>
                <a:gd name="connsiteY0" fmla="*/ 8573 h 19050"/>
                <a:gd name="connsiteX1" fmla="*/ 13335 w 9525"/>
                <a:gd name="connsiteY1" fmla="*/ 25718 h 19050"/>
                <a:gd name="connsiteX2" fmla="*/ 0 w 9525"/>
                <a:gd name="connsiteY2" fmla="*/ 17145 h 19050"/>
                <a:gd name="connsiteX3" fmla="*/ 0 w 9525"/>
                <a:gd name="connsiteY3" fmla="*/ 0 h 19050"/>
                <a:gd name="connsiteX4" fmla="*/ 13335 w 9525"/>
                <a:gd name="connsiteY4" fmla="*/ 8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13335" y="8573"/>
                  </a:moveTo>
                  <a:lnTo>
                    <a:pt x="13335" y="25718"/>
                  </a:lnTo>
                  <a:lnTo>
                    <a:pt x="0" y="17145"/>
                  </a:lnTo>
                  <a:lnTo>
                    <a:pt x="0" y="0"/>
                  </a:lnTo>
                  <a:lnTo>
                    <a:pt x="13335" y="8573"/>
                  </a:lnTo>
                  <a:close/>
                </a:path>
              </a:pathLst>
            </a:custGeom>
            <a:solidFill>
              <a:srgbClr val="80808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38" name="Group 237">
            <a:extLst>
              <a:ext uri="{FF2B5EF4-FFF2-40B4-BE49-F238E27FC236}">
                <a16:creationId xmlns:a16="http://schemas.microsoft.com/office/drawing/2014/main" id="{F5C53732-0A93-4BF6-8F25-65B4F0BD96A6}"/>
              </a:ext>
            </a:extLst>
          </p:cNvPr>
          <p:cNvGrpSpPr/>
          <p:nvPr/>
        </p:nvGrpSpPr>
        <p:grpSpPr>
          <a:xfrm>
            <a:off x="8161233" y="4621941"/>
            <a:ext cx="423968" cy="425150"/>
            <a:chOff x="2932543" y="7666945"/>
            <a:chExt cx="289855" cy="290665"/>
          </a:xfrm>
        </p:grpSpPr>
        <p:sp>
          <p:nvSpPr>
            <p:cNvPr id="239" name="Freeform: Shape 238">
              <a:extLst>
                <a:ext uri="{FF2B5EF4-FFF2-40B4-BE49-F238E27FC236}">
                  <a16:creationId xmlns:a16="http://schemas.microsoft.com/office/drawing/2014/main" id="{9968DC46-306C-4AC7-8216-D9927388F7CC}"/>
                </a:ext>
              </a:extLst>
            </p:cNvPr>
            <p:cNvSpPr/>
            <p:nvPr/>
          </p:nvSpPr>
          <p:spPr>
            <a:xfrm>
              <a:off x="2932543" y="7824260"/>
              <a:ext cx="133350" cy="133350"/>
            </a:xfrm>
            <a:custGeom>
              <a:avLst/>
              <a:gdLst>
                <a:gd name="connsiteX0" fmla="*/ 118586 w 133350"/>
                <a:gd name="connsiteY0" fmla="*/ 117777 h 133350"/>
                <a:gd name="connsiteX1" fmla="*/ 20164 w 133350"/>
                <a:gd name="connsiteY1" fmla="*/ 117777 h 133350"/>
                <a:gd name="connsiteX2" fmla="*/ 20164 w 133350"/>
                <a:gd name="connsiteY2" fmla="*/ 20164 h 133350"/>
                <a:gd name="connsiteX3" fmla="*/ 40338 w 133350"/>
                <a:gd name="connsiteY3" fmla="*/ 20164 h 133350"/>
                <a:gd name="connsiteX4" fmla="*/ 37109 w 133350"/>
                <a:gd name="connsiteY4" fmla="*/ 810 h 133350"/>
                <a:gd name="connsiteX5" fmla="*/ 37109 w 133350"/>
                <a:gd name="connsiteY5" fmla="*/ 0 h 133350"/>
                <a:gd name="connsiteX6" fmla="*/ 0 w 133350"/>
                <a:gd name="connsiteY6" fmla="*/ 0 h 133350"/>
                <a:gd name="connsiteX7" fmla="*/ 0 w 133350"/>
                <a:gd name="connsiteY7" fmla="*/ 138751 h 133350"/>
                <a:gd name="connsiteX8" fmla="*/ 139560 w 133350"/>
                <a:gd name="connsiteY8" fmla="*/ 138751 h 133350"/>
                <a:gd name="connsiteX9" fmla="*/ 139560 w 133350"/>
                <a:gd name="connsiteY9" fmla="*/ 55664 h 133350"/>
                <a:gd name="connsiteX10" fmla="*/ 118586 w 133350"/>
                <a:gd name="connsiteY10" fmla="*/ 55664 h 133350"/>
                <a:gd name="connsiteX11" fmla="*/ 118586 w 133350"/>
                <a:gd name="connsiteY11" fmla="*/ 11777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133350">
                  <a:moveTo>
                    <a:pt x="118586" y="117777"/>
                  </a:moveTo>
                  <a:lnTo>
                    <a:pt x="20164" y="117777"/>
                  </a:lnTo>
                  <a:lnTo>
                    <a:pt x="20164" y="20164"/>
                  </a:lnTo>
                  <a:lnTo>
                    <a:pt x="40338" y="20164"/>
                  </a:lnTo>
                  <a:cubicBezTo>
                    <a:pt x="37909" y="13716"/>
                    <a:pt x="37109" y="7258"/>
                    <a:pt x="37109" y="810"/>
                  </a:cubicBezTo>
                  <a:lnTo>
                    <a:pt x="37109" y="0"/>
                  </a:lnTo>
                  <a:lnTo>
                    <a:pt x="0" y="0"/>
                  </a:lnTo>
                  <a:lnTo>
                    <a:pt x="0" y="138751"/>
                  </a:lnTo>
                  <a:lnTo>
                    <a:pt x="139560" y="138751"/>
                  </a:lnTo>
                  <a:lnTo>
                    <a:pt x="139560" y="55664"/>
                  </a:lnTo>
                  <a:lnTo>
                    <a:pt x="118586" y="55664"/>
                  </a:lnTo>
                  <a:lnTo>
                    <a:pt x="118586" y="117777"/>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90642409-905C-499A-A3C3-7CE582ACF4F4}"/>
                </a:ext>
              </a:extLst>
            </p:cNvPr>
            <p:cNvSpPr/>
            <p:nvPr/>
          </p:nvSpPr>
          <p:spPr>
            <a:xfrm>
              <a:off x="3088239" y="7824260"/>
              <a:ext cx="133350" cy="133350"/>
            </a:xfrm>
            <a:custGeom>
              <a:avLst/>
              <a:gdLst>
                <a:gd name="connsiteX0" fmla="*/ 101641 w 133350"/>
                <a:gd name="connsiteY0" fmla="*/ 20164 h 133350"/>
                <a:gd name="connsiteX1" fmla="*/ 119396 w 133350"/>
                <a:gd name="connsiteY1" fmla="*/ 20164 h 133350"/>
                <a:gd name="connsiteX2" fmla="*/ 119396 w 133350"/>
                <a:gd name="connsiteY2" fmla="*/ 118586 h 133350"/>
                <a:gd name="connsiteX3" fmla="*/ 20974 w 133350"/>
                <a:gd name="connsiteY3" fmla="*/ 118586 h 133350"/>
                <a:gd name="connsiteX4" fmla="*/ 20974 w 133350"/>
                <a:gd name="connsiteY4" fmla="*/ 56474 h 133350"/>
                <a:gd name="connsiteX5" fmla="*/ 0 w 133350"/>
                <a:gd name="connsiteY5" fmla="*/ 56474 h 133350"/>
                <a:gd name="connsiteX6" fmla="*/ 0 w 133350"/>
                <a:gd name="connsiteY6" fmla="*/ 138751 h 133350"/>
                <a:gd name="connsiteX7" fmla="*/ 139560 w 133350"/>
                <a:gd name="connsiteY7" fmla="*/ 138751 h 133350"/>
                <a:gd name="connsiteX8" fmla="*/ 139560 w 133350"/>
                <a:gd name="connsiteY8" fmla="*/ 0 h 133350"/>
                <a:gd name="connsiteX9" fmla="*/ 95993 w 133350"/>
                <a:gd name="connsiteY9" fmla="*/ 0 h 133350"/>
                <a:gd name="connsiteX10" fmla="*/ 101641 w 133350"/>
                <a:gd name="connsiteY10" fmla="*/ 19365 h 133350"/>
                <a:gd name="connsiteX11" fmla="*/ 101641 w 133350"/>
                <a:gd name="connsiteY11" fmla="*/ 201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133350">
                  <a:moveTo>
                    <a:pt x="101641" y="20164"/>
                  </a:moveTo>
                  <a:lnTo>
                    <a:pt x="119396" y="20164"/>
                  </a:lnTo>
                  <a:lnTo>
                    <a:pt x="119396" y="118586"/>
                  </a:lnTo>
                  <a:lnTo>
                    <a:pt x="20974" y="118586"/>
                  </a:lnTo>
                  <a:lnTo>
                    <a:pt x="20974" y="56474"/>
                  </a:lnTo>
                  <a:lnTo>
                    <a:pt x="0" y="56474"/>
                  </a:lnTo>
                  <a:lnTo>
                    <a:pt x="0" y="138751"/>
                  </a:lnTo>
                  <a:lnTo>
                    <a:pt x="139560" y="138751"/>
                  </a:lnTo>
                  <a:lnTo>
                    <a:pt x="139560" y="0"/>
                  </a:lnTo>
                  <a:lnTo>
                    <a:pt x="95993" y="0"/>
                  </a:lnTo>
                  <a:cubicBezTo>
                    <a:pt x="99222" y="5648"/>
                    <a:pt x="100841" y="12906"/>
                    <a:pt x="101641" y="19365"/>
                  </a:cubicBezTo>
                  <a:lnTo>
                    <a:pt x="101641" y="20164"/>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6CE173DE-91CA-4C69-B1C0-07ACEA622646}"/>
                </a:ext>
              </a:extLst>
            </p:cNvPr>
            <p:cNvSpPr/>
            <p:nvPr/>
          </p:nvSpPr>
          <p:spPr>
            <a:xfrm>
              <a:off x="2932543" y="7666945"/>
              <a:ext cx="133350" cy="133350"/>
            </a:xfrm>
            <a:custGeom>
              <a:avLst/>
              <a:gdLst>
                <a:gd name="connsiteX0" fmla="*/ 20164 w 133350"/>
                <a:gd name="connsiteY0" fmla="*/ 118586 h 133350"/>
                <a:gd name="connsiteX1" fmla="*/ 20164 w 133350"/>
                <a:gd name="connsiteY1" fmla="*/ 20974 h 133350"/>
                <a:gd name="connsiteX2" fmla="*/ 118586 w 133350"/>
                <a:gd name="connsiteY2" fmla="*/ 20974 h 133350"/>
                <a:gd name="connsiteX3" fmla="*/ 118586 w 133350"/>
                <a:gd name="connsiteY3" fmla="*/ 77448 h 133350"/>
                <a:gd name="connsiteX4" fmla="*/ 139560 w 133350"/>
                <a:gd name="connsiteY4" fmla="*/ 67770 h 133350"/>
                <a:gd name="connsiteX5" fmla="*/ 139560 w 133350"/>
                <a:gd name="connsiteY5" fmla="*/ 0 h 133350"/>
                <a:gd name="connsiteX6" fmla="*/ 0 w 133350"/>
                <a:gd name="connsiteY6" fmla="*/ 0 h 133350"/>
                <a:gd name="connsiteX7" fmla="*/ 0 w 133350"/>
                <a:gd name="connsiteY7" fmla="*/ 138760 h 133350"/>
                <a:gd name="connsiteX8" fmla="*/ 40338 w 133350"/>
                <a:gd name="connsiteY8" fmla="*/ 138760 h 133350"/>
                <a:gd name="connsiteX9" fmla="*/ 53245 w 133350"/>
                <a:gd name="connsiteY9" fmla="*/ 118586 h 133350"/>
                <a:gd name="connsiteX10" fmla="*/ 20164 w 133350"/>
                <a:gd name="connsiteY10" fmla="*/ 11858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33350">
                  <a:moveTo>
                    <a:pt x="20164" y="118586"/>
                  </a:moveTo>
                  <a:lnTo>
                    <a:pt x="20164" y="20974"/>
                  </a:lnTo>
                  <a:lnTo>
                    <a:pt x="118586" y="20974"/>
                  </a:lnTo>
                  <a:lnTo>
                    <a:pt x="118586" y="77448"/>
                  </a:lnTo>
                  <a:cubicBezTo>
                    <a:pt x="125035" y="72609"/>
                    <a:pt x="131493" y="69380"/>
                    <a:pt x="139560" y="67770"/>
                  </a:cubicBezTo>
                  <a:lnTo>
                    <a:pt x="139560" y="0"/>
                  </a:lnTo>
                  <a:lnTo>
                    <a:pt x="0" y="0"/>
                  </a:lnTo>
                  <a:lnTo>
                    <a:pt x="0" y="138760"/>
                  </a:lnTo>
                  <a:lnTo>
                    <a:pt x="40338" y="138760"/>
                  </a:lnTo>
                  <a:cubicBezTo>
                    <a:pt x="43558" y="131502"/>
                    <a:pt x="47597" y="124235"/>
                    <a:pt x="53245" y="118586"/>
                  </a:cubicBezTo>
                  <a:lnTo>
                    <a:pt x="20164" y="118586"/>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6F1B9D60-C990-429B-B815-7AC4842F25E8}"/>
                </a:ext>
              </a:extLst>
            </p:cNvPr>
            <p:cNvSpPr/>
            <p:nvPr/>
          </p:nvSpPr>
          <p:spPr>
            <a:xfrm>
              <a:off x="3089048" y="7666945"/>
              <a:ext cx="133350" cy="133350"/>
            </a:xfrm>
            <a:custGeom>
              <a:avLst/>
              <a:gdLst>
                <a:gd name="connsiteX0" fmla="*/ 20164 w 133350"/>
                <a:gd name="connsiteY0" fmla="*/ 65351 h 133350"/>
                <a:gd name="connsiteX1" fmla="*/ 20164 w 133350"/>
                <a:gd name="connsiteY1" fmla="*/ 20174 h 133350"/>
                <a:gd name="connsiteX2" fmla="*/ 118586 w 133350"/>
                <a:gd name="connsiteY2" fmla="*/ 20174 h 133350"/>
                <a:gd name="connsiteX3" fmla="*/ 118586 w 133350"/>
                <a:gd name="connsiteY3" fmla="*/ 118586 h 133350"/>
                <a:gd name="connsiteX4" fmla="*/ 75019 w 133350"/>
                <a:gd name="connsiteY4" fmla="*/ 118586 h 133350"/>
                <a:gd name="connsiteX5" fmla="*/ 78248 w 133350"/>
                <a:gd name="connsiteY5" fmla="*/ 138760 h 133350"/>
                <a:gd name="connsiteX6" fmla="*/ 78248 w 133350"/>
                <a:gd name="connsiteY6" fmla="*/ 139570 h 133350"/>
                <a:gd name="connsiteX7" fmla="*/ 139560 w 133350"/>
                <a:gd name="connsiteY7" fmla="*/ 139570 h 133350"/>
                <a:gd name="connsiteX8" fmla="*/ 139560 w 133350"/>
                <a:gd name="connsiteY8" fmla="*/ 0 h 133350"/>
                <a:gd name="connsiteX9" fmla="*/ 0 w 133350"/>
                <a:gd name="connsiteY9" fmla="*/ 0 h 133350"/>
                <a:gd name="connsiteX10" fmla="*/ 0 w 133350"/>
                <a:gd name="connsiteY10" fmla="*/ 64541 h 133350"/>
                <a:gd name="connsiteX11" fmla="*/ 4839 w 133350"/>
                <a:gd name="connsiteY11" fmla="*/ 63732 h 133350"/>
                <a:gd name="connsiteX12" fmla="*/ 20164 w 133350"/>
                <a:gd name="connsiteY12" fmla="*/ 6535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33350">
                  <a:moveTo>
                    <a:pt x="20164" y="65351"/>
                  </a:moveTo>
                  <a:lnTo>
                    <a:pt x="20164" y="20174"/>
                  </a:lnTo>
                  <a:lnTo>
                    <a:pt x="118586" y="20174"/>
                  </a:lnTo>
                  <a:lnTo>
                    <a:pt x="118586" y="118586"/>
                  </a:lnTo>
                  <a:lnTo>
                    <a:pt x="75019" y="118586"/>
                  </a:lnTo>
                  <a:cubicBezTo>
                    <a:pt x="76638" y="125044"/>
                    <a:pt x="78248" y="131502"/>
                    <a:pt x="78248" y="138760"/>
                  </a:cubicBezTo>
                  <a:lnTo>
                    <a:pt x="78248" y="139570"/>
                  </a:lnTo>
                  <a:lnTo>
                    <a:pt x="139560" y="139570"/>
                  </a:lnTo>
                  <a:lnTo>
                    <a:pt x="139560" y="0"/>
                  </a:lnTo>
                  <a:lnTo>
                    <a:pt x="0" y="0"/>
                  </a:lnTo>
                  <a:lnTo>
                    <a:pt x="0" y="64541"/>
                  </a:lnTo>
                  <a:cubicBezTo>
                    <a:pt x="1610" y="64541"/>
                    <a:pt x="3219" y="63732"/>
                    <a:pt x="4839" y="63732"/>
                  </a:cubicBezTo>
                  <a:cubicBezTo>
                    <a:pt x="9677" y="63732"/>
                    <a:pt x="14516" y="64541"/>
                    <a:pt x="20164" y="65351"/>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A95B496B-2E13-46E5-BD5B-E17A35BAA84E}"/>
                </a:ext>
              </a:extLst>
            </p:cNvPr>
            <p:cNvSpPr/>
            <p:nvPr/>
          </p:nvSpPr>
          <p:spPr>
            <a:xfrm>
              <a:off x="3104879" y="7850759"/>
              <a:ext cx="9525" cy="9525"/>
            </a:xfrm>
            <a:custGeom>
              <a:avLst/>
              <a:gdLst>
                <a:gd name="connsiteX0" fmla="*/ 0 w 9525"/>
                <a:gd name="connsiteY0" fmla="*/ 0 h 0"/>
                <a:gd name="connsiteX1" fmla="*/ 9525 w 9525"/>
                <a:gd name="connsiteY1" fmla="*/ 953 h 0"/>
                <a:gd name="connsiteX2" fmla="*/ 0 w 9525"/>
                <a:gd name="connsiteY2" fmla="*/ 0 h 0"/>
              </a:gdLst>
              <a:ahLst/>
              <a:cxnLst>
                <a:cxn ang="0">
                  <a:pos x="connsiteX0" y="connsiteY0"/>
                </a:cxn>
                <a:cxn ang="0">
                  <a:pos x="connsiteX1" y="connsiteY1"/>
                </a:cxn>
                <a:cxn ang="0">
                  <a:pos x="connsiteX2" y="connsiteY2"/>
                </a:cxn>
              </a:cxnLst>
              <a:rect l="l" t="t" r="r" b="b"/>
              <a:pathLst>
                <a:path w="9525">
                  <a:moveTo>
                    <a:pt x="0" y="0"/>
                  </a:moveTo>
                  <a:cubicBezTo>
                    <a:pt x="2858" y="0"/>
                    <a:pt x="6668" y="0"/>
                    <a:pt x="9525" y="953"/>
                  </a:cubicBezTo>
                  <a:cubicBezTo>
                    <a:pt x="6668" y="0"/>
                    <a:pt x="3810" y="0"/>
                    <a:pt x="0" y="0"/>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4AF4C461-968D-4DB9-A5B8-6EE5945E2D25}"/>
                </a:ext>
              </a:extLst>
            </p:cNvPr>
            <p:cNvSpPr/>
            <p:nvPr/>
          </p:nvSpPr>
          <p:spPr>
            <a:xfrm>
              <a:off x="3024869" y="7895526"/>
              <a:ext cx="9525" cy="9525"/>
            </a:xfrm>
            <a:custGeom>
              <a:avLst/>
              <a:gdLst>
                <a:gd name="connsiteX0" fmla="*/ 14288 w 9525"/>
                <a:gd name="connsiteY0" fmla="*/ 2858 h 0"/>
                <a:gd name="connsiteX1" fmla="*/ 0 w 9525"/>
                <a:gd name="connsiteY1" fmla="*/ 0 h 0"/>
                <a:gd name="connsiteX2" fmla="*/ 14288 w 9525"/>
                <a:gd name="connsiteY2" fmla="*/ 2858 h 0"/>
              </a:gdLst>
              <a:ahLst/>
              <a:cxnLst>
                <a:cxn ang="0">
                  <a:pos x="connsiteX0" y="connsiteY0"/>
                </a:cxn>
                <a:cxn ang="0">
                  <a:pos x="connsiteX1" y="connsiteY1"/>
                </a:cxn>
                <a:cxn ang="0">
                  <a:pos x="connsiteX2" y="connsiteY2"/>
                </a:cxn>
              </a:cxnLst>
              <a:rect l="l" t="t" r="r" b="b"/>
              <a:pathLst>
                <a:path w="9525">
                  <a:moveTo>
                    <a:pt x="14288" y="2858"/>
                  </a:moveTo>
                  <a:cubicBezTo>
                    <a:pt x="9525" y="953"/>
                    <a:pt x="4763" y="0"/>
                    <a:pt x="0" y="0"/>
                  </a:cubicBezTo>
                  <a:cubicBezTo>
                    <a:pt x="4763" y="0"/>
                    <a:pt x="9525" y="953"/>
                    <a:pt x="14288" y="2858"/>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D100392D-2064-4B1C-AB00-093B9B487BAD}"/>
                </a:ext>
              </a:extLst>
            </p:cNvPr>
            <p:cNvSpPr/>
            <p:nvPr/>
          </p:nvSpPr>
          <p:spPr>
            <a:xfrm>
              <a:off x="2984978" y="7746812"/>
              <a:ext cx="180975" cy="114300"/>
            </a:xfrm>
            <a:custGeom>
              <a:avLst/>
              <a:gdLst>
                <a:gd name="connsiteX0" fmla="*/ 166992 w 180975"/>
                <a:gd name="connsiteY0" fmla="*/ 74219 h 114300"/>
                <a:gd name="connsiteX1" fmla="*/ 163763 w 180975"/>
                <a:gd name="connsiteY1" fmla="*/ 74219 h 114300"/>
                <a:gd name="connsiteX2" fmla="*/ 166183 w 180975"/>
                <a:gd name="connsiteY2" fmla="*/ 58893 h 114300"/>
                <a:gd name="connsiteX3" fmla="*/ 125844 w 180975"/>
                <a:gd name="connsiteY3" fmla="*/ 3229 h 114300"/>
                <a:gd name="connsiteX4" fmla="*/ 117777 w 180975"/>
                <a:gd name="connsiteY4" fmla="*/ 810 h 114300"/>
                <a:gd name="connsiteX5" fmla="*/ 116976 w 180975"/>
                <a:gd name="connsiteY5" fmla="*/ 810 h 114300"/>
                <a:gd name="connsiteX6" fmla="*/ 108909 w 180975"/>
                <a:gd name="connsiteY6" fmla="*/ 0 h 114300"/>
                <a:gd name="connsiteX7" fmla="*/ 53245 w 180975"/>
                <a:gd name="connsiteY7" fmla="*/ 40338 h 114300"/>
                <a:gd name="connsiteX8" fmla="*/ 40338 w 180975"/>
                <a:gd name="connsiteY8" fmla="*/ 37919 h 114300"/>
                <a:gd name="connsiteX9" fmla="*/ 0 w 180975"/>
                <a:gd name="connsiteY9" fmla="*/ 78257 h 114300"/>
                <a:gd name="connsiteX10" fmla="*/ 40338 w 180975"/>
                <a:gd name="connsiteY10" fmla="*/ 118586 h 114300"/>
                <a:gd name="connsiteX11" fmla="*/ 41138 w 180975"/>
                <a:gd name="connsiteY11" fmla="*/ 118586 h 114300"/>
                <a:gd name="connsiteX12" fmla="*/ 62112 w 180975"/>
                <a:gd name="connsiteY12" fmla="*/ 118586 h 114300"/>
                <a:gd name="connsiteX13" fmla="*/ 169411 w 180975"/>
                <a:gd name="connsiteY13" fmla="*/ 118586 h 114300"/>
                <a:gd name="connsiteX14" fmla="*/ 189576 w 180975"/>
                <a:gd name="connsiteY14" fmla="*/ 96002 h 114300"/>
                <a:gd name="connsiteX15" fmla="*/ 166992 w 180975"/>
                <a:gd name="connsiteY15" fmla="*/ 7421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975" h="114300">
                  <a:moveTo>
                    <a:pt x="166992" y="74219"/>
                  </a:moveTo>
                  <a:lnTo>
                    <a:pt x="163763" y="74219"/>
                  </a:lnTo>
                  <a:cubicBezTo>
                    <a:pt x="165373" y="69380"/>
                    <a:pt x="166183" y="63732"/>
                    <a:pt x="166183" y="58893"/>
                  </a:cubicBezTo>
                  <a:cubicBezTo>
                    <a:pt x="166183" y="33080"/>
                    <a:pt x="149238" y="11297"/>
                    <a:pt x="125844" y="3229"/>
                  </a:cubicBezTo>
                  <a:cubicBezTo>
                    <a:pt x="123425" y="2419"/>
                    <a:pt x="120196" y="1619"/>
                    <a:pt x="117777" y="810"/>
                  </a:cubicBezTo>
                  <a:lnTo>
                    <a:pt x="116976" y="810"/>
                  </a:lnTo>
                  <a:cubicBezTo>
                    <a:pt x="114557" y="0"/>
                    <a:pt x="111328" y="0"/>
                    <a:pt x="108909" y="0"/>
                  </a:cubicBezTo>
                  <a:cubicBezTo>
                    <a:pt x="83896" y="0"/>
                    <a:pt x="61312" y="16135"/>
                    <a:pt x="53245" y="40338"/>
                  </a:cubicBezTo>
                  <a:cubicBezTo>
                    <a:pt x="49206" y="38728"/>
                    <a:pt x="45177" y="37919"/>
                    <a:pt x="40338" y="37919"/>
                  </a:cubicBezTo>
                  <a:cubicBezTo>
                    <a:pt x="17745" y="37919"/>
                    <a:pt x="0" y="55664"/>
                    <a:pt x="0" y="78257"/>
                  </a:cubicBezTo>
                  <a:cubicBezTo>
                    <a:pt x="0" y="100031"/>
                    <a:pt x="17745" y="118586"/>
                    <a:pt x="40338" y="118586"/>
                  </a:cubicBezTo>
                  <a:lnTo>
                    <a:pt x="41138" y="118586"/>
                  </a:lnTo>
                  <a:lnTo>
                    <a:pt x="62112" y="118586"/>
                  </a:lnTo>
                  <a:lnTo>
                    <a:pt x="169411" y="118586"/>
                  </a:lnTo>
                  <a:cubicBezTo>
                    <a:pt x="180708" y="116977"/>
                    <a:pt x="189576" y="107299"/>
                    <a:pt x="189576" y="96002"/>
                  </a:cubicBezTo>
                  <a:cubicBezTo>
                    <a:pt x="188766" y="83906"/>
                    <a:pt x="179089" y="74219"/>
                    <a:pt x="166992" y="74219"/>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AD07B56-790E-497B-97EA-270865BF1217}"/>
              </a:ext>
            </a:extLst>
          </p:cNvPr>
          <p:cNvGrpSpPr/>
          <p:nvPr/>
        </p:nvGrpSpPr>
        <p:grpSpPr>
          <a:xfrm>
            <a:off x="4013200" y="1199515"/>
            <a:ext cx="7904480" cy="4643120"/>
            <a:chOff x="4013200" y="1151890"/>
            <a:chExt cx="7904480" cy="4643120"/>
          </a:xfrm>
        </p:grpSpPr>
        <p:sp>
          <p:nvSpPr>
            <p:cNvPr id="171" name="Freeform: Shape 170">
              <a:extLst>
                <a:ext uri="{FF2B5EF4-FFF2-40B4-BE49-F238E27FC236}">
                  <a16:creationId xmlns:a16="http://schemas.microsoft.com/office/drawing/2014/main" id="{75BABEFD-9707-4BC3-8CE0-5E393EA23CE4}"/>
                </a:ext>
              </a:extLst>
            </p:cNvPr>
            <p:cNvSpPr/>
            <p:nvPr/>
          </p:nvSpPr>
          <p:spPr>
            <a:xfrm>
              <a:off x="4013200" y="1151890"/>
              <a:ext cx="7904480" cy="4643120"/>
            </a:xfrm>
            <a:custGeom>
              <a:avLst/>
              <a:gdLst>
                <a:gd name="connsiteX0" fmla="*/ 2987040 w 7904480"/>
                <a:gd name="connsiteY0" fmla="*/ 0 h 4643120"/>
                <a:gd name="connsiteX1" fmla="*/ 2245360 w 7904480"/>
                <a:gd name="connsiteY1" fmla="*/ 0 h 4643120"/>
                <a:gd name="connsiteX2" fmla="*/ 0 w 7904480"/>
                <a:gd name="connsiteY2" fmla="*/ 4643120 h 4643120"/>
                <a:gd name="connsiteX3" fmla="*/ 7904480 w 7904480"/>
                <a:gd name="connsiteY3" fmla="*/ 4643120 h 4643120"/>
              </a:gdLst>
              <a:ahLst/>
              <a:cxnLst>
                <a:cxn ang="0">
                  <a:pos x="connsiteX0" y="connsiteY0"/>
                </a:cxn>
                <a:cxn ang="0">
                  <a:pos x="connsiteX1" y="connsiteY1"/>
                </a:cxn>
                <a:cxn ang="0">
                  <a:pos x="connsiteX2" y="connsiteY2"/>
                </a:cxn>
                <a:cxn ang="0">
                  <a:pos x="connsiteX3" y="connsiteY3"/>
                </a:cxn>
              </a:cxnLst>
              <a:rect l="l" t="t" r="r" b="b"/>
              <a:pathLst>
                <a:path w="7904480" h="4643120">
                  <a:moveTo>
                    <a:pt x="2987040" y="0"/>
                  </a:moveTo>
                  <a:lnTo>
                    <a:pt x="2245360" y="0"/>
                  </a:lnTo>
                  <a:lnTo>
                    <a:pt x="0" y="4643120"/>
                  </a:lnTo>
                  <a:lnTo>
                    <a:pt x="7904480" y="4643120"/>
                  </a:lnTo>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46" name="Straight Connector 245">
              <a:extLst>
                <a:ext uri="{FF2B5EF4-FFF2-40B4-BE49-F238E27FC236}">
                  <a16:creationId xmlns:a16="http://schemas.microsoft.com/office/drawing/2014/main" id="{CD23D13E-4FB4-49E7-877A-6AE1494B6D18}"/>
                </a:ext>
              </a:extLst>
            </p:cNvPr>
            <p:cNvCxnSpPr>
              <a:cxnSpLocks/>
            </p:cNvCxnSpPr>
            <p:nvPr/>
          </p:nvCxnSpPr>
          <p:spPr>
            <a:xfrm>
              <a:off x="4337685" y="5795010"/>
              <a:ext cx="7579995" cy="0"/>
            </a:xfrm>
            <a:prstGeom prst="line">
              <a:avLst/>
            </a:pr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cxnSp>
        <p:cxnSp>
          <p:nvCxnSpPr>
            <p:cNvPr id="247" name="Straight Connector 246">
              <a:extLst>
                <a:ext uri="{FF2B5EF4-FFF2-40B4-BE49-F238E27FC236}">
                  <a16:creationId xmlns:a16="http://schemas.microsoft.com/office/drawing/2014/main" id="{B54570F6-58DB-4E44-B794-968F07800525}"/>
                </a:ext>
              </a:extLst>
            </p:cNvPr>
            <p:cNvCxnSpPr>
              <a:cxnSpLocks/>
            </p:cNvCxnSpPr>
            <p:nvPr/>
          </p:nvCxnSpPr>
          <p:spPr>
            <a:xfrm>
              <a:off x="6528435" y="1151890"/>
              <a:ext cx="478615" cy="0"/>
            </a:xfrm>
            <a:prstGeom prst="line">
              <a:avLst/>
            </a:pr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48" name="Rectangle 247">
            <a:extLst>
              <a:ext uri="{FF2B5EF4-FFF2-40B4-BE49-F238E27FC236}">
                <a16:creationId xmlns:a16="http://schemas.microsoft.com/office/drawing/2014/main" id="{4C08BA25-CF0E-4E3B-BE58-D68FCD07E438}"/>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Segoe UI Semibold"/>
                <a:ea typeface="+mn-ea"/>
                <a:cs typeface="+mn-cs"/>
              </a:rPr>
              <a:t>Saiba</a:t>
            </a: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 </a:t>
            </a:r>
            <a:r>
              <a:rPr kumimoji="0" lang="en-US" sz="2400" b="0" i="0" u="none" strike="noStrike" kern="1200" cap="none" spc="0" normalizeH="0" baseline="0" noProof="0" dirty="0" err="1">
                <a:ln>
                  <a:noFill/>
                </a:ln>
                <a:solidFill>
                  <a:prstClr val="white"/>
                </a:solidFill>
                <a:effectLst/>
                <a:uLnTx/>
                <a:uFillTx/>
                <a:latin typeface="Segoe UI Semibold"/>
                <a:ea typeface="+mn-ea"/>
                <a:cs typeface="+mn-cs"/>
              </a:rPr>
              <a:t>mais</a:t>
            </a: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 </a:t>
            </a:r>
            <a:r>
              <a:rPr kumimoji="0" lang="en-US" sz="2400" b="0" i="0" u="none" strike="noStrike" kern="1200" cap="none" spc="0" normalizeH="0" baseline="0" noProof="0" dirty="0" err="1">
                <a:ln>
                  <a:noFill/>
                </a:ln>
                <a:solidFill>
                  <a:prstClr val="white"/>
                </a:solidFill>
                <a:effectLst/>
                <a:uLnTx/>
                <a:uFillTx/>
                <a:latin typeface="Segoe UI Semibold"/>
                <a:ea typeface="+mn-ea"/>
                <a:cs typeface="+mn-cs"/>
              </a:rPr>
              <a:t>em</a:t>
            </a: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 </a:t>
            </a:r>
            <a:r>
              <a:rPr kumimoji="0" lang="en-US" sz="2400" b="0" i="0" u="none" strike="noStrike" kern="1200" cap="none" spc="0" normalizeH="0" baseline="0" noProof="0" dirty="0">
                <a:ln>
                  <a:noFill/>
                </a:ln>
                <a:solidFill>
                  <a:srgbClr val="50E6FF"/>
                </a:solidFill>
                <a:effectLst/>
                <a:uLnTx/>
                <a:uFillTx/>
                <a:latin typeface="Segoe UI Semibold"/>
                <a:ea typeface="+mn-ea"/>
                <a:cs typeface="+mn-cs"/>
              </a:rPr>
              <a:t>https://aka.ms/migration/webapps</a:t>
            </a:r>
          </a:p>
        </p:txBody>
      </p:sp>
      <p:cxnSp>
        <p:nvCxnSpPr>
          <p:cNvPr id="99" name="Straight Arrow Connector 98">
            <a:extLst>
              <a:ext uri="{FF2B5EF4-FFF2-40B4-BE49-F238E27FC236}">
                <a16:creationId xmlns:a16="http://schemas.microsoft.com/office/drawing/2014/main" id="{9B98DCB2-4A7E-4109-BAE7-95E6E8131AC3}"/>
              </a:ext>
            </a:extLst>
          </p:cNvPr>
          <p:cNvCxnSpPr>
            <a:cxnSpLocks/>
          </p:cNvCxnSpPr>
          <p:nvPr/>
        </p:nvCxnSpPr>
        <p:spPr>
          <a:xfrm>
            <a:off x="6887877" y="4169433"/>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B2A20E3-2B54-45A3-95D9-15AF9BEC7487}"/>
              </a:ext>
            </a:extLst>
          </p:cNvPr>
          <p:cNvCxnSpPr>
            <a:cxnSpLocks/>
          </p:cNvCxnSpPr>
          <p:nvPr/>
        </p:nvCxnSpPr>
        <p:spPr>
          <a:xfrm>
            <a:off x="8946340" y="2640248"/>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D751BED-87B2-43AF-806A-C2B9786374FF}"/>
              </a:ext>
            </a:extLst>
          </p:cNvPr>
          <p:cNvCxnSpPr>
            <a:cxnSpLocks/>
          </p:cNvCxnSpPr>
          <p:nvPr/>
        </p:nvCxnSpPr>
        <p:spPr>
          <a:xfrm>
            <a:off x="8946340" y="4169433"/>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AAF3C8-5D92-404B-A525-9A98F9FF256A}"/>
              </a:ext>
            </a:extLst>
          </p:cNvPr>
          <p:cNvCxnSpPr>
            <a:cxnSpLocks/>
          </p:cNvCxnSpPr>
          <p:nvPr/>
        </p:nvCxnSpPr>
        <p:spPr>
          <a:xfrm>
            <a:off x="10945091" y="2640248"/>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4120184-BB45-465A-B219-FCAC2239FCDA}"/>
              </a:ext>
            </a:extLst>
          </p:cNvPr>
          <p:cNvCxnSpPr>
            <a:cxnSpLocks/>
          </p:cNvCxnSpPr>
          <p:nvPr/>
        </p:nvCxnSpPr>
        <p:spPr>
          <a:xfrm>
            <a:off x="10945091" y="4169433"/>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C3EEF2A3-9D65-4D76-B098-CE67732B2FA1}"/>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lumMod val="65000"/>
                  </a:prstClr>
                </a:solidFill>
                <a:effectLst/>
                <a:uLnTx/>
                <a:uFillTx/>
                <a:latin typeface="Segoe UI"/>
                <a:ea typeface="Segoe UI" pitchFamily="34" charset="0"/>
                <a:cs typeface="Segoe UI" pitchFamily="34" charset="0"/>
              </a:rPr>
              <a:t>Inovar</a:t>
            </a:r>
            <a:endParaRPr kumimoji="0" lang="en-US" sz="1800" b="0" i="0" u="none" strike="noStrike" kern="1200" cap="none" spc="0" normalizeH="0" baseline="0" noProof="0" dirty="0">
              <a:ln>
                <a:noFill/>
              </a:ln>
              <a:solidFill>
                <a:prstClr val="white">
                  <a:lumMod val="65000"/>
                </a:prstClr>
              </a:soli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049CB8A8-D64F-462A-B03A-24816DFFCE39}"/>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dirty="0">
                <a:solidFill>
                  <a:prstClr val="white"/>
                </a:solidFill>
                <a:latin typeface="Segoe UI Semibold"/>
                <a:cs typeface="Segoe UI" pitchFamily="34" charset="0"/>
              </a:rPr>
              <a:t>Jornada de </a:t>
            </a:r>
            <a:r>
              <a:rPr lang="en-US" sz="2000" dirty="0" err="1">
                <a:solidFill>
                  <a:prstClr val="white"/>
                </a:solidFill>
                <a:latin typeface="Segoe UI Semibold"/>
                <a:cs typeface="Segoe UI" pitchFamily="34" charset="0"/>
              </a:rPr>
              <a:t>modernização</a:t>
            </a:r>
            <a:endParaRPr lang="en-US" sz="2000" dirty="0">
              <a:solidFill>
                <a:prstClr val="white"/>
              </a:solidFill>
              <a:latin typeface="Segoe UI Semibold"/>
              <a:cs typeface="Segoe UI" pitchFamily="34" charset="0"/>
            </a:endParaRPr>
          </a:p>
        </p:txBody>
      </p:sp>
      <p:sp>
        <p:nvSpPr>
          <p:cNvPr id="110" name="Rectangle 109">
            <a:extLst>
              <a:ext uri="{FF2B5EF4-FFF2-40B4-BE49-F238E27FC236}">
                <a16:creationId xmlns:a16="http://schemas.microsoft.com/office/drawing/2014/main" id="{2E52C5B2-35A0-4626-94E3-4562632C7ABA}"/>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lumMod val="65000"/>
                  </a:prstClr>
                </a:solidFill>
                <a:effectLst/>
                <a:uLnTx/>
                <a:uFillTx/>
                <a:latin typeface="Segoe UI"/>
                <a:ea typeface="+mn-ea"/>
                <a:cs typeface="Segoe UI" pitchFamily="34" charset="0"/>
              </a:rPr>
              <a:t>Avaliar</a:t>
            </a:r>
            <a:endParaRPr kumimoji="0" lang="en-US" sz="1800" b="0" i="0" u="none" strike="noStrike" kern="1200" cap="none" spc="0" normalizeH="0" baseline="0" noProof="0" dirty="0">
              <a:ln>
                <a:noFill/>
              </a:ln>
              <a:solidFill>
                <a:prstClr val="white">
                  <a:lumMod val="65000"/>
                </a:prstClr>
              </a:solidFill>
              <a:effectLst/>
              <a:uLnTx/>
              <a:uFillTx/>
              <a:latin typeface="Segoe UI"/>
              <a:ea typeface="+mn-ea"/>
              <a:cs typeface="Segoe UI" pitchFamily="34" charset="0"/>
            </a:endParaRPr>
          </a:p>
        </p:txBody>
      </p:sp>
      <p:sp>
        <p:nvSpPr>
          <p:cNvPr id="111" name="Rectangle 110">
            <a:extLst>
              <a:ext uri="{FF2B5EF4-FFF2-40B4-BE49-F238E27FC236}">
                <a16:creationId xmlns:a16="http://schemas.microsoft.com/office/drawing/2014/main" id="{C06C02F8-4B69-4625-8967-F57C6ED829D6}"/>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Semibold"/>
                <a:ea typeface="+mn-ea"/>
                <a:cs typeface="Segoe UI" pitchFamily="34" charset="0"/>
              </a:rPr>
              <a:t>Migrar</a:t>
            </a:r>
            <a:endParaRPr kumimoji="0" lang="en-US" sz="2400" b="0" i="0" u="none" strike="noStrike" kern="1200" cap="none" spc="0" normalizeH="0" baseline="0" noProof="0" dirty="0">
              <a:ln>
                <a:noFill/>
              </a:ln>
              <a:solidFill>
                <a:prstClr val="black"/>
              </a:solidFill>
              <a:effectLst/>
              <a:uLnTx/>
              <a:uFillTx/>
              <a:latin typeface="Segoe UI Semibold"/>
              <a:ea typeface="+mn-ea"/>
              <a:cs typeface="Segoe UI" pitchFamily="34" charset="0"/>
            </a:endParaRPr>
          </a:p>
        </p:txBody>
      </p:sp>
      <p:grpSp>
        <p:nvGrpSpPr>
          <p:cNvPr id="115" name="Group 114" descr="broad application support">
            <a:extLst>
              <a:ext uri="{FF2B5EF4-FFF2-40B4-BE49-F238E27FC236}">
                <a16:creationId xmlns:a16="http://schemas.microsoft.com/office/drawing/2014/main" id="{94BE7801-3858-4D65-9597-60196785E4AB}"/>
              </a:ext>
            </a:extLst>
          </p:cNvPr>
          <p:cNvGrpSpPr/>
          <p:nvPr/>
        </p:nvGrpSpPr>
        <p:grpSpPr>
          <a:xfrm>
            <a:off x="6586923" y="3081473"/>
            <a:ext cx="443543" cy="261457"/>
            <a:chOff x="6313882" y="1370180"/>
            <a:chExt cx="443543" cy="261457"/>
          </a:xfrm>
          <a:solidFill>
            <a:schemeClr val="bg1"/>
          </a:solidFill>
        </p:grpSpPr>
        <p:sp>
          <p:nvSpPr>
            <p:cNvPr id="116" name="Freeform 907">
              <a:extLst>
                <a:ext uri="{FF2B5EF4-FFF2-40B4-BE49-F238E27FC236}">
                  <a16:creationId xmlns:a16="http://schemas.microsoft.com/office/drawing/2014/main" id="{AB9B510B-8744-4BC9-B2B3-C97593F76FA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17" name="Freeform 908">
              <a:extLst>
                <a:ext uri="{FF2B5EF4-FFF2-40B4-BE49-F238E27FC236}">
                  <a16:creationId xmlns:a16="http://schemas.microsoft.com/office/drawing/2014/main" id="{2010F12B-E01E-4078-B8D6-3266B08633C0}"/>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18" name="Oval 909">
              <a:extLst>
                <a:ext uri="{FF2B5EF4-FFF2-40B4-BE49-F238E27FC236}">
                  <a16:creationId xmlns:a16="http://schemas.microsoft.com/office/drawing/2014/main" id="{FB59C060-CE6B-458F-AEB9-B5A860DB5F01}"/>
                </a:ext>
              </a:extLst>
            </p:cNvPr>
            <p:cNvSpPr>
              <a:spLocks noChangeArrowheads="1"/>
            </p:cNvSpPr>
            <p:nvPr/>
          </p:nvSpPr>
          <p:spPr bwMode="auto">
            <a:xfrm>
              <a:off x="6499080" y="1463557"/>
              <a:ext cx="73145" cy="731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19" name="Freeform 910">
              <a:extLst>
                <a:ext uri="{FF2B5EF4-FFF2-40B4-BE49-F238E27FC236}">
                  <a16:creationId xmlns:a16="http://schemas.microsoft.com/office/drawing/2014/main" id="{1519A862-A448-4FBF-88F8-56D7576C0A6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911">
              <a:extLst>
                <a:ext uri="{FF2B5EF4-FFF2-40B4-BE49-F238E27FC236}">
                  <a16:creationId xmlns:a16="http://schemas.microsoft.com/office/drawing/2014/main" id="{83F5254E-5B9B-4921-8E36-40C0B74F738B}"/>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DF5639E3-053F-4A26-9F56-C746A8C0E307}"/>
              </a:ext>
            </a:extLst>
          </p:cNvPr>
          <p:cNvGrpSpPr/>
          <p:nvPr/>
        </p:nvGrpSpPr>
        <p:grpSpPr>
          <a:xfrm>
            <a:off x="6958080" y="1550329"/>
            <a:ext cx="303110" cy="421164"/>
            <a:chOff x="-1859551" y="3628189"/>
            <a:chExt cx="361950" cy="502921"/>
          </a:xfrm>
        </p:grpSpPr>
        <p:sp>
          <p:nvSpPr>
            <p:cNvPr id="122" name="Freeform: Shape 121">
              <a:extLst>
                <a:ext uri="{FF2B5EF4-FFF2-40B4-BE49-F238E27FC236}">
                  <a16:creationId xmlns:a16="http://schemas.microsoft.com/office/drawing/2014/main" id="{5FD481DE-06E1-4F7F-A91F-44F1F60E48C8}"/>
                </a:ext>
              </a:extLst>
            </p:cNvPr>
            <p:cNvSpPr/>
            <p:nvPr/>
          </p:nvSpPr>
          <p:spPr>
            <a:xfrm>
              <a:off x="-1793819" y="3900605"/>
              <a:ext cx="228600" cy="57150"/>
            </a:xfrm>
            <a:custGeom>
              <a:avLst/>
              <a:gdLst>
                <a:gd name="connsiteX0" fmla="*/ 0 w 228600"/>
                <a:gd name="connsiteY0" fmla="*/ 0 h 57150"/>
                <a:gd name="connsiteX1" fmla="*/ 0 w 228600"/>
                <a:gd name="connsiteY1" fmla="*/ 62865 h 57150"/>
                <a:gd name="connsiteX2" fmla="*/ 234305 w 228600"/>
                <a:gd name="connsiteY2" fmla="*/ 62865 h 57150"/>
                <a:gd name="connsiteX3" fmla="*/ 234305 w 228600"/>
                <a:gd name="connsiteY3" fmla="*/ 0 h 57150"/>
                <a:gd name="connsiteX4" fmla="*/ 0 w 228600"/>
                <a:gd name="connsiteY4" fmla="*/ 0 h 57150"/>
                <a:gd name="connsiteX5" fmla="*/ 39043 w 228600"/>
                <a:gd name="connsiteY5" fmla="*/ 39052 h 57150"/>
                <a:gd name="connsiteX6" fmla="*/ 22850 w 228600"/>
                <a:gd name="connsiteY6" fmla="*/ 39052 h 57150"/>
                <a:gd name="connsiteX7" fmla="*/ 22850 w 228600"/>
                <a:gd name="connsiteY7" fmla="*/ 22860 h 57150"/>
                <a:gd name="connsiteX8" fmla="*/ 39043 w 228600"/>
                <a:gd name="connsiteY8" fmla="*/ 22860 h 57150"/>
                <a:gd name="connsiteX9" fmla="*/ 39043 w 228600"/>
                <a:gd name="connsiteY9" fmla="*/ 39052 h 57150"/>
                <a:gd name="connsiteX10" fmla="*/ 70475 w 228600"/>
                <a:gd name="connsiteY10" fmla="*/ 39052 h 57150"/>
                <a:gd name="connsiteX11" fmla="*/ 54293 w 228600"/>
                <a:gd name="connsiteY11" fmla="*/ 39052 h 57150"/>
                <a:gd name="connsiteX12" fmla="*/ 54293 w 228600"/>
                <a:gd name="connsiteY12" fmla="*/ 22860 h 57150"/>
                <a:gd name="connsiteX13" fmla="*/ 70475 w 228600"/>
                <a:gd name="connsiteY13" fmla="*/ 22860 h 57150"/>
                <a:gd name="connsiteX14" fmla="*/ 70475 w 228600"/>
                <a:gd name="connsiteY14" fmla="*/ 3905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 h="57150">
                  <a:moveTo>
                    <a:pt x="0" y="0"/>
                  </a:moveTo>
                  <a:lnTo>
                    <a:pt x="0" y="62865"/>
                  </a:lnTo>
                  <a:lnTo>
                    <a:pt x="234305" y="62865"/>
                  </a:lnTo>
                  <a:lnTo>
                    <a:pt x="234305" y="0"/>
                  </a:lnTo>
                  <a:lnTo>
                    <a:pt x="0" y="0"/>
                  </a:lnTo>
                  <a:close/>
                  <a:moveTo>
                    <a:pt x="39043" y="39052"/>
                  </a:moveTo>
                  <a:lnTo>
                    <a:pt x="22850" y="39052"/>
                  </a:lnTo>
                  <a:lnTo>
                    <a:pt x="22850" y="22860"/>
                  </a:lnTo>
                  <a:lnTo>
                    <a:pt x="39043" y="22860"/>
                  </a:lnTo>
                  <a:lnTo>
                    <a:pt x="39043" y="39052"/>
                  </a:lnTo>
                  <a:close/>
                  <a:moveTo>
                    <a:pt x="70475" y="39052"/>
                  </a:moveTo>
                  <a:lnTo>
                    <a:pt x="54293" y="39052"/>
                  </a:lnTo>
                  <a:lnTo>
                    <a:pt x="54293" y="22860"/>
                  </a:lnTo>
                  <a:lnTo>
                    <a:pt x="70475" y="22860"/>
                  </a:lnTo>
                  <a:lnTo>
                    <a:pt x="70475" y="39052"/>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0E0871C0-5D54-48D4-A669-7E3D22D90412}"/>
                </a:ext>
              </a:extLst>
            </p:cNvPr>
            <p:cNvSpPr/>
            <p:nvPr/>
          </p:nvSpPr>
          <p:spPr>
            <a:xfrm>
              <a:off x="-1793819" y="3987283"/>
              <a:ext cx="228600" cy="57150"/>
            </a:xfrm>
            <a:custGeom>
              <a:avLst/>
              <a:gdLst>
                <a:gd name="connsiteX0" fmla="*/ 0 w 228600"/>
                <a:gd name="connsiteY0" fmla="*/ 62865 h 57150"/>
                <a:gd name="connsiteX1" fmla="*/ 234305 w 228600"/>
                <a:gd name="connsiteY1" fmla="*/ 62865 h 57150"/>
                <a:gd name="connsiteX2" fmla="*/ 234305 w 228600"/>
                <a:gd name="connsiteY2" fmla="*/ 0 h 57150"/>
                <a:gd name="connsiteX3" fmla="*/ 0 w 228600"/>
                <a:gd name="connsiteY3" fmla="*/ 0 h 57150"/>
                <a:gd name="connsiteX4" fmla="*/ 0 w 228600"/>
                <a:gd name="connsiteY4" fmla="*/ 62865 h 57150"/>
                <a:gd name="connsiteX5" fmla="*/ 54293 w 228600"/>
                <a:gd name="connsiteY5" fmla="*/ 22860 h 57150"/>
                <a:gd name="connsiteX6" fmla="*/ 70475 w 228600"/>
                <a:gd name="connsiteY6" fmla="*/ 22860 h 57150"/>
                <a:gd name="connsiteX7" fmla="*/ 70475 w 228600"/>
                <a:gd name="connsiteY7" fmla="*/ 39053 h 57150"/>
                <a:gd name="connsiteX8" fmla="*/ 54293 w 228600"/>
                <a:gd name="connsiteY8" fmla="*/ 39053 h 57150"/>
                <a:gd name="connsiteX9" fmla="*/ 54293 w 228600"/>
                <a:gd name="connsiteY9" fmla="*/ 22860 h 57150"/>
                <a:gd name="connsiteX10" fmla="*/ 23813 w 228600"/>
                <a:gd name="connsiteY10" fmla="*/ 22860 h 57150"/>
                <a:gd name="connsiteX11" fmla="*/ 40005 w 228600"/>
                <a:gd name="connsiteY11" fmla="*/ 22860 h 57150"/>
                <a:gd name="connsiteX12" fmla="*/ 40005 w 228600"/>
                <a:gd name="connsiteY12" fmla="*/ 39053 h 57150"/>
                <a:gd name="connsiteX13" fmla="*/ 23813 w 228600"/>
                <a:gd name="connsiteY13" fmla="*/ 39053 h 57150"/>
                <a:gd name="connsiteX14" fmla="*/ 23813 w 228600"/>
                <a:gd name="connsiteY14" fmla="*/ 2286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 h="57150">
                  <a:moveTo>
                    <a:pt x="0" y="62865"/>
                  </a:moveTo>
                  <a:lnTo>
                    <a:pt x="234305" y="62865"/>
                  </a:lnTo>
                  <a:lnTo>
                    <a:pt x="234305" y="0"/>
                  </a:lnTo>
                  <a:lnTo>
                    <a:pt x="0" y="0"/>
                  </a:lnTo>
                  <a:lnTo>
                    <a:pt x="0" y="62865"/>
                  </a:lnTo>
                  <a:close/>
                  <a:moveTo>
                    <a:pt x="54293" y="22860"/>
                  </a:moveTo>
                  <a:lnTo>
                    <a:pt x="70475" y="22860"/>
                  </a:lnTo>
                  <a:lnTo>
                    <a:pt x="70475" y="39053"/>
                  </a:lnTo>
                  <a:lnTo>
                    <a:pt x="54293" y="39053"/>
                  </a:lnTo>
                  <a:lnTo>
                    <a:pt x="54293" y="22860"/>
                  </a:lnTo>
                  <a:close/>
                  <a:moveTo>
                    <a:pt x="23813" y="22860"/>
                  </a:moveTo>
                  <a:lnTo>
                    <a:pt x="40005" y="22860"/>
                  </a:lnTo>
                  <a:lnTo>
                    <a:pt x="40005" y="39053"/>
                  </a:lnTo>
                  <a:lnTo>
                    <a:pt x="23813" y="39053"/>
                  </a:lnTo>
                  <a:lnTo>
                    <a:pt x="23813" y="22860"/>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C5460E20-DE52-403E-B4E1-5BBAB4248757}"/>
                </a:ext>
              </a:extLst>
            </p:cNvPr>
            <p:cNvSpPr/>
            <p:nvPr/>
          </p:nvSpPr>
          <p:spPr>
            <a:xfrm>
              <a:off x="-1793819" y="4073960"/>
              <a:ext cx="228600" cy="57150"/>
            </a:xfrm>
            <a:custGeom>
              <a:avLst/>
              <a:gdLst>
                <a:gd name="connsiteX0" fmla="*/ 0 w 228600"/>
                <a:gd name="connsiteY0" fmla="*/ 62865 h 57150"/>
                <a:gd name="connsiteX1" fmla="*/ 234305 w 228600"/>
                <a:gd name="connsiteY1" fmla="*/ 62865 h 57150"/>
                <a:gd name="connsiteX2" fmla="*/ 234305 w 228600"/>
                <a:gd name="connsiteY2" fmla="*/ 0 h 57150"/>
                <a:gd name="connsiteX3" fmla="*/ 0 w 228600"/>
                <a:gd name="connsiteY3" fmla="*/ 0 h 57150"/>
                <a:gd name="connsiteX4" fmla="*/ 0 w 228600"/>
                <a:gd name="connsiteY4" fmla="*/ 62865 h 57150"/>
                <a:gd name="connsiteX5" fmla="*/ 54293 w 228600"/>
                <a:gd name="connsiteY5" fmla="*/ 23813 h 57150"/>
                <a:gd name="connsiteX6" fmla="*/ 70475 w 228600"/>
                <a:gd name="connsiteY6" fmla="*/ 23813 h 57150"/>
                <a:gd name="connsiteX7" fmla="*/ 70475 w 228600"/>
                <a:gd name="connsiteY7" fmla="*/ 40005 h 57150"/>
                <a:gd name="connsiteX8" fmla="*/ 54293 w 228600"/>
                <a:gd name="connsiteY8" fmla="*/ 40005 h 57150"/>
                <a:gd name="connsiteX9" fmla="*/ 54293 w 228600"/>
                <a:gd name="connsiteY9" fmla="*/ 23813 h 57150"/>
                <a:gd name="connsiteX10" fmla="*/ 23813 w 228600"/>
                <a:gd name="connsiteY10" fmla="*/ 23813 h 57150"/>
                <a:gd name="connsiteX11" fmla="*/ 40005 w 228600"/>
                <a:gd name="connsiteY11" fmla="*/ 23813 h 57150"/>
                <a:gd name="connsiteX12" fmla="*/ 40005 w 228600"/>
                <a:gd name="connsiteY12" fmla="*/ 40005 h 57150"/>
                <a:gd name="connsiteX13" fmla="*/ 23813 w 228600"/>
                <a:gd name="connsiteY13" fmla="*/ 40005 h 57150"/>
                <a:gd name="connsiteX14" fmla="*/ 23813 w 228600"/>
                <a:gd name="connsiteY14" fmla="*/ 2381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 h="57150">
                  <a:moveTo>
                    <a:pt x="0" y="62865"/>
                  </a:moveTo>
                  <a:lnTo>
                    <a:pt x="234305" y="62865"/>
                  </a:lnTo>
                  <a:lnTo>
                    <a:pt x="234305" y="0"/>
                  </a:lnTo>
                  <a:lnTo>
                    <a:pt x="0" y="0"/>
                  </a:lnTo>
                  <a:lnTo>
                    <a:pt x="0" y="62865"/>
                  </a:lnTo>
                  <a:close/>
                  <a:moveTo>
                    <a:pt x="54293" y="23813"/>
                  </a:moveTo>
                  <a:lnTo>
                    <a:pt x="70475" y="23813"/>
                  </a:lnTo>
                  <a:lnTo>
                    <a:pt x="70475" y="40005"/>
                  </a:lnTo>
                  <a:lnTo>
                    <a:pt x="54293" y="40005"/>
                  </a:lnTo>
                  <a:lnTo>
                    <a:pt x="54293" y="23813"/>
                  </a:lnTo>
                  <a:close/>
                  <a:moveTo>
                    <a:pt x="23813" y="23813"/>
                  </a:moveTo>
                  <a:lnTo>
                    <a:pt x="40005" y="23813"/>
                  </a:lnTo>
                  <a:lnTo>
                    <a:pt x="40005" y="40005"/>
                  </a:lnTo>
                  <a:lnTo>
                    <a:pt x="23813" y="40005"/>
                  </a:lnTo>
                  <a:lnTo>
                    <a:pt x="23813" y="23813"/>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E1004503-EB2C-4102-95F9-A3C6B3923F0F}"/>
                </a:ext>
              </a:extLst>
            </p:cNvPr>
            <p:cNvSpPr/>
            <p:nvPr/>
          </p:nvSpPr>
          <p:spPr>
            <a:xfrm>
              <a:off x="-1859551" y="3628189"/>
              <a:ext cx="361950" cy="209550"/>
            </a:xfrm>
            <a:custGeom>
              <a:avLst/>
              <a:gdLst>
                <a:gd name="connsiteX0" fmla="*/ 284798 w 361950"/>
                <a:gd name="connsiteY0" fmla="*/ 47625 h 209550"/>
                <a:gd name="connsiteX1" fmla="*/ 266700 w 361950"/>
                <a:gd name="connsiteY1" fmla="*/ 49530 h 209550"/>
                <a:gd name="connsiteX2" fmla="*/ 176213 w 361950"/>
                <a:gd name="connsiteY2" fmla="*/ 0 h 209550"/>
                <a:gd name="connsiteX3" fmla="*/ 69532 w 361950"/>
                <a:gd name="connsiteY3" fmla="*/ 106680 h 209550"/>
                <a:gd name="connsiteX4" fmla="*/ 69532 w 361950"/>
                <a:gd name="connsiteY4" fmla="*/ 111442 h 209550"/>
                <a:gd name="connsiteX5" fmla="*/ 52388 w 361950"/>
                <a:gd name="connsiteY5" fmla="*/ 108585 h 209550"/>
                <a:gd name="connsiteX6" fmla="*/ 0 w 361950"/>
                <a:gd name="connsiteY6" fmla="*/ 160973 h 209550"/>
                <a:gd name="connsiteX7" fmla="*/ 47625 w 361950"/>
                <a:gd name="connsiteY7" fmla="*/ 213360 h 209550"/>
                <a:gd name="connsiteX8" fmla="*/ 153352 w 361950"/>
                <a:gd name="connsiteY8" fmla="*/ 213360 h 209550"/>
                <a:gd name="connsiteX9" fmla="*/ 153352 w 361950"/>
                <a:gd name="connsiteY9" fmla="*/ 142875 h 209550"/>
                <a:gd name="connsiteX10" fmla="*/ 123825 w 361950"/>
                <a:gd name="connsiteY10" fmla="*/ 142875 h 209550"/>
                <a:gd name="connsiteX11" fmla="*/ 186690 w 361950"/>
                <a:gd name="connsiteY11" fmla="*/ 73342 h 209550"/>
                <a:gd name="connsiteX12" fmla="*/ 249555 w 361950"/>
                <a:gd name="connsiteY12" fmla="*/ 142875 h 209550"/>
                <a:gd name="connsiteX13" fmla="*/ 220027 w 361950"/>
                <a:gd name="connsiteY13" fmla="*/ 142875 h 209550"/>
                <a:gd name="connsiteX14" fmla="*/ 220027 w 361950"/>
                <a:gd name="connsiteY14" fmla="*/ 213360 h 209550"/>
                <a:gd name="connsiteX15" fmla="*/ 284798 w 361950"/>
                <a:gd name="connsiteY15" fmla="*/ 213360 h 209550"/>
                <a:gd name="connsiteX16" fmla="*/ 357188 w 361950"/>
                <a:gd name="connsiteY16" fmla="*/ 170498 h 209550"/>
                <a:gd name="connsiteX17" fmla="*/ 358140 w 361950"/>
                <a:gd name="connsiteY17" fmla="*/ 168592 h 209550"/>
                <a:gd name="connsiteX18" fmla="*/ 365760 w 361950"/>
                <a:gd name="connsiteY18" fmla="*/ 148590 h 209550"/>
                <a:gd name="connsiteX19" fmla="*/ 366713 w 361950"/>
                <a:gd name="connsiteY19" fmla="*/ 145733 h 209550"/>
                <a:gd name="connsiteX20" fmla="*/ 368618 w 361950"/>
                <a:gd name="connsiteY20" fmla="*/ 130492 h 209550"/>
                <a:gd name="connsiteX21" fmla="*/ 284798 w 361950"/>
                <a:gd name="connsiteY21" fmla="*/ 4762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950" h="209550">
                  <a:moveTo>
                    <a:pt x="284798" y="47625"/>
                  </a:moveTo>
                  <a:cubicBezTo>
                    <a:pt x="278130" y="47625"/>
                    <a:pt x="272415" y="48578"/>
                    <a:pt x="266700" y="49530"/>
                  </a:cubicBezTo>
                  <a:cubicBezTo>
                    <a:pt x="247650" y="20003"/>
                    <a:pt x="214313" y="0"/>
                    <a:pt x="176213" y="0"/>
                  </a:cubicBezTo>
                  <a:cubicBezTo>
                    <a:pt x="117157" y="0"/>
                    <a:pt x="69532" y="47625"/>
                    <a:pt x="69532" y="106680"/>
                  </a:cubicBezTo>
                  <a:cubicBezTo>
                    <a:pt x="69532" y="108585"/>
                    <a:pt x="69532" y="109537"/>
                    <a:pt x="69532" y="111442"/>
                  </a:cubicBezTo>
                  <a:cubicBezTo>
                    <a:pt x="63818" y="109537"/>
                    <a:pt x="58102" y="108585"/>
                    <a:pt x="52388" y="108585"/>
                  </a:cubicBezTo>
                  <a:cubicBezTo>
                    <a:pt x="23813" y="108585"/>
                    <a:pt x="0" y="132398"/>
                    <a:pt x="0" y="160973"/>
                  </a:cubicBezTo>
                  <a:cubicBezTo>
                    <a:pt x="0" y="188595"/>
                    <a:pt x="20955" y="210503"/>
                    <a:pt x="47625" y="213360"/>
                  </a:cubicBezTo>
                  <a:lnTo>
                    <a:pt x="153352" y="213360"/>
                  </a:lnTo>
                  <a:lnTo>
                    <a:pt x="153352" y="142875"/>
                  </a:lnTo>
                  <a:lnTo>
                    <a:pt x="123825" y="142875"/>
                  </a:lnTo>
                  <a:lnTo>
                    <a:pt x="186690" y="73342"/>
                  </a:lnTo>
                  <a:lnTo>
                    <a:pt x="249555" y="142875"/>
                  </a:lnTo>
                  <a:lnTo>
                    <a:pt x="220027" y="142875"/>
                  </a:lnTo>
                  <a:lnTo>
                    <a:pt x="220027" y="213360"/>
                  </a:lnTo>
                  <a:lnTo>
                    <a:pt x="284798" y="213360"/>
                  </a:lnTo>
                  <a:cubicBezTo>
                    <a:pt x="316230" y="213360"/>
                    <a:pt x="342900" y="196215"/>
                    <a:pt x="357188" y="170498"/>
                  </a:cubicBezTo>
                  <a:cubicBezTo>
                    <a:pt x="357188" y="169545"/>
                    <a:pt x="358140" y="168592"/>
                    <a:pt x="358140" y="168592"/>
                  </a:cubicBezTo>
                  <a:cubicBezTo>
                    <a:pt x="360045" y="163830"/>
                    <a:pt x="363855" y="157162"/>
                    <a:pt x="365760" y="148590"/>
                  </a:cubicBezTo>
                  <a:cubicBezTo>
                    <a:pt x="365760" y="147637"/>
                    <a:pt x="365760" y="146685"/>
                    <a:pt x="366713" y="145733"/>
                  </a:cubicBezTo>
                  <a:cubicBezTo>
                    <a:pt x="367665" y="140970"/>
                    <a:pt x="368618" y="135255"/>
                    <a:pt x="368618" y="130492"/>
                  </a:cubicBezTo>
                  <a:cubicBezTo>
                    <a:pt x="367665" y="84773"/>
                    <a:pt x="330518" y="47625"/>
                    <a:pt x="284798" y="47625"/>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28" name="Straight Arrow Connector 127">
            <a:extLst>
              <a:ext uri="{FF2B5EF4-FFF2-40B4-BE49-F238E27FC236}">
                <a16:creationId xmlns:a16="http://schemas.microsoft.com/office/drawing/2014/main" id="{C626F420-398F-49D7-9894-EE8C72721465}"/>
              </a:ext>
            </a:extLst>
          </p:cNvPr>
          <p:cNvCxnSpPr>
            <a:cxnSpLocks/>
          </p:cNvCxnSpPr>
          <p:nvPr/>
        </p:nvCxnSpPr>
        <p:spPr>
          <a:xfrm>
            <a:off x="6887877" y="2640248"/>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96" name="Graphic 23" descr="code samples">
            <a:extLst>
              <a:ext uri="{FF2B5EF4-FFF2-40B4-BE49-F238E27FC236}">
                <a16:creationId xmlns:a16="http://schemas.microsoft.com/office/drawing/2014/main" id="{9F3F7063-31C4-47D6-A278-CE715116572C}"/>
              </a:ext>
            </a:extLst>
          </p:cNvPr>
          <p:cNvGrpSpPr/>
          <p:nvPr/>
        </p:nvGrpSpPr>
        <p:grpSpPr>
          <a:xfrm>
            <a:off x="8667230" y="1572789"/>
            <a:ext cx="558221" cy="558221"/>
            <a:chOff x="2518439" y="3861516"/>
            <a:chExt cx="558221" cy="558221"/>
          </a:xfrm>
          <a:solidFill>
            <a:schemeClr val="bg1"/>
          </a:solidFill>
        </p:grpSpPr>
        <p:sp>
          <p:nvSpPr>
            <p:cNvPr id="97" name="Freeform: Shape 96">
              <a:extLst>
                <a:ext uri="{FF2B5EF4-FFF2-40B4-BE49-F238E27FC236}">
                  <a16:creationId xmlns:a16="http://schemas.microsoft.com/office/drawing/2014/main" id="{0C43B1A8-7AC9-4381-B98A-E0A0E21D3CEA}"/>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ED6DBAA-C1F8-4177-9CD1-4FB73E70DED7}"/>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2C407340-760D-460E-9C47-0A5F9C436775}"/>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AEB053D-0833-480F-9989-7F702608B2E8}"/>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3F88B94-934D-490B-A912-EEF0391F7D83}"/>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51F83A4A-F8B1-48D0-B4E9-F8F31E95A7F3}"/>
              </a:ext>
            </a:extLst>
          </p:cNvPr>
          <p:cNvGrpSpPr/>
          <p:nvPr/>
        </p:nvGrpSpPr>
        <p:grpSpPr>
          <a:xfrm>
            <a:off x="8580566" y="3070861"/>
            <a:ext cx="731548" cy="329830"/>
            <a:chOff x="-6744921" y="5217912"/>
            <a:chExt cx="823910" cy="371475"/>
          </a:xfrm>
        </p:grpSpPr>
        <p:sp>
          <p:nvSpPr>
            <p:cNvPr id="112" name="Freeform: Shape 111">
              <a:extLst>
                <a:ext uri="{FF2B5EF4-FFF2-40B4-BE49-F238E27FC236}">
                  <a16:creationId xmlns:a16="http://schemas.microsoft.com/office/drawing/2014/main" id="{41E97696-7154-4805-B3EB-2F04AACE3D30}"/>
                </a:ext>
              </a:extLst>
            </p:cNvPr>
            <p:cNvSpPr/>
            <p:nvPr/>
          </p:nvSpPr>
          <p:spPr>
            <a:xfrm>
              <a:off x="-6302011" y="5217912"/>
              <a:ext cx="381000" cy="371475"/>
            </a:xfrm>
            <a:custGeom>
              <a:avLst/>
              <a:gdLst>
                <a:gd name="connsiteX0" fmla="*/ 192405 w 381000"/>
                <a:gd name="connsiteY0" fmla="*/ 0 h 371475"/>
                <a:gd name="connsiteX1" fmla="*/ 0 w 381000"/>
                <a:gd name="connsiteY1" fmla="*/ 192405 h 371475"/>
                <a:gd name="connsiteX2" fmla="*/ 130493 w 381000"/>
                <a:gd name="connsiteY2" fmla="*/ 373380 h 371475"/>
                <a:gd name="connsiteX3" fmla="*/ 145732 w 381000"/>
                <a:gd name="connsiteY3" fmla="*/ 363855 h 371475"/>
                <a:gd name="connsiteX4" fmla="*/ 145732 w 381000"/>
                <a:gd name="connsiteY4" fmla="*/ 332422 h 371475"/>
                <a:gd name="connsiteX5" fmla="*/ 80010 w 381000"/>
                <a:gd name="connsiteY5" fmla="*/ 306705 h 371475"/>
                <a:gd name="connsiteX6" fmla="*/ 59055 w 381000"/>
                <a:gd name="connsiteY6" fmla="*/ 279083 h 371475"/>
                <a:gd name="connsiteX7" fmla="*/ 60960 w 381000"/>
                <a:gd name="connsiteY7" fmla="*/ 267652 h 371475"/>
                <a:gd name="connsiteX8" fmla="*/ 90488 w 381000"/>
                <a:gd name="connsiteY8" fmla="*/ 288608 h 371475"/>
                <a:gd name="connsiteX9" fmla="*/ 146685 w 381000"/>
                <a:gd name="connsiteY9" fmla="*/ 305752 h 371475"/>
                <a:gd name="connsiteX10" fmla="*/ 160020 w 381000"/>
                <a:gd name="connsiteY10" fmla="*/ 280035 h 371475"/>
                <a:gd name="connsiteX11" fmla="*/ 70485 w 381000"/>
                <a:gd name="connsiteY11" fmla="*/ 182880 h 371475"/>
                <a:gd name="connsiteX12" fmla="*/ 91440 w 381000"/>
                <a:gd name="connsiteY12" fmla="*/ 130492 h 371475"/>
                <a:gd name="connsiteX13" fmla="*/ 91440 w 381000"/>
                <a:gd name="connsiteY13" fmla="*/ 81915 h 371475"/>
                <a:gd name="connsiteX14" fmla="*/ 143827 w 381000"/>
                <a:gd name="connsiteY14" fmla="*/ 102870 h 371475"/>
                <a:gd name="connsiteX15" fmla="*/ 192405 w 381000"/>
                <a:gd name="connsiteY15" fmla="*/ 97155 h 371475"/>
                <a:gd name="connsiteX16" fmla="*/ 240982 w 381000"/>
                <a:gd name="connsiteY16" fmla="*/ 102870 h 371475"/>
                <a:gd name="connsiteX17" fmla="*/ 293370 w 381000"/>
                <a:gd name="connsiteY17" fmla="*/ 81915 h 371475"/>
                <a:gd name="connsiteX18" fmla="*/ 295275 w 381000"/>
                <a:gd name="connsiteY18" fmla="*/ 132397 h 371475"/>
                <a:gd name="connsiteX19" fmla="*/ 316230 w 381000"/>
                <a:gd name="connsiteY19" fmla="*/ 184785 h 371475"/>
                <a:gd name="connsiteX20" fmla="*/ 228600 w 381000"/>
                <a:gd name="connsiteY20" fmla="*/ 280035 h 371475"/>
                <a:gd name="connsiteX21" fmla="*/ 241935 w 381000"/>
                <a:gd name="connsiteY21" fmla="*/ 315277 h 371475"/>
                <a:gd name="connsiteX22" fmla="*/ 241935 w 381000"/>
                <a:gd name="connsiteY22" fmla="*/ 367665 h 371475"/>
                <a:gd name="connsiteX23" fmla="*/ 255270 w 381000"/>
                <a:gd name="connsiteY23" fmla="*/ 377190 h 371475"/>
                <a:gd name="connsiteX24" fmla="*/ 385763 w 381000"/>
                <a:gd name="connsiteY24" fmla="*/ 196215 h 371475"/>
                <a:gd name="connsiteX25" fmla="*/ 192405 w 381000"/>
                <a:gd name="connsiteY25"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71475">
                  <a:moveTo>
                    <a:pt x="192405" y="0"/>
                  </a:moveTo>
                  <a:cubicBezTo>
                    <a:pt x="85725" y="0"/>
                    <a:pt x="0" y="85725"/>
                    <a:pt x="0" y="192405"/>
                  </a:cubicBezTo>
                  <a:cubicBezTo>
                    <a:pt x="0" y="276225"/>
                    <a:pt x="54293" y="349567"/>
                    <a:pt x="130493" y="373380"/>
                  </a:cubicBezTo>
                  <a:cubicBezTo>
                    <a:pt x="141923" y="375285"/>
                    <a:pt x="145732" y="369570"/>
                    <a:pt x="145732" y="363855"/>
                  </a:cubicBezTo>
                  <a:lnTo>
                    <a:pt x="145732" y="332422"/>
                  </a:lnTo>
                  <a:cubicBezTo>
                    <a:pt x="91440" y="343852"/>
                    <a:pt x="80010" y="306705"/>
                    <a:pt x="80010" y="306705"/>
                  </a:cubicBezTo>
                  <a:cubicBezTo>
                    <a:pt x="70485" y="283845"/>
                    <a:pt x="59055" y="279083"/>
                    <a:pt x="59055" y="279083"/>
                  </a:cubicBezTo>
                  <a:cubicBezTo>
                    <a:pt x="41910" y="267652"/>
                    <a:pt x="60960" y="267652"/>
                    <a:pt x="60960" y="267652"/>
                  </a:cubicBezTo>
                  <a:cubicBezTo>
                    <a:pt x="80010" y="269558"/>
                    <a:pt x="90488" y="288608"/>
                    <a:pt x="90488" y="288608"/>
                  </a:cubicBezTo>
                  <a:cubicBezTo>
                    <a:pt x="107632" y="318135"/>
                    <a:pt x="135255" y="309563"/>
                    <a:pt x="146685" y="305752"/>
                  </a:cubicBezTo>
                  <a:cubicBezTo>
                    <a:pt x="148590" y="292417"/>
                    <a:pt x="154305" y="284797"/>
                    <a:pt x="160020" y="280035"/>
                  </a:cubicBezTo>
                  <a:cubicBezTo>
                    <a:pt x="115252" y="272415"/>
                    <a:pt x="70485" y="255270"/>
                    <a:pt x="70485" y="182880"/>
                  </a:cubicBezTo>
                  <a:cubicBezTo>
                    <a:pt x="70485" y="161925"/>
                    <a:pt x="78105" y="145733"/>
                    <a:pt x="91440" y="130492"/>
                  </a:cubicBezTo>
                  <a:cubicBezTo>
                    <a:pt x="87630" y="126683"/>
                    <a:pt x="81915" y="107633"/>
                    <a:pt x="91440" y="81915"/>
                  </a:cubicBezTo>
                  <a:cubicBezTo>
                    <a:pt x="91440" y="81915"/>
                    <a:pt x="108585" y="76200"/>
                    <a:pt x="143827" y="102870"/>
                  </a:cubicBezTo>
                  <a:cubicBezTo>
                    <a:pt x="159068" y="99060"/>
                    <a:pt x="175260" y="97155"/>
                    <a:pt x="192405" y="97155"/>
                  </a:cubicBezTo>
                  <a:cubicBezTo>
                    <a:pt x="209550" y="97155"/>
                    <a:pt x="223838" y="99060"/>
                    <a:pt x="240982" y="102870"/>
                  </a:cubicBezTo>
                  <a:cubicBezTo>
                    <a:pt x="278130" y="78105"/>
                    <a:pt x="293370" y="81915"/>
                    <a:pt x="293370" y="81915"/>
                  </a:cubicBezTo>
                  <a:cubicBezTo>
                    <a:pt x="304800" y="107633"/>
                    <a:pt x="297180" y="128588"/>
                    <a:pt x="295275" y="132397"/>
                  </a:cubicBezTo>
                  <a:cubicBezTo>
                    <a:pt x="308610" y="145733"/>
                    <a:pt x="316230" y="161925"/>
                    <a:pt x="316230" y="184785"/>
                  </a:cubicBezTo>
                  <a:cubicBezTo>
                    <a:pt x="316230" y="258127"/>
                    <a:pt x="271463" y="274320"/>
                    <a:pt x="228600" y="280035"/>
                  </a:cubicBezTo>
                  <a:cubicBezTo>
                    <a:pt x="236220" y="285750"/>
                    <a:pt x="241935" y="297180"/>
                    <a:pt x="241935" y="315277"/>
                  </a:cubicBezTo>
                  <a:lnTo>
                    <a:pt x="241935" y="367665"/>
                  </a:lnTo>
                  <a:cubicBezTo>
                    <a:pt x="241935" y="373380"/>
                    <a:pt x="245745" y="379095"/>
                    <a:pt x="255270" y="377190"/>
                  </a:cubicBezTo>
                  <a:cubicBezTo>
                    <a:pt x="331470" y="351472"/>
                    <a:pt x="385763" y="280035"/>
                    <a:pt x="385763" y="196215"/>
                  </a:cubicBezTo>
                  <a:cubicBezTo>
                    <a:pt x="384810" y="86677"/>
                    <a:pt x="299085" y="0"/>
                    <a:pt x="192405" y="0"/>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885BF129-226C-423D-82DA-86D420249066}"/>
                </a:ext>
              </a:extLst>
            </p:cNvPr>
            <p:cNvSpPr/>
            <p:nvPr/>
          </p:nvSpPr>
          <p:spPr>
            <a:xfrm>
              <a:off x="-6634104" y="5387457"/>
              <a:ext cx="123825" cy="171450"/>
            </a:xfrm>
            <a:custGeom>
              <a:avLst/>
              <a:gdLst>
                <a:gd name="connsiteX0" fmla="*/ 1578 w 123825"/>
                <a:gd name="connsiteY0" fmla="*/ 136207 h 171450"/>
                <a:gd name="connsiteX1" fmla="*/ 45393 w 123825"/>
                <a:gd name="connsiteY1" fmla="*/ 180022 h 171450"/>
                <a:gd name="connsiteX2" fmla="*/ 116828 w 123825"/>
                <a:gd name="connsiteY2" fmla="*/ 180022 h 171450"/>
                <a:gd name="connsiteX3" fmla="*/ 132068 w 123825"/>
                <a:gd name="connsiteY3" fmla="*/ 164782 h 171450"/>
                <a:gd name="connsiteX4" fmla="*/ 132068 w 123825"/>
                <a:gd name="connsiteY4" fmla="*/ 0 h 171450"/>
                <a:gd name="connsiteX5" fmla="*/ 626 w 123825"/>
                <a:gd name="connsiteY5" fmla="*/ 131445 h 171450"/>
                <a:gd name="connsiteX6" fmla="*/ 1578 w 123825"/>
                <a:gd name="connsiteY6" fmla="*/ 13620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71450">
                  <a:moveTo>
                    <a:pt x="1578" y="136207"/>
                  </a:moveTo>
                  <a:lnTo>
                    <a:pt x="45393" y="180022"/>
                  </a:lnTo>
                  <a:lnTo>
                    <a:pt x="116828" y="180022"/>
                  </a:lnTo>
                  <a:cubicBezTo>
                    <a:pt x="125400" y="180022"/>
                    <a:pt x="132068" y="173355"/>
                    <a:pt x="132068" y="164782"/>
                  </a:cubicBezTo>
                  <a:lnTo>
                    <a:pt x="132068" y="0"/>
                  </a:lnTo>
                  <a:lnTo>
                    <a:pt x="626" y="131445"/>
                  </a:lnTo>
                  <a:cubicBezTo>
                    <a:pt x="-327" y="132397"/>
                    <a:pt x="-327" y="135255"/>
                    <a:pt x="1578" y="136207"/>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E37F012F-72EC-4952-959E-7E53AD5ADE73}"/>
                </a:ext>
              </a:extLst>
            </p:cNvPr>
            <p:cNvSpPr/>
            <p:nvPr/>
          </p:nvSpPr>
          <p:spPr>
            <a:xfrm>
              <a:off x="-6744921" y="5324592"/>
              <a:ext cx="180975" cy="123825"/>
            </a:xfrm>
            <a:custGeom>
              <a:avLst/>
              <a:gdLst>
                <a:gd name="connsiteX0" fmla="*/ 0 w 180975"/>
                <a:gd name="connsiteY0" fmla="*/ 16192 h 123825"/>
                <a:gd name="connsiteX1" fmla="*/ 0 w 180975"/>
                <a:gd name="connsiteY1" fmla="*/ 87630 h 123825"/>
                <a:gd name="connsiteX2" fmla="*/ 43815 w 180975"/>
                <a:gd name="connsiteY2" fmla="*/ 131445 h 123825"/>
                <a:gd name="connsiteX3" fmla="*/ 49530 w 180975"/>
                <a:gd name="connsiteY3" fmla="*/ 131445 h 123825"/>
                <a:gd name="connsiteX4" fmla="*/ 180975 w 180975"/>
                <a:gd name="connsiteY4" fmla="*/ 0 h 123825"/>
                <a:gd name="connsiteX5" fmla="*/ 16192 w 180975"/>
                <a:gd name="connsiteY5" fmla="*/ 0 h 123825"/>
                <a:gd name="connsiteX6" fmla="*/ 0 w 180975"/>
                <a:gd name="connsiteY6" fmla="*/ 1619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123825">
                  <a:moveTo>
                    <a:pt x="0" y="16192"/>
                  </a:moveTo>
                  <a:lnTo>
                    <a:pt x="0" y="87630"/>
                  </a:lnTo>
                  <a:lnTo>
                    <a:pt x="43815" y="131445"/>
                  </a:lnTo>
                  <a:cubicBezTo>
                    <a:pt x="45720" y="133350"/>
                    <a:pt x="47625" y="133350"/>
                    <a:pt x="49530" y="131445"/>
                  </a:cubicBezTo>
                  <a:lnTo>
                    <a:pt x="180975" y="0"/>
                  </a:lnTo>
                  <a:lnTo>
                    <a:pt x="16192" y="0"/>
                  </a:lnTo>
                  <a:cubicBezTo>
                    <a:pt x="7620" y="0"/>
                    <a:pt x="0" y="7620"/>
                    <a:pt x="0" y="16192"/>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D37091D2-0BC4-4D12-B1D5-D282F436547C}"/>
                </a:ext>
              </a:extLst>
            </p:cNvPr>
            <p:cNvSpPr/>
            <p:nvPr/>
          </p:nvSpPr>
          <p:spPr>
            <a:xfrm>
              <a:off x="-6744921" y="5488421"/>
              <a:ext cx="76200" cy="76200"/>
            </a:xfrm>
            <a:custGeom>
              <a:avLst/>
              <a:gdLst>
                <a:gd name="connsiteX0" fmla="*/ 23813 w 76200"/>
                <a:gd name="connsiteY0" fmla="*/ 57150 h 76200"/>
                <a:gd name="connsiteX1" fmla="*/ 23813 w 76200"/>
                <a:gd name="connsiteY1" fmla="*/ 0 h 76200"/>
                <a:gd name="connsiteX2" fmla="*/ 0 w 76200"/>
                <a:gd name="connsiteY2" fmla="*/ 0 h 76200"/>
                <a:gd name="connsiteX3" fmla="*/ 0 w 76200"/>
                <a:gd name="connsiteY3" fmla="*/ 80010 h 76200"/>
                <a:gd name="connsiteX4" fmla="*/ 80963 w 76200"/>
                <a:gd name="connsiteY4" fmla="*/ 80010 h 76200"/>
                <a:gd name="connsiteX5" fmla="*/ 80963 w 76200"/>
                <a:gd name="connsiteY5" fmla="*/ 57150 h 76200"/>
                <a:gd name="connsiteX6" fmla="*/ 23813 w 76200"/>
                <a:gd name="connsiteY6" fmla="*/ 571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23813" y="57150"/>
                  </a:moveTo>
                  <a:lnTo>
                    <a:pt x="23813" y="0"/>
                  </a:lnTo>
                  <a:lnTo>
                    <a:pt x="0" y="0"/>
                  </a:lnTo>
                  <a:lnTo>
                    <a:pt x="0" y="80010"/>
                  </a:lnTo>
                  <a:lnTo>
                    <a:pt x="80963" y="80010"/>
                  </a:lnTo>
                  <a:lnTo>
                    <a:pt x="80963" y="57150"/>
                  </a:lnTo>
                  <a:lnTo>
                    <a:pt x="23813" y="57150"/>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C7F2518-8C9D-4139-B5FA-0871B42E978F}"/>
                </a:ext>
              </a:extLst>
            </p:cNvPr>
            <p:cNvSpPr/>
            <p:nvPr/>
          </p:nvSpPr>
          <p:spPr>
            <a:xfrm>
              <a:off x="-6687263" y="5244582"/>
              <a:ext cx="266700" cy="266700"/>
            </a:xfrm>
            <a:custGeom>
              <a:avLst/>
              <a:gdLst>
                <a:gd name="connsiteX0" fmla="*/ 250950 w 266700"/>
                <a:gd name="connsiteY0" fmla="*/ 0 h 266700"/>
                <a:gd name="connsiteX1" fmla="*/ 138555 w 266700"/>
                <a:gd name="connsiteY1" fmla="*/ 0 h 266700"/>
                <a:gd name="connsiteX2" fmla="*/ 108078 w 266700"/>
                <a:gd name="connsiteY2" fmla="*/ 16192 h 266700"/>
                <a:gd name="connsiteX3" fmla="*/ 2351 w 266700"/>
                <a:gd name="connsiteY3" fmla="*/ 178117 h 266700"/>
                <a:gd name="connsiteX4" fmla="*/ 4256 w 266700"/>
                <a:gd name="connsiteY4" fmla="*/ 195263 h 266700"/>
                <a:gd name="connsiteX5" fmla="*/ 71883 w 266700"/>
                <a:gd name="connsiteY5" fmla="*/ 262890 h 266700"/>
                <a:gd name="connsiteX6" fmla="*/ 89028 w 266700"/>
                <a:gd name="connsiteY6" fmla="*/ 264795 h 266700"/>
                <a:gd name="connsiteX7" fmla="*/ 250950 w 266700"/>
                <a:gd name="connsiteY7" fmla="*/ 159067 h 266700"/>
                <a:gd name="connsiteX8" fmla="*/ 267142 w 266700"/>
                <a:gd name="connsiteY8" fmla="*/ 128588 h 266700"/>
                <a:gd name="connsiteX9" fmla="*/ 267142 w 266700"/>
                <a:gd name="connsiteY9" fmla="*/ 15240 h 266700"/>
                <a:gd name="connsiteX10" fmla="*/ 250950 w 266700"/>
                <a:gd name="connsiteY10" fmla="*/ 0 h 266700"/>
                <a:gd name="connsiteX11" fmla="*/ 47118 w 266700"/>
                <a:gd name="connsiteY11" fmla="*/ 239077 h 266700"/>
                <a:gd name="connsiteX12" fmla="*/ 27116 w 266700"/>
                <a:gd name="connsiteY12" fmla="*/ 219075 h 266700"/>
                <a:gd name="connsiteX13" fmla="*/ 113793 w 266700"/>
                <a:gd name="connsiteY13" fmla="*/ 132397 h 266700"/>
                <a:gd name="connsiteX14" fmla="*/ 133796 w 266700"/>
                <a:gd name="connsiteY14" fmla="*/ 152400 h 266700"/>
                <a:gd name="connsiteX15" fmla="*/ 47118 w 266700"/>
                <a:gd name="connsiteY15" fmla="*/ 239077 h 266700"/>
                <a:gd name="connsiteX16" fmla="*/ 186180 w 266700"/>
                <a:gd name="connsiteY16" fmla="*/ 120015 h 266700"/>
                <a:gd name="connsiteX17" fmla="*/ 146175 w 266700"/>
                <a:gd name="connsiteY17" fmla="*/ 80010 h 266700"/>
                <a:gd name="connsiteX18" fmla="*/ 186180 w 266700"/>
                <a:gd name="connsiteY18" fmla="*/ 40005 h 266700"/>
                <a:gd name="connsiteX19" fmla="*/ 226185 w 266700"/>
                <a:gd name="connsiteY19" fmla="*/ 80010 h 266700"/>
                <a:gd name="connsiteX20" fmla="*/ 186180 w 266700"/>
                <a:gd name="connsiteY20" fmla="*/ 12001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700" h="266700">
                  <a:moveTo>
                    <a:pt x="250950" y="0"/>
                  </a:moveTo>
                  <a:lnTo>
                    <a:pt x="138555" y="0"/>
                  </a:lnTo>
                  <a:cubicBezTo>
                    <a:pt x="126176" y="0"/>
                    <a:pt x="114746" y="6667"/>
                    <a:pt x="108078" y="16192"/>
                  </a:cubicBezTo>
                  <a:lnTo>
                    <a:pt x="2351" y="178117"/>
                  </a:lnTo>
                  <a:cubicBezTo>
                    <a:pt x="-1459" y="183832"/>
                    <a:pt x="-507" y="190500"/>
                    <a:pt x="4256" y="195263"/>
                  </a:cubicBezTo>
                  <a:lnTo>
                    <a:pt x="71883" y="262890"/>
                  </a:lnTo>
                  <a:cubicBezTo>
                    <a:pt x="76646" y="267652"/>
                    <a:pt x="84266" y="268605"/>
                    <a:pt x="89028" y="264795"/>
                  </a:cubicBezTo>
                  <a:lnTo>
                    <a:pt x="250950" y="159067"/>
                  </a:lnTo>
                  <a:cubicBezTo>
                    <a:pt x="261427" y="152400"/>
                    <a:pt x="267142" y="140970"/>
                    <a:pt x="267142" y="128588"/>
                  </a:cubicBezTo>
                  <a:lnTo>
                    <a:pt x="267142" y="15240"/>
                  </a:lnTo>
                  <a:cubicBezTo>
                    <a:pt x="267142" y="6667"/>
                    <a:pt x="259522" y="0"/>
                    <a:pt x="250950" y="0"/>
                  </a:cubicBezTo>
                  <a:close/>
                  <a:moveTo>
                    <a:pt x="47118" y="239077"/>
                  </a:moveTo>
                  <a:lnTo>
                    <a:pt x="27116" y="219075"/>
                  </a:lnTo>
                  <a:lnTo>
                    <a:pt x="113793" y="132397"/>
                  </a:lnTo>
                  <a:lnTo>
                    <a:pt x="133796" y="152400"/>
                  </a:lnTo>
                  <a:lnTo>
                    <a:pt x="47118" y="239077"/>
                  </a:lnTo>
                  <a:close/>
                  <a:moveTo>
                    <a:pt x="186180" y="120015"/>
                  </a:moveTo>
                  <a:cubicBezTo>
                    <a:pt x="164272" y="120015"/>
                    <a:pt x="146175" y="101917"/>
                    <a:pt x="146175" y="80010"/>
                  </a:cubicBezTo>
                  <a:cubicBezTo>
                    <a:pt x="146175" y="58102"/>
                    <a:pt x="164272" y="40005"/>
                    <a:pt x="186180" y="40005"/>
                  </a:cubicBezTo>
                  <a:cubicBezTo>
                    <a:pt x="208087" y="40005"/>
                    <a:pt x="226185" y="58102"/>
                    <a:pt x="226185" y="80010"/>
                  </a:cubicBezTo>
                  <a:cubicBezTo>
                    <a:pt x="226185" y="101917"/>
                    <a:pt x="208087" y="120015"/>
                    <a:pt x="186180" y="120015"/>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3109B7A8-DF67-42CC-8809-3F020A104B7B}"/>
                </a:ext>
              </a:extLst>
            </p:cNvPr>
            <p:cNvSpPr/>
            <p:nvPr/>
          </p:nvSpPr>
          <p:spPr>
            <a:xfrm>
              <a:off x="-6659583" y="5378046"/>
              <a:ext cx="104775" cy="104775"/>
            </a:xfrm>
            <a:custGeom>
              <a:avLst/>
              <a:gdLst>
                <a:gd name="connsiteX0" fmla="*/ 86210 w 104775"/>
                <a:gd name="connsiteY0" fmla="*/ 0 h 104775"/>
                <a:gd name="connsiteX1" fmla="*/ 0 w 104775"/>
                <a:gd name="connsiteY1" fmla="*/ 86220 h 104775"/>
                <a:gd name="connsiteX2" fmla="*/ 20208 w 104775"/>
                <a:gd name="connsiteY2" fmla="*/ 106423 h 104775"/>
                <a:gd name="connsiteX3" fmla="*/ 106418 w 104775"/>
                <a:gd name="connsiteY3" fmla="*/ 20203 h 104775"/>
                <a:gd name="connsiteX4" fmla="*/ 86210 w 104775"/>
                <a:gd name="connsiteY4" fmla="*/ 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86210" y="0"/>
                  </a:moveTo>
                  <a:lnTo>
                    <a:pt x="0" y="86220"/>
                  </a:lnTo>
                  <a:lnTo>
                    <a:pt x="20208" y="106423"/>
                  </a:lnTo>
                  <a:lnTo>
                    <a:pt x="106418" y="20203"/>
                  </a:lnTo>
                  <a:lnTo>
                    <a:pt x="86210" y="0"/>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8F299C7-2D40-4C8E-8EFE-187C455EA017}"/>
                </a:ext>
              </a:extLst>
            </p:cNvPr>
            <p:cNvSpPr/>
            <p:nvPr/>
          </p:nvSpPr>
          <p:spPr>
            <a:xfrm>
              <a:off x="-6677293" y="5463657"/>
              <a:ext cx="28575" cy="28575"/>
            </a:xfrm>
            <a:custGeom>
              <a:avLst/>
              <a:gdLst>
                <a:gd name="connsiteX0" fmla="*/ 20002 w 28575"/>
                <a:gd name="connsiteY0" fmla="*/ 37147 h 28575"/>
                <a:gd name="connsiteX1" fmla="*/ 37148 w 28575"/>
                <a:gd name="connsiteY1" fmla="*/ 20002 h 28575"/>
                <a:gd name="connsiteX2" fmla="*/ 17145 w 28575"/>
                <a:gd name="connsiteY2" fmla="*/ 0 h 28575"/>
                <a:gd name="connsiteX3" fmla="*/ 0 w 28575"/>
                <a:gd name="connsiteY3" fmla="*/ 17145 h 28575"/>
                <a:gd name="connsiteX4" fmla="*/ 20002 w 28575"/>
                <a:gd name="connsiteY4" fmla="*/ 3714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0002" y="37147"/>
                  </a:moveTo>
                  <a:lnTo>
                    <a:pt x="37148" y="20002"/>
                  </a:lnTo>
                  <a:lnTo>
                    <a:pt x="17145" y="0"/>
                  </a:lnTo>
                  <a:lnTo>
                    <a:pt x="0" y="17145"/>
                  </a:lnTo>
                  <a:lnTo>
                    <a:pt x="20002" y="37147"/>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99545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computer&#10;&#10;Description automatically generated">
            <a:extLst>
              <a:ext uri="{FF2B5EF4-FFF2-40B4-BE49-F238E27FC236}">
                <a16:creationId xmlns:a16="http://schemas.microsoft.com/office/drawing/2014/main" id="{21F81A39-9D63-4452-8F46-23D82B6AA4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666"/>
          <a:stretch/>
        </p:blipFill>
        <p:spPr>
          <a:xfrm>
            <a:off x="0" y="1"/>
            <a:ext cx="12436475" cy="6994028"/>
          </a:xfrm>
          <a:prstGeom prst="rect">
            <a:avLst/>
          </a:prstGeom>
        </p:spPr>
      </p:pic>
      <p:sp>
        <p:nvSpPr>
          <p:cNvPr id="20" name="Rectangle 19">
            <a:extLst>
              <a:ext uri="{FF2B5EF4-FFF2-40B4-BE49-F238E27FC236}">
                <a16:creationId xmlns:a16="http://schemas.microsoft.com/office/drawing/2014/main" id="{73256121-9CC2-4EBD-80A2-F408B4C41398}"/>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4C81B831-FDDB-4D38-88AB-CC4C5A9230CB}"/>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968BA1CB-7023-4601-ADB9-DD36869A931C}"/>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Segoe UI" pitchFamily="34" charset="0"/>
                <a:cs typeface="Segoe UI" pitchFamily="34" charset="0"/>
              </a:rPr>
              <a:t>Inovar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5AFCD960-FD71-4676-BCD0-A9E3CBDD13C2}"/>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mn-ea"/>
                <a:cs typeface="Segoe UI" pitchFamily="34" charset="0"/>
              </a:rPr>
              <a:t>Avaliar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AD50076A-DFFB-40E8-B284-B89B8C87927D}"/>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Semibold"/>
                <a:ea typeface="+mn-ea"/>
                <a:cs typeface="Segoe UI" pitchFamily="34" charset="0"/>
              </a:rPr>
              <a:t>Migrar</a:t>
            </a:r>
            <a:endParaRPr kumimoji="0" lang="en-US" sz="2400" b="0" i="0" u="none" strike="noStrike" kern="1200" cap="none" spc="0" normalizeH="0" baseline="0" noProof="0" dirty="0">
              <a:ln>
                <a:noFill/>
              </a:ln>
              <a:solidFill>
                <a:prstClr val="black"/>
              </a:solidFill>
              <a:effectLst/>
              <a:uLnTx/>
              <a:uFillTx/>
              <a:latin typeface="Segoe UI Semibold"/>
              <a:ea typeface="+mn-ea"/>
              <a:cs typeface="Segoe UI" pitchFamily="34" charset="0"/>
            </a:endParaRPr>
          </a:p>
        </p:txBody>
      </p:sp>
      <p:grpSp>
        <p:nvGrpSpPr>
          <p:cNvPr id="2" name="Group 1">
            <a:extLst>
              <a:ext uri="{FF2B5EF4-FFF2-40B4-BE49-F238E27FC236}">
                <a16:creationId xmlns:a16="http://schemas.microsoft.com/office/drawing/2014/main" id="{045831C7-4154-4CFC-A084-FF9E4EA201E8}"/>
              </a:ext>
            </a:extLst>
          </p:cNvPr>
          <p:cNvGrpSpPr/>
          <p:nvPr/>
        </p:nvGrpSpPr>
        <p:grpSpPr>
          <a:xfrm>
            <a:off x="5185674" y="1152591"/>
            <a:ext cx="6709464" cy="2311993"/>
            <a:chOff x="5185674" y="1152591"/>
            <a:chExt cx="6709464" cy="2311993"/>
          </a:xfrm>
        </p:grpSpPr>
        <p:sp>
          <p:nvSpPr>
            <p:cNvPr id="102" name="Freeform: Shape 101">
              <a:extLst>
                <a:ext uri="{FF2B5EF4-FFF2-40B4-BE49-F238E27FC236}">
                  <a16:creationId xmlns:a16="http://schemas.microsoft.com/office/drawing/2014/main" id="{00473B18-76BC-4DEB-8329-4463DAAF184C}"/>
                </a:ext>
              </a:extLst>
            </p:cNvPr>
            <p:cNvSpPr/>
            <p:nvPr/>
          </p:nvSpPr>
          <p:spPr>
            <a:xfrm>
              <a:off x="5185674" y="1303708"/>
              <a:ext cx="6709464" cy="2130552"/>
            </a:xfrm>
            <a:custGeom>
              <a:avLst/>
              <a:gdLst>
                <a:gd name="connsiteX0" fmla="*/ 947051 w 6709464"/>
                <a:gd name="connsiteY0" fmla="*/ 0 h 2811855"/>
                <a:gd name="connsiteX1" fmla="*/ 1684518 w 6709464"/>
                <a:gd name="connsiteY1" fmla="*/ 0 h 2811855"/>
                <a:gd name="connsiteX2" fmla="*/ 1684518 w 6709464"/>
                <a:gd name="connsiteY2" fmla="*/ 256429 h 2811855"/>
                <a:gd name="connsiteX3" fmla="*/ 2101078 w 6709464"/>
                <a:gd name="connsiteY3" fmla="*/ 256429 h 2811855"/>
                <a:gd name="connsiteX4" fmla="*/ 2101078 w 6709464"/>
                <a:gd name="connsiteY4" fmla="*/ 0 h 2811855"/>
                <a:gd name="connsiteX5" fmla="*/ 6709464 w 6709464"/>
                <a:gd name="connsiteY5" fmla="*/ 0 h 2811855"/>
                <a:gd name="connsiteX6" fmla="*/ 6709464 w 6709464"/>
                <a:gd name="connsiteY6" fmla="*/ 2811855 h 2811855"/>
                <a:gd name="connsiteX7" fmla="*/ 0 w 6709464"/>
                <a:gd name="connsiteY7" fmla="*/ 2811855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8" fmla="*/ 2192518 w 6709464"/>
                <a:gd name="connsiteY8" fmla="*/ 91440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0" fmla="*/ 6709464 w 6709464"/>
                <a:gd name="connsiteY0" fmla="*/ 0 h 2811855"/>
                <a:gd name="connsiteX1" fmla="*/ 6709464 w 6709464"/>
                <a:gd name="connsiteY1" fmla="*/ 2811855 h 2811855"/>
                <a:gd name="connsiteX2" fmla="*/ 0 w 6709464"/>
                <a:gd name="connsiteY2" fmla="*/ 2811855 h 2811855"/>
                <a:gd name="connsiteX3" fmla="*/ 947051 w 6709464"/>
                <a:gd name="connsiteY3" fmla="*/ 0 h 2811855"/>
                <a:gd name="connsiteX4" fmla="*/ 1684518 w 6709464"/>
                <a:gd name="connsiteY4" fmla="*/ 0 h 2811855"/>
                <a:gd name="connsiteX0" fmla="*/ 6709464 w 6709464"/>
                <a:gd name="connsiteY0" fmla="*/ 2811855 h 2811855"/>
                <a:gd name="connsiteX1" fmla="*/ 0 w 6709464"/>
                <a:gd name="connsiteY1" fmla="*/ 2811855 h 2811855"/>
                <a:gd name="connsiteX2" fmla="*/ 947051 w 6709464"/>
                <a:gd name="connsiteY2" fmla="*/ 0 h 2811855"/>
                <a:gd name="connsiteX3" fmla="*/ 1684518 w 6709464"/>
                <a:gd name="connsiteY3" fmla="*/ 0 h 2811855"/>
              </a:gdLst>
              <a:ahLst/>
              <a:cxnLst>
                <a:cxn ang="0">
                  <a:pos x="connsiteX0" y="connsiteY0"/>
                </a:cxn>
                <a:cxn ang="0">
                  <a:pos x="connsiteX1" y="connsiteY1"/>
                </a:cxn>
                <a:cxn ang="0">
                  <a:pos x="connsiteX2" y="connsiteY2"/>
                </a:cxn>
                <a:cxn ang="0">
                  <a:pos x="connsiteX3" y="connsiteY3"/>
                </a:cxn>
              </a:cxnLst>
              <a:rect l="l" t="t" r="r" b="b"/>
              <a:pathLst>
                <a:path w="6709464" h="2811855">
                  <a:moveTo>
                    <a:pt x="6709464" y="2811855"/>
                  </a:moveTo>
                  <a:lnTo>
                    <a:pt x="0" y="2811855"/>
                  </a:lnTo>
                  <a:lnTo>
                    <a:pt x="947051" y="0"/>
                  </a:lnTo>
                  <a:lnTo>
                    <a:pt x="1684518"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2F1B7E44-969F-4087-AB7E-4536F77BD822}"/>
                </a:ext>
              </a:extLst>
            </p:cNvPr>
            <p:cNvSpPr/>
            <p:nvPr/>
          </p:nvSpPr>
          <p:spPr>
            <a:xfrm>
              <a:off x="7025795" y="1152591"/>
              <a:ext cx="3120209" cy="307777"/>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E6FF"/>
                  </a:solidFill>
                  <a:effectLst/>
                  <a:uLnTx/>
                  <a:uFillTx/>
                  <a:latin typeface="Segoe UI Semibold"/>
                  <a:ea typeface="+mn-ea"/>
                  <a:cs typeface="Segoe UI Semilight" panose="020B0402040204020203" pitchFamily="34" charset="0"/>
                </a:rPr>
                <a:t>Verificações</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 de </a:t>
              </a:r>
              <a:r>
                <a:rPr kumimoji="0" lang="en-US" sz="2000" b="0" i="0" u="none" strike="noStrike" kern="1200" cap="none" spc="0" normalizeH="0" baseline="0" noProof="0" dirty="0" err="1">
                  <a:ln>
                    <a:noFill/>
                  </a:ln>
                  <a:solidFill>
                    <a:srgbClr val="50E6FF"/>
                  </a:solidFill>
                  <a:effectLst/>
                  <a:uLnTx/>
                  <a:uFillTx/>
                  <a:latin typeface="Segoe UI Semibold"/>
                  <a:ea typeface="+mn-ea"/>
                  <a:cs typeface="Segoe UI Semilight" panose="020B0402040204020203" pitchFamily="34" charset="0"/>
                </a:rPr>
                <a:t>prontidão</a:t>
              </a: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endParaRPr>
            </a:p>
          </p:txBody>
        </p:sp>
        <p:sp>
          <p:nvSpPr>
            <p:cNvPr id="106" name="TextBox 105">
              <a:extLst>
                <a:ext uri="{FF2B5EF4-FFF2-40B4-BE49-F238E27FC236}">
                  <a16:creationId xmlns:a16="http://schemas.microsoft.com/office/drawing/2014/main" id="{E5BDBC60-9DFF-4EF7-84F3-799B5F67DAEA}"/>
                </a:ext>
              </a:extLst>
            </p:cNvPr>
            <p:cNvSpPr txBox="1"/>
            <p:nvPr/>
          </p:nvSpPr>
          <p:spPr>
            <a:xfrm>
              <a:off x="7015616" y="1433259"/>
              <a:ext cx="4869343" cy="203132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a:ea typeface="+mn-ea"/>
                  <a:cs typeface="+mn-cs"/>
                </a:rPr>
                <a:t>Faça o download do Assistente de Migração para executar verificações de prontidão em problemas comuns (ligações de porta, protocolos, certificados, configurações de aplicativos, cadeias de conexão ...) - obtenha recomendações para possíveis etapas de correção</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08" name="Group 4" descr=" download">
              <a:extLst>
                <a:ext uri="{FF2B5EF4-FFF2-40B4-BE49-F238E27FC236}">
                  <a16:creationId xmlns:a16="http://schemas.microsoft.com/office/drawing/2014/main" id="{7E96DC72-7D20-4B9C-9240-1591EEA7B34F}"/>
                </a:ext>
              </a:extLst>
            </p:cNvPr>
            <p:cNvGrpSpPr>
              <a:grpSpLocks noChangeAspect="1"/>
            </p:cNvGrpSpPr>
            <p:nvPr/>
          </p:nvGrpSpPr>
          <p:grpSpPr bwMode="auto">
            <a:xfrm>
              <a:off x="6029971" y="2028118"/>
              <a:ext cx="588768" cy="681732"/>
              <a:chOff x="445" y="770"/>
              <a:chExt cx="266" cy="308"/>
            </a:xfrm>
          </p:grpSpPr>
          <p:sp>
            <p:nvSpPr>
              <p:cNvPr id="109" name="Freeform 5">
                <a:extLst>
                  <a:ext uri="{FF2B5EF4-FFF2-40B4-BE49-F238E27FC236}">
                    <a16:creationId xmlns:a16="http://schemas.microsoft.com/office/drawing/2014/main" id="{07CB9BB9-2860-4DEB-9CE5-A2B0C0F6F3DF}"/>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6">
                <a:extLst>
                  <a:ext uri="{FF2B5EF4-FFF2-40B4-BE49-F238E27FC236}">
                    <a16:creationId xmlns:a16="http://schemas.microsoft.com/office/drawing/2014/main" id="{63D4B4D5-5D7D-4B91-80BE-F6BE99F011CB}"/>
                  </a:ext>
                </a:extLst>
              </p:cNvPr>
              <p:cNvSpPr>
                <a:spLocks noChangeArrowheads="1"/>
              </p:cNvSpPr>
              <p:nvPr/>
            </p:nvSpPr>
            <p:spPr bwMode="auto">
              <a:xfrm>
                <a:off x="445" y="1044"/>
                <a:ext cx="266" cy="3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2D2B7F04-9BAC-4284-9220-66E9EADF8315}"/>
              </a:ext>
            </a:extLst>
          </p:cNvPr>
          <p:cNvGrpSpPr/>
          <p:nvPr/>
        </p:nvGrpSpPr>
        <p:grpSpPr>
          <a:xfrm>
            <a:off x="4195774" y="3533834"/>
            <a:ext cx="7783997" cy="2269052"/>
            <a:chOff x="4195774" y="3866341"/>
            <a:chExt cx="7783997" cy="2269052"/>
          </a:xfrm>
        </p:grpSpPr>
        <p:sp>
          <p:nvSpPr>
            <p:cNvPr id="103" name="Freeform: Shape 102">
              <a:extLst>
                <a:ext uri="{FF2B5EF4-FFF2-40B4-BE49-F238E27FC236}">
                  <a16:creationId xmlns:a16="http://schemas.microsoft.com/office/drawing/2014/main" id="{AAE915A1-A431-41FF-9FA4-BE48B2808890}"/>
                </a:ext>
              </a:extLst>
            </p:cNvPr>
            <p:cNvSpPr/>
            <p:nvPr/>
          </p:nvSpPr>
          <p:spPr>
            <a:xfrm>
              <a:off x="4195774" y="4004841"/>
              <a:ext cx="7699364" cy="2130552"/>
            </a:xfrm>
            <a:custGeom>
              <a:avLst/>
              <a:gdLst>
                <a:gd name="connsiteX0" fmla="*/ 947051 w 7699364"/>
                <a:gd name="connsiteY0" fmla="*/ 0 h 2811855"/>
                <a:gd name="connsiteX1" fmla="*/ 1670610 w 7699364"/>
                <a:gd name="connsiteY1" fmla="*/ 0 h 2811855"/>
                <a:gd name="connsiteX2" fmla="*/ 1670610 w 7699364"/>
                <a:gd name="connsiteY2" fmla="*/ 256429 h 2811855"/>
                <a:gd name="connsiteX3" fmla="*/ 2087170 w 7699364"/>
                <a:gd name="connsiteY3" fmla="*/ 256429 h 2811855"/>
                <a:gd name="connsiteX4" fmla="*/ 2087170 w 7699364"/>
                <a:gd name="connsiteY4" fmla="*/ 0 h 2811855"/>
                <a:gd name="connsiteX5" fmla="*/ 7699364 w 7699364"/>
                <a:gd name="connsiteY5" fmla="*/ 0 h 2811855"/>
                <a:gd name="connsiteX6" fmla="*/ 7699364 w 7699364"/>
                <a:gd name="connsiteY6" fmla="*/ 2811855 h 2811855"/>
                <a:gd name="connsiteX7" fmla="*/ 0 w 7699364"/>
                <a:gd name="connsiteY7" fmla="*/ 2811855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8" fmla="*/ 2178610 w 7699364"/>
                <a:gd name="connsiteY8" fmla="*/ 347869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6" fmla="*/ 1670610 w 7699364"/>
                <a:gd name="connsiteY6"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0" fmla="*/ 7699364 w 7699364"/>
                <a:gd name="connsiteY0" fmla="*/ 0 h 2811855"/>
                <a:gd name="connsiteX1" fmla="*/ 7699364 w 7699364"/>
                <a:gd name="connsiteY1" fmla="*/ 2811855 h 2811855"/>
                <a:gd name="connsiteX2" fmla="*/ 0 w 7699364"/>
                <a:gd name="connsiteY2" fmla="*/ 2811855 h 2811855"/>
                <a:gd name="connsiteX3" fmla="*/ 947051 w 7699364"/>
                <a:gd name="connsiteY3" fmla="*/ 0 h 2811855"/>
                <a:gd name="connsiteX4" fmla="*/ 1670610 w 7699364"/>
                <a:gd name="connsiteY4" fmla="*/ 0 h 2811855"/>
                <a:gd name="connsiteX0" fmla="*/ 7699364 w 7699364"/>
                <a:gd name="connsiteY0" fmla="*/ 2811855 h 2811855"/>
                <a:gd name="connsiteX1" fmla="*/ 0 w 7699364"/>
                <a:gd name="connsiteY1" fmla="*/ 2811855 h 2811855"/>
                <a:gd name="connsiteX2" fmla="*/ 947051 w 7699364"/>
                <a:gd name="connsiteY2" fmla="*/ 0 h 2811855"/>
                <a:gd name="connsiteX3" fmla="*/ 1670610 w 7699364"/>
                <a:gd name="connsiteY3" fmla="*/ 0 h 2811855"/>
              </a:gdLst>
              <a:ahLst/>
              <a:cxnLst>
                <a:cxn ang="0">
                  <a:pos x="connsiteX0" y="connsiteY0"/>
                </a:cxn>
                <a:cxn ang="0">
                  <a:pos x="connsiteX1" y="connsiteY1"/>
                </a:cxn>
                <a:cxn ang="0">
                  <a:pos x="connsiteX2" y="connsiteY2"/>
                </a:cxn>
                <a:cxn ang="0">
                  <a:pos x="connsiteX3" y="connsiteY3"/>
                </a:cxn>
              </a:cxnLst>
              <a:rect l="l" t="t" r="r" b="b"/>
              <a:pathLst>
                <a:path w="7699364" h="2811855">
                  <a:moveTo>
                    <a:pt x="7699364" y="2811855"/>
                  </a:moveTo>
                  <a:lnTo>
                    <a:pt x="0" y="2811855"/>
                  </a:lnTo>
                  <a:lnTo>
                    <a:pt x="947051" y="0"/>
                  </a:lnTo>
                  <a:lnTo>
                    <a:pt x="1670610"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DB24E2DF-B852-4FCA-AEBC-9691946B242D}"/>
                </a:ext>
              </a:extLst>
            </p:cNvPr>
            <p:cNvSpPr/>
            <p:nvPr/>
          </p:nvSpPr>
          <p:spPr>
            <a:xfrm>
              <a:off x="6009795" y="3866341"/>
              <a:ext cx="3425451" cy="307777"/>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E6FF"/>
                  </a:solidFill>
                  <a:effectLst/>
                  <a:uLnTx/>
                  <a:uFillTx/>
                  <a:latin typeface="Segoe UI Semibold"/>
                  <a:ea typeface="+mn-ea"/>
                  <a:cs typeface="Segoe UI Semilight" panose="020B0402040204020203" pitchFamily="34" charset="0"/>
                </a:rPr>
                <a:t>Migração</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 </a:t>
              </a:r>
              <a:r>
                <a:rPr kumimoji="0" lang="en-US" sz="2000" b="0" i="0" u="none" strike="noStrike" kern="1200" cap="none" spc="0" normalizeH="0" baseline="0" noProof="0" dirty="0" err="1">
                  <a:ln>
                    <a:noFill/>
                  </a:ln>
                  <a:solidFill>
                    <a:srgbClr val="50E6FF"/>
                  </a:solidFill>
                  <a:effectLst/>
                  <a:uLnTx/>
                  <a:uFillTx/>
                  <a:latin typeface="Segoe UI Semibold"/>
                  <a:ea typeface="+mn-ea"/>
                  <a:cs typeface="Segoe UI Semilight" panose="020B0402040204020203" pitchFamily="34" charset="0"/>
                </a:rPr>
                <a:t>guiada</a:t>
              </a:r>
              <a:endParaRPr kumimoji="0" lang="en-US" sz="20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endParaRPr>
            </a:p>
          </p:txBody>
        </p:sp>
        <p:sp>
          <p:nvSpPr>
            <p:cNvPr id="107" name="TextBox 106">
              <a:extLst>
                <a:ext uri="{FF2B5EF4-FFF2-40B4-BE49-F238E27FC236}">
                  <a16:creationId xmlns:a16="http://schemas.microsoft.com/office/drawing/2014/main" id="{C14A1EF6-E20B-4C42-ACD8-C026873B9A98}"/>
                </a:ext>
              </a:extLst>
            </p:cNvPr>
            <p:cNvSpPr txBox="1"/>
            <p:nvPr/>
          </p:nvSpPr>
          <p:spPr>
            <a:xfrm>
              <a:off x="6169365" y="4469953"/>
              <a:ext cx="5810406" cy="1477328"/>
            </a:xfrm>
            <a:prstGeom prst="rect">
              <a:avLst/>
            </a:prstGeom>
            <a:noFill/>
          </p:spPr>
          <p:txBody>
            <a:bodyPr wrap="square" rtlCol="0">
              <a:spAutoFit/>
            </a:bodyPr>
            <a:lstStyle/>
            <a:p>
              <a:pPr defTabSz="914367">
                <a:defRPr/>
              </a:pPr>
              <a:r>
                <a:rPr lang="pt-BR" dirty="0">
                  <a:solidFill>
                    <a:prstClr val="white"/>
                  </a:solidFill>
                </a:rPr>
                <a:t>Migração passo a passo de aplicativos .NET e PHP integrados ao Azure </a:t>
              </a:r>
              <a:r>
                <a:rPr lang="pt-BR" dirty="0" err="1">
                  <a:solidFill>
                    <a:prstClr val="white"/>
                  </a:solidFill>
                </a:rPr>
                <a:t>Migrate</a:t>
              </a:r>
              <a:r>
                <a:rPr lang="pt-BR" dirty="0">
                  <a:solidFill>
                    <a:prstClr val="white"/>
                  </a:solidFill>
                </a:rPr>
                <a:t> - obtenha avaliações detalhadas baseadas em código e uma explicação do processo de migração por meio do assistente do Assistente de Migração local</a:t>
              </a:r>
              <a:endParaRPr lang="en-US" dirty="0">
                <a:solidFill>
                  <a:prstClr val="white"/>
                </a:solidFill>
              </a:endParaRPr>
            </a:p>
          </p:txBody>
        </p:sp>
        <p:grpSp>
          <p:nvGrpSpPr>
            <p:cNvPr id="111" name="Group 110" descr="getting started">
              <a:extLst>
                <a:ext uri="{FF2B5EF4-FFF2-40B4-BE49-F238E27FC236}">
                  <a16:creationId xmlns:a16="http://schemas.microsoft.com/office/drawing/2014/main" id="{D549F773-D20C-4A10-B8C7-9B81EA819412}"/>
                </a:ext>
              </a:extLst>
            </p:cNvPr>
            <p:cNvGrpSpPr/>
            <p:nvPr/>
          </p:nvGrpSpPr>
          <p:grpSpPr>
            <a:xfrm>
              <a:off x="5003570" y="4814761"/>
              <a:ext cx="814220" cy="510712"/>
              <a:chOff x="7293680" y="1296880"/>
              <a:chExt cx="434206" cy="272352"/>
            </a:xfrm>
          </p:grpSpPr>
          <p:sp>
            <p:nvSpPr>
              <p:cNvPr id="114" name="Rectangle 459">
                <a:extLst>
                  <a:ext uri="{FF2B5EF4-FFF2-40B4-BE49-F238E27FC236}">
                    <a16:creationId xmlns:a16="http://schemas.microsoft.com/office/drawing/2014/main" id="{929A6540-F24F-467A-A3BE-328CF5E28227}"/>
                  </a:ext>
                </a:extLst>
              </p:cNvPr>
              <p:cNvSpPr>
                <a:spLocks noChangeArrowheads="1"/>
              </p:cNvSpPr>
              <p:nvPr/>
            </p:nvSpPr>
            <p:spPr bwMode="auto">
              <a:xfrm>
                <a:off x="7522454" y="129688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460">
                <a:extLst>
                  <a:ext uri="{FF2B5EF4-FFF2-40B4-BE49-F238E27FC236}">
                    <a16:creationId xmlns:a16="http://schemas.microsoft.com/office/drawing/2014/main" id="{4A295B1D-1FD9-4727-A6D8-7A6FA8327414}"/>
                  </a:ext>
                </a:extLst>
              </p:cNvPr>
              <p:cNvSpPr>
                <a:spLocks noChangeArrowheads="1"/>
              </p:cNvSpPr>
              <p:nvPr/>
            </p:nvSpPr>
            <p:spPr bwMode="auto">
              <a:xfrm>
                <a:off x="7522454" y="141049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461">
                <a:extLst>
                  <a:ext uri="{FF2B5EF4-FFF2-40B4-BE49-F238E27FC236}">
                    <a16:creationId xmlns:a16="http://schemas.microsoft.com/office/drawing/2014/main" id="{EBC91D6F-8987-49F4-B198-4B2B69AD3C7B}"/>
                  </a:ext>
                </a:extLst>
              </p:cNvPr>
              <p:cNvSpPr>
                <a:spLocks/>
              </p:cNvSpPr>
              <p:nvPr/>
            </p:nvSpPr>
            <p:spPr bwMode="auto">
              <a:xfrm>
                <a:off x="7567587" y="1343569"/>
                <a:ext cx="160299" cy="182087"/>
              </a:xfrm>
              <a:custGeom>
                <a:avLst/>
                <a:gdLst>
                  <a:gd name="T0" fmla="*/ 103 w 103"/>
                  <a:gd name="T1" fmla="*/ 0 h 117"/>
                  <a:gd name="T2" fmla="*/ 0 w 103"/>
                  <a:gd name="T3" fmla="*/ 0 h 117"/>
                  <a:gd name="T4" fmla="*/ 0 w 103"/>
                  <a:gd name="T5" fmla="*/ 72 h 117"/>
                  <a:gd name="T6" fmla="*/ 49 w 103"/>
                  <a:gd name="T7" fmla="*/ 72 h 117"/>
                  <a:gd name="T8" fmla="*/ 49 w 103"/>
                  <a:gd name="T9" fmla="*/ 117 h 117"/>
                  <a:gd name="T10" fmla="*/ 63 w 103"/>
                  <a:gd name="T11" fmla="*/ 117 h 117"/>
                  <a:gd name="T12" fmla="*/ 63 w 103"/>
                  <a:gd name="T13" fmla="*/ 72 h 117"/>
                  <a:gd name="T14" fmla="*/ 103 w 103"/>
                  <a:gd name="T15" fmla="*/ 72 h 117"/>
                  <a:gd name="T16" fmla="*/ 103 w 103"/>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17">
                    <a:moveTo>
                      <a:pt x="103" y="0"/>
                    </a:moveTo>
                    <a:lnTo>
                      <a:pt x="0" y="0"/>
                    </a:lnTo>
                    <a:lnTo>
                      <a:pt x="0" y="72"/>
                    </a:lnTo>
                    <a:lnTo>
                      <a:pt x="49" y="72"/>
                    </a:lnTo>
                    <a:lnTo>
                      <a:pt x="49" y="117"/>
                    </a:lnTo>
                    <a:lnTo>
                      <a:pt x="63" y="117"/>
                    </a:lnTo>
                    <a:lnTo>
                      <a:pt x="63" y="72"/>
                    </a:lnTo>
                    <a:lnTo>
                      <a:pt x="103" y="72"/>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462">
                <a:extLst>
                  <a:ext uri="{FF2B5EF4-FFF2-40B4-BE49-F238E27FC236}">
                    <a16:creationId xmlns:a16="http://schemas.microsoft.com/office/drawing/2014/main" id="{AEC28C83-190D-42D7-BB74-C795D136D8E2}"/>
                  </a:ext>
                </a:extLst>
              </p:cNvPr>
              <p:cNvSpPr>
                <a:spLocks noChangeArrowheads="1"/>
              </p:cNvSpPr>
              <p:nvPr/>
            </p:nvSpPr>
            <p:spPr bwMode="auto">
              <a:xfrm>
                <a:off x="7293680" y="129688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463">
                <a:extLst>
                  <a:ext uri="{FF2B5EF4-FFF2-40B4-BE49-F238E27FC236}">
                    <a16:creationId xmlns:a16="http://schemas.microsoft.com/office/drawing/2014/main" id="{28F1FFB4-3925-4665-B97E-B53D6A4A39C9}"/>
                  </a:ext>
                </a:extLst>
              </p:cNvPr>
              <p:cNvSpPr>
                <a:spLocks noChangeArrowheads="1"/>
              </p:cNvSpPr>
              <p:nvPr/>
            </p:nvSpPr>
            <p:spPr bwMode="auto">
              <a:xfrm>
                <a:off x="7407289" y="1296880"/>
                <a:ext cx="91822"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464">
                <a:extLst>
                  <a:ext uri="{FF2B5EF4-FFF2-40B4-BE49-F238E27FC236}">
                    <a16:creationId xmlns:a16="http://schemas.microsoft.com/office/drawing/2014/main" id="{10BBF94E-70D3-424D-B43B-811C946E2CEF}"/>
                  </a:ext>
                </a:extLst>
              </p:cNvPr>
              <p:cNvSpPr>
                <a:spLocks noChangeArrowheads="1"/>
              </p:cNvSpPr>
              <p:nvPr/>
            </p:nvSpPr>
            <p:spPr bwMode="auto">
              <a:xfrm>
                <a:off x="7293680" y="141049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465">
                <a:extLst>
                  <a:ext uri="{FF2B5EF4-FFF2-40B4-BE49-F238E27FC236}">
                    <a16:creationId xmlns:a16="http://schemas.microsoft.com/office/drawing/2014/main" id="{CEEF0E9A-52BE-49BF-B63A-BF1F7A91A895}"/>
                  </a:ext>
                </a:extLst>
              </p:cNvPr>
              <p:cNvSpPr>
                <a:spLocks noChangeArrowheads="1"/>
              </p:cNvSpPr>
              <p:nvPr/>
            </p:nvSpPr>
            <p:spPr bwMode="auto">
              <a:xfrm>
                <a:off x="7407289" y="1410490"/>
                <a:ext cx="91822"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466">
                <a:extLst>
                  <a:ext uri="{FF2B5EF4-FFF2-40B4-BE49-F238E27FC236}">
                    <a16:creationId xmlns:a16="http://schemas.microsoft.com/office/drawing/2014/main" id="{92F2B0EB-1D7C-4B91-849B-CF0567A6F481}"/>
                  </a:ext>
                </a:extLst>
              </p:cNvPr>
              <p:cNvSpPr>
                <a:spLocks/>
              </p:cNvSpPr>
              <p:nvPr/>
            </p:nvSpPr>
            <p:spPr bwMode="auto">
              <a:xfrm>
                <a:off x="7598713" y="1357576"/>
                <a:ext cx="98047" cy="80927"/>
              </a:xfrm>
              <a:custGeom>
                <a:avLst/>
                <a:gdLst>
                  <a:gd name="T0" fmla="*/ 52 w 63"/>
                  <a:gd name="T1" fmla="*/ 0 h 52"/>
                  <a:gd name="T2" fmla="*/ 20 w 63"/>
                  <a:gd name="T3" fmla="*/ 32 h 52"/>
                  <a:gd name="T4" fmla="*/ 10 w 63"/>
                  <a:gd name="T5" fmla="*/ 21 h 52"/>
                  <a:gd name="T6" fmla="*/ 0 w 63"/>
                  <a:gd name="T7" fmla="*/ 31 h 52"/>
                  <a:gd name="T8" fmla="*/ 20 w 63"/>
                  <a:gd name="T9" fmla="*/ 52 h 52"/>
                  <a:gd name="T10" fmla="*/ 63 w 63"/>
                  <a:gd name="T11" fmla="*/ 10 h 52"/>
                  <a:gd name="T12" fmla="*/ 52 w 6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3" h="52">
                    <a:moveTo>
                      <a:pt x="52" y="0"/>
                    </a:moveTo>
                    <a:lnTo>
                      <a:pt x="20" y="32"/>
                    </a:lnTo>
                    <a:lnTo>
                      <a:pt x="10" y="21"/>
                    </a:lnTo>
                    <a:lnTo>
                      <a:pt x="0" y="31"/>
                    </a:lnTo>
                    <a:lnTo>
                      <a:pt x="20" y="52"/>
                    </a:lnTo>
                    <a:lnTo>
                      <a:pt x="63" y="1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467">
                <a:extLst>
                  <a:ext uri="{FF2B5EF4-FFF2-40B4-BE49-F238E27FC236}">
                    <a16:creationId xmlns:a16="http://schemas.microsoft.com/office/drawing/2014/main" id="{4777402C-F8C3-4022-AD69-5FC73637C990}"/>
                  </a:ext>
                </a:extLst>
              </p:cNvPr>
              <p:cNvSpPr>
                <a:spLocks noChangeArrowheads="1"/>
              </p:cNvSpPr>
              <p:nvPr/>
            </p:nvSpPr>
            <p:spPr bwMode="auto">
              <a:xfrm>
                <a:off x="7293680" y="1525656"/>
                <a:ext cx="434206" cy="4357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2" name="Rectangle 21">
            <a:extLst>
              <a:ext uri="{FF2B5EF4-FFF2-40B4-BE49-F238E27FC236}">
                <a16:creationId xmlns:a16="http://schemas.microsoft.com/office/drawing/2014/main" id="{04F02CBD-BB41-4DE6-817D-52D487669456}"/>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dirty="0">
                <a:solidFill>
                  <a:prstClr val="white"/>
                </a:solidFill>
                <a:latin typeface="Segoe UI Semibold"/>
                <a:cs typeface="Segoe UI" pitchFamily="34" charset="0"/>
              </a:rPr>
              <a:t>Jornada de </a:t>
            </a:r>
            <a:r>
              <a:rPr lang="en-US" sz="2000" dirty="0" err="1">
                <a:solidFill>
                  <a:prstClr val="white"/>
                </a:solidFill>
                <a:latin typeface="Segoe UI Semibold"/>
                <a:cs typeface="Segoe UI" pitchFamily="34" charset="0"/>
              </a:rPr>
              <a:t>modernização</a:t>
            </a:r>
            <a:endParaRPr lang="en-US" sz="2000" dirty="0">
              <a:solidFill>
                <a:prstClr val="white"/>
              </a:solidFill>
              <a:latin typeface="Segoe UI Semibold"/>
              <a:cs typeface="Segoe UI" pitchFamily="34" charset="0"/>
            </a:endParaRPr>
          </a:p>
        </p:txBody>
      </p:sp>
      <p:sp>
        <p:nvSpPr>
          <p:cNvPr id="25" name="Title 1">
            <a:extLst>
              <a:ext uri="{FF2B5EF4-FFF2-40B4-BE49-F238E27FC236}">
                <a16:creationId xmlns:a16="http://schemas.microsoft.com/office/drawing/2014/main" id="{6750F536-648C-486D-B9E8-C502E8F93DCA}"/>
              </a:ext>
            </a:extLst>
          </p:cNvPr>
          <p:cNvSpPr txBox="1">
            <a:spLocks/>
          </p:cNvSpPr>
          <p:nvPr/>
        </p:nvSpPr>
        <p:spPr>
          <a:xfrm>
            <a:off x="551516" y="743578"/>
            <a:ext cx="4408814" cy="1130361"/>
          </a:xfrm>
          <a:prstGeom prst="rect">
            <a:avLst/>
          </a:prstGeom>
        </p:spPr>
        <p:txBody>
          <a:bodyPr lIns="0" anchor="t"/>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fr-FR" sz="3600" b="0" i="0" u="none" strike="noStrike" kern="1200" cap="none" spc="0" normalizeH="0" baseline="0" noProof="0" dirty="0">
                <a:ln>
                  <a:noFill/>
                </a:ln>
                <a:solidFill>
                  <a:prstClr val="white"/>
                </a:solidFill>
                <a:effectLst/>
                <a:uLnTx/>
                <a:uFillTx/>
                <a:latin typeface="Segoe UI Semibold"/>
                <a:ea typeface="+mj-ea"/>
                <a:cs typeface="+mj-cs"/>
              </a:rPr>
              <a:t>Azure App Service </a:t>
            </a:r>
            <a:r>
              <a:rPr kumimoji="0" lang="fr-FR" sz="3600" b="0" i="0" u="none" strike="noStrike" kern="1200" cap="none" spc="0" normalizeH="0" baseline="0" noProof="0" dirty="0" err="1">
                <a:ln>
                  <a:noFill/>
                </a:ln>
                <a:solidFill>
                  <a:prstClr val="white"/>
                </a:solidFill>
                <a:effectLst/>
                <a:uLnTx/>
                <a:uFillTx/>
                <a:latin typeface="Segoe UI Semibold"/>
                <a:ea typeface="+mj-ea"/>
                <a:cs typeface="+mj-cs"/>
              </a:rPr>
              <a:t>Assistente</a:t>
            </a:r>
            <a:r>
              <a:rPr kumimoji="0" lang="fr-FR" sz="3600" b="0" i="0" u="none" strike="noStrike" kern="1200" cap="none" spc="0" normalizeH="0" baseline="0" noProof="0" dirty="0">
                <a:ln>
                  <a:noFill/>
                </a:ln>
                <a:solidFill>
                  <a:prstClr val="white"/>
                </a:solidFill>
                <a:effectLst/>
                <a:uLnTx/>
                <a:uFillTx/>
                <a:latin typeface="Segoe UI Semibold"/>
                <a:ea typeface="+mj-ea"/>
                <a:cs typeface="+mj-cs"/>
              </a:rPr>
              <a:t> de </a:t>
            </a:r>
            <a:r>
              <a:rPr kumimoji="0" lang="fr-FR" sz="3600" b="0" i="0" u="none" strike="noStrike" kern="1200" cap="none" spc="0" normalizeH="0" baseline="0" noProof="0" dirty="0" err="1">
                <a:ln>
                  <a:noFill/>
                </a:ln>
                <a:solidFill>
                  <a:prstClr val="white"/>
                </a:solidFill>
                <a:effectLst/>
                <a:uLnTx/>
                <a:uFillTx/>
                <a:latin typeface="Segoe UI Semibold"/>
                <a:ea typeface="+mj-ea"/>
                <a:cs typeface="+mj-cs"/>
              </a:rPr>
              <a:t>Migração</a:t>
            </a:r>
            <a:endParaRPr kumimoji="0" lang="fr-FR" sz="3600" b="0" i="0" u="none" strike="noStrike" kern="1200" cap="none" spc="0" normalizeH="0" baseline="0" noProof="0" dirty="0">
              <a:ln>
                <a:noFill/>
              </a:ln>
              <a:solidFill>
                <a:prstClr val="white"/>
              </a:solidFill>
              <a:effectLst/>
              <a:uLnTx/>
              <a:uFillTx/>
              <a:latin typeface="Segoe UI Semibold"/>
              <a:ea typeface="+mj-ea"/>
              <a:cs typeface="+mj-cs"/>
            </a:endParaRPr>
          </a:p>
        </p:txBody>
      </p:sp>
      <p:sp>
        <p:nvSpPr>
          <p:cNvPr id="26" name="Title 1">
            <a:extLst>
              <a:ext uri="{FF2B5EF4-FFF2-40B4-BE49-F238E27FC236}">
                <a16:creationId xmlns:a16="http://schemas.microsoft.com/office/drawing/2014/main" id="{9AF8ACEB-6281-4CFF-B744-62A7CE8B28C2}"/>
              </a:ext>
            </a:extLst>
          </p:cNvPr>
          <p:cNvSpPr txBox="1">
            <a:spLocks/>
          </p:cNvSpPr>
          <p:nvPr/>
        </p:nvSpPr>
        <p:spPr>
          <a:xfrm>
            <a:off x="541337" y="2425018"/>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pt-BR" sz="2200" b="0" i="0" u="none" strike="noStrike" kern="1200" cap="none" spc="0" normalizeH="0" baseline="0" noProof="0" dirty="0">
                <a:ln>
                  <a:noFill/>
                </a:ln>
                <a:solidFill>
                  <a:srgbClr val="50E6FF"/>
                </a:solidFill>
                <a:effectLst/>
                <a:uLnTx/>
                <a:uFillTx/>
                <a:latin typeface="Segoe UI Semibold"/>
                <a:ea typeface="+mj-ea"/>
                <a:cs typeface="+mj-cs"/>
              </a:rPr>
              <a:t>Ferramenta gratuita e simples para migrar automaticamente</a:t>
            </a:r>
          </a:p>
          <a:p>
            <a:pPr marL="0" marR="0" lvl="0" indent="0" algn="l" defTabSz="930265" rtl="0" eaLnBrk="1" fontAlgn="auto" latinLnBrk="0" hangingPunct="1">
              <a:lnSpc>
                <a:spcPct val="90000"/>
              </a:lnSpc>
              <a:spcBef>
                <a:spcPct val="0"/>
              </a:spcBef>
              <a:spcAft>
                <a:spcPts val="0"/>
              </a:spcAft>
              <a:buClrTx/>
              <a:buSzTx/>
              <a:buFontTx/>
              <a:buNone/>
              <a:tabLst/>
              <a:defRPr/>
            </a:pPr>
            <a:r>
              <a:rPr kumimoji="0" lang="pt-BR" sz="2200" b="0" i="0" u="none" strike="noStrike" kern="1200" cap="none" spc="0" normalizeH="0" baseline="0" noProof="0" dirty="0">
                <a:ln>
                  <a:noFill/>
                </a:ln>
                <a:solidFill>
                  <a:srgbClr val="50E6FF"/>
                </a:solidFill>
                <a:effectLst/>
                <a:uLnTx/>
                <a:uFillTx/>
                <a:latin typeface="Segoe UI Semibold"/>
                <a:ea typeface="+mj-ea"/>
                <a:cs typeface="+mj-cs"/>
              </a:rPr>
              <a:t>Aplicativos da Web ASP.NET ou PHP</a:t>
            </a:r>
            <a:endParaRPr kumimoji="0" lang="en-US" sz="2200" b="0" i="0" u="none" strike="noStrike" kern="1200" cap="none" spc="0" normalizeH="0" baseline="0" noProof="0" dirty="0">
              <a:ln>
                <a:noFill/>
              </a:ln>
              <a:solidFill>
                <a:srgbClr val="50E6FF"/>
              </a:solidFill>
              <a:effectLst/>
              <a:uLnTx/>
              <a:uFillTx/>
              <a:latin typeface="Segoe UI Semibold"/>
              <a:ea typeface="+mj-ea"/>
              <a:cs typeface="+mj-cs"/>
            </a:endParaRPr>
          </a:p>
        </p:txBody>
      </p:sp>
      <p:sp>
        <p:nvSpPr>
          <p:cNvPr id="32" name="Rectangle 31">
            <a:extLst>
              <a:ext uri="{FF2B5EF4-FFF2-40B4-BE49-F238E27FC236}">
                <a16:creationId xmlns:a16="http://schemas.microsoft.com/office/drawing/2014/main" id="{84AEBB7B-B4A0-48DD-8A7A-3B00519F1499}"/>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pt-BR" sz="2400" b="0" i="0" u="none" strike="noStrike" kern="1200" cap="none" spc="0" normalizeH="0" baseline="0" noProof="0" dirty="0">
                <a:ln>
                  <a:noFill/>
                </a:ln>
                <a:solidFill>
                  <a:prstClr val="white"/>
                </a:solidFill>
                <a:effectLst/>
                <a:uLnTx/>
                <a:uFillTx/>
                <a:latin typeface="Segoe UI Semibold"/>
                <a:ea typeface="+mn-ea"/>
                <a:cs typeface="+mn-cs"/>
              </a:rPr>
              <a:t>Faça o download da ferramenta em </a:t>
            </a:r>
            <a:r>
              <a:rPr kumimoji="0" lang="en-US" sz="2400" b="0" i="0" u="none" strike="noStrike" kern="1200" cap="none" spc="0" normalizeH="0" baseline="0" noProof="0" dirty="0">
                <a:ln>
                  <a:noFill/>
                </a:ln>
                <a:solidFill>
                  <a:srgbClr val="50E6FF"/>
                </a:solidFill>
                <a:effectLst/>
                <a:uLnTx/>
                <a:uFillTx/>
                <a:latin typeface="Segoe UI Semibold"/>
                <a:ea typeface="+mn-ea"/>
                <a:cs typeface="+mn-cs"/>
              </a:rPr>
              <a:t>https</a:t>
            </a:r>
            <a:r>
              <a:rPr lang="en-US" sz="2400" dirty="0">
                <a:solidFill>
                  <a:srgbClr val="50E6FF"/>
                </a:solidFill>
                <a:latin typeface="Segoe UI Semibold"/>
              </a:rPr>
              <a:t>://appmigration.microsoft.com/</a:t>
            </a:r>
            <a:endParaRPr kumimoji="0" lang="en-US" sz="2400" b="0" i="0" u="none" strike="noStrike" kern="1200" cap="none" spc="0" normalizeH="0" baseline="0" noProof="0" dirty="0">
              <a:ln>
                <a:noFill/>
              </a:ln>
              <a:solidFill>
                <a:srgbClr val="50E6FF"/>
              </a:solidFill>
              <a:effectLst/>
              <a:uLnTx/>
              <a:uFillTx/>
              <a:latin typeface="Segoe UI Semibold"/>
              <a:ea typeface="+mn-ea"/>
              <a:cs typeface="+mn-cs"/>
            </a:endParaRPr>
          </a:p>
        </p:txBody>
      </p:sp>
    </p:spTree>
    <p:extLst>
      <p:ext uri="{BB962C8B-B14F-4D97-AF65-F5344CB8AC3E}">
        <p14:creationId xmlns:p14="http://schemas.microsoft.com/office/powerpoint/2010/main" val="15947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BD9350D5-A878-460E-8C83-D0B5B9DE9137}"/>
              </a:ext>
            </a:extLst>
          </p:cNvPr>
          <p:cNvPicPr>
            <a:picLocks noChangeAspect="1"/>
          </p:cNvPicPr>
          <p:nvPr/>
        </p:nvPicPr>
        <p:blipFill rotWithShape="1">
          <a:blip r:embed="rId3"/>
          <a:srcRect t="8816" b="6882"/>
          <a:stretch/>
        </p:blipFill>
        <p:spPr>
          <a:xfrm>
            <a:off x="0" y="0"/>
            <a:ext cx="12436475" cy="6994525"/>
          </a:xfrm>
          <a:prstGeom prst="rect">
            <a:avLst/>
          </a:prstGeom>
        </p:spPr>
      </p:pic>
      <p:sp>
        <p:nvSpPr>
          <p:cNvPr id="127" name="Rectangle 126">
            <a:extLst>
              <a:ext uri="{FF2B5EF4-FFF2-40B4-BE49-F238E27FC236}">
                <a16:creationId xmlns:a16="http://schemas.microsoft.com/office/drawing/2014/main" id="{638893B6-B053-4406-9614-29408953391D}"/>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6" name="Rectangle 315">
            <a:extLst>
              <a:ext uri="{FF2B5EF4-FFF2-40B4-BE49-F238E27FC236}">
                <a16:creationId xmlns:a16="http://schemas.microsoft.com/office/drawing/2014/main" id="{6AEEC37C-EA50-4844-941B-C3998CB22E95}"/>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A629029-C582-4B41-9886-E7115DB62021}"/>
              </a:ext>
            </a:extLst>
          </p:cNvPr>
          <p:cNvSpPr/>
          <p:nvPr/>
        </p:nvSpPr>
        <p:spPr>
          <a:xfrm>
            <a:off x="6857929" y="709511"/>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srgbClr val="50E6FF"/>
                </a:solidFill>
                <a:latin typeface="Segoe UI Semibold"/>
                <a:cs typeface="Segoe UI Semilight" panose="020B0402040204020203" pitchFamily="34" charset="0"/>
              </a:rPr>
              <a:t>Develop</a:t>
            </a:r>
          </a:p>
        </p:txBody>
      </p:sp>
      <p:sp>
        <p:nvSpPr>
          <p:cNvPr id="128" name="Rectangle 127">
            <a:extLst>
              <a:ext uri="{FF2B5EF4-FFF2-40B4-BE49-F238E27FC236}">
                <a16:creationId xmlns:a16="http://schemas.microsoft.com/office/drawing/2014/main" id="{47DBE8CE-CC5D-4ECD-9793-0DDE08D04288}"/>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Segoe UI" pitchFamily="34" charset="0"/>
                <a:cs typeface="Segoe UI" pitchFamily="34" charset="0"/>
              </a:rPr>
              <a:t>Inovar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8FEA060-006C-46A0-B629-B88D1AD68115}"/>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dirty="0">
                <a:solidFill>
                  <a:prstClr val="white"/>
                </a:solidFill>
                <a:latin typeface="Segoe UI Semibold"/>
                <a:cs typeface="Segoe UI" pitchFamily="34" charset="0"/>
              </a:rPr>
              <a:t>Jornada de </a:t>
            </a:r>
            <a:r>
              <a:rPr lang="en-US" sz="2000" dirty="0" err="1">
                <a:solidFill>
                  <a:prstClr val="white"/>
                </a:solidFill>
                <a:latin typeface="Segoe UI Semibold"/>
                <a:cs typeface="Segoe UI" pitchFamily="34" charset="0"/>
              </a:rPr>
              <a:t>modernização</a:t>
            </a:r>
            <a:endParaRPr lang="en-US" sz="2000" dirty="0">
              <a:solidFill>
                <a:prstClr val="white"/>
              </a:solidFill>
              <a:latin typeface="Segoe UI Semibold"/>
              <a:cs typeface="Segoe UI" pitchFamily="34" charset="0"/>
            </a:endParaRPr>
          </a:p>
        </p:txBody>
      </p:sp>
      <p:sp>
        <p:nvSpPr>
          <p:cNvPr id="130" name="Rectangle 129">
            <a:extLst>
              <a:ext uri="{FF2B5EF4-FFF2-40B4-BE49-F238E27FC236}">
                <a16:creationId xmlns:a16="http://schemas.microsoft.com/office/drawing/2014/main" id="{3179F8B6-2783-4EE1-8CDA-4157D50115BF}"/>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mn-ea"/>
                <a:cs typeface="Segoe UI" pitchFamily="34" charset="0"/>
              </a:rPr>
              <a:t>Avaliar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FA1F5E79-4070-4E7C-A640-AAD1BCFB89BB}"/>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Semibold"/>
                <a:ea typeface="+mn-ea"/>
                <a:cs typeface="Segoe UI" pitchFamily="34" charset="0"/>
              </a:rPr>
              <a:t>Migrar</a:t>
            </a:r>
            <a:endParaRPr kumimoji="0" lang="en-US" sz="2400" b="0" i="0" u="none" strike="noStrike" kern="1200" cap="none" spc="0" normalizeH="0" baseline="0" noProof="0" dirty="0">
              <a:ln>
                <a:noFill/>
              </a:ln>
              <a:solidFill>
                <a:prstClr val="black"/>
              </a:solidFill>
              <a:effectLst/>
              <a:uLnTx/>
              <a:uFillTx/>
              <a:latin typeface="Segoe UI Semibold"/>
              <a:ea typeface="+mn-ea"/>
              <a:cs typeface="Segoe UI" pitchFamily="34" charset="0"/>
            </a:endParaRPr>
          </a:p>
        </p:txBody>
      </p:sp>
      <p:sp>
        <p:nvSpPr>
          <p:cNvPr id="134" name="Freeform: Shape 133">
            <a:extLst>
              <a:ext uri="{FF2B5EF4-FFF2-40B4-BE49-F238E27FC236}">
                <a16:creationId xmlns:a16="http://schemas.microsoft.com/office/drawing/2014/main" id="{E5DBE8ED-7A75-49EA-8D30-88FFECC04B62}"/>
              </a:ext>
            </a:extLst>
          </p:cNvPr>
          <p:cNvSpPr/>
          <p:nvPr/>
        </p:nvSpPr>
        <p:spPr>
          <a:xfrm>
            <a:off x="5734366" y="787400"/>
            <a:ext cx="6559235" cy="1422400"/>
          </a:xfrm>
          <a:custGeom>
            <a:avLst/>
            <a:gdLst>
              <a:gd name="connsiteX0" fmla="*/ 479073 w 6559235"/>
              <a:gd name="connsiteY0" fmla="*/ 0 h 1422400"/>
              <a:gd name="connsiteX1" fmla="*/ 1071548 w 6559235"/>
              <a:gd name="connsiteY1" fmla="*/ 0 h 1422400"/>
              <a:gd name="connsiteX2" fmla="*/ 1071548 w 6559235"/>
              <a:gd name="connsiteY2" fmla="*/ 360045 h 1422400"/>
              <a:gd name="connsiteX3" fmla="*/ 1731305 w 6559235"/>
              <a:gd name="connsiteY3" fmla="*/ 360045 h 1422400"/>
              <a:gd name="connsiteX4" fmla="*/ 1731305 w 6559235"/>
              <a:gd name="connsiteY4" fmla="*/ 0 h 1422400"/>
              <a:gd name="connsiteX5" fmla="*/ 6559235 w 6559235"/>
              <a:gd name="connsiteY5" fmla="*/ 0 h 1422400"/>
              <a:gd name="connsiteX6" fmla="*/ 6559235 w 6559235"/>
              <a:gd name="connsiteY6" fmla="*/ 1422400 h 1422400"/>
              <a:gd name="connsiteX7" fmla="*/ 0 w 6559235"/>
              <a:gd name="connsiteY7" fmla="*/ 1422400 h 1422400"/>
              <a:gd name="connsiteX0" fmla="*/ 1731305 w 6559235"/>
              <a:gd name="connsiteY0" fmla="*/ 360045 h 1422400"/>
              <a:gd name="connsiteX1" fmla="*/ 1731305 w 6559235"/>
              <a:gd name="connsiteY1" fmla="*/ 0 h 1422400"/>
              <a:gd name="connsiteX2" fmla="*/ 6559235 w 6559235"/>
              <a:gd name="connsiteY2" fmla="*/ 0 h 1422400"/>
              <a:gd name="connsiteX3" fmla="*/ 6559235 w 6559235"/>
              <a:gd name="connsiteY3" fmla="*/ 1422400 h 1422400"/>
              <a:gd name="connsiteX4" fmla="*/ 0 w 6559235"/>
              <a:gd name="connsiteY4" fmla="*/ 1422400 h 1422400"/>
              <a:gd name="connsiteX5" fmla="*/ 479073 w 6559235"/>
              <a:gd name="connsiteY5" fmla="*/ 0 h 1422400"/>
              <a:gd name="connsiteX6" fmla="*/ 1071548 w 6559235"/>
              <a:gd name="connsiteY6" fmla="*/ 0 h 1422400"/>
              <a:gd name="connsiteX7" fmla="*/ 1071548 w 6559235"/>
              <a:gd name="connsiteY7" fmla="*/ 360045 h 1422400"/>
              <a:gd name="connsiteX8" fmla="*/ 1822745 w 6559235"/>
              <a:gd name="connsiteY8" fmla="*/ 451485 h 1422400"/>
              <a:gd name="connsiteX0" fmla="*/ 1731305 w 6559235"/>
              <a:gd name="connsiteY0" fmla="*/ 360045 h 1422400"/>
              <a:gd name="connsiteX1" fmla="*/ 1731305 w 6559235"/>
              <a:gd name="connsiteY1" fmla="*/ 0 h 1422400"/>
              <a:gd name="connsiteX2" fmla="*/ 6559235 w 6559235"/>
              <a:gd name="connsiteY2" fmla="*/ 0 h 1422400"/>
              <a:gd name="connsiteX3" fmla="*/ 6559235 w 6559235"/>
              <a:gd name="connsiteY3" fmla="*/ 1422400 h 1422400"/>
              <a:gd name="connsiteX4" fmla="*/ 0 w 6559235"/>
              <a:gd name="connsiteY4" fmla="*/ 1422400 h 1422400"/>
              <a:gd name="connsiteX5" fmla="*/ 479073 w 6559235"/>
              <a:gd name="connsiteY5" fmla="*/ 0 h 1422400"/>
              <a:gd name="connsiteX6" fmla="*/ 1071548 w 6559235"/>
              <a:gd name="connsiteY6" fmla="*/ 0 h 1422400"/>
              <a:gd name="connsiteX7" fmla="*/ 1071548 w 6559235"/>
              <a:gd name="connsiteY7" fmla="*/ 360045 h 1422400"/>
              <a:gd name="connsiteX0" fmla="*/ 1731305 w 6559235"/>
              <a:gd name="connsiteY0" fmla="*/ 0 h 1422400"/>
              <a:gd name="connsiteX1" fmla="*/ 6559235 w 6559235"/>
              <a:gd name="connsiteY1" fmla="*/ 0 h 1422400"/>
              <a:gd name="connsiteX2" fmla="*/ 6559235 w 6559235"/>
              <a:gd name="connsiteY2" fmla="*/ 1422400 h 1422400"/>
              <a:gd name="connsiteX3" fmla="*/ 0 w 6559235"/>
              <a:gd name="connsiteY3" fmla="*/ 1422400 h 1422400"/>
              <a:gd name="connsiteX4" fmla="*/ 479073 w 6559235"/>
              <a:gd name="connsiteY4" fmla="*/ 0 h 1422400"/>
              <a:gd name="connsiteX5" fmla="*/ 1071548 w 6559235"/>
              <a:gd name="connsiteY5" fmla="*/ 0 h 1422400"/>
              <a:gd name="connsiteX6" fmla="*/ 1071548 w 6559235"/>
              <a:gd name="connsiteY6" fmla="*/ 360045 h 1422400"/>
              <a:gd name="connsiteX0" fmla="*/ 1731305 w 6559235"/>
              <a:gd name="connsiteY0" fmla="*/ 0 h 1422400"/>
              <a:gd name="connsiteX1" fmla="*/ 6559235 w 6559235"/>
              <a:gd name="connsiteY1" fmla="*/ 0 h 1422400"/>
              <a:gd name="connsiteX2" fmla="*/ 6559235 w 6559235"/>
              <a:gd name="connsiteY2" fmla="*/ 1422400 h 1422400"/>
              <a:gd name="connsiteX3" fmla="*/ 0 w 6559235"/>
              <a:gd name="connsiteY3" fmla="*/ 1422400 h 1422400"/>
              <a:gd name="connsiteX4" fmla="*/ 479073 w 6559235"/>
              <a:gd name="connsiteY4" fmla="*/ 0 h 1422400"/>
              <a:gd name="connsiteX5" fmla="*/ 1071548 w 6559235"/>
              <a:gd name="connsiteY5" fmla="*/ 0 h 1422400"/>
              <a:gd name="connsiteX0" fmla="*/ 6559235 w 6559235"/>
              <a:gd name="connsiteY0" fmla="*/ 0 h 1422400"/>
              <a:gd name="connsiteX1" fmla="*/ 6559235 w 6559235"/>
              <a:gd name="connsiteY1" fmla="*/ 1422400 h 1422400"/>
              <a:gd name="connsiteX2" fmla="*/ 0 w 6559235"/>
              <a:gd name="connsiteY2" fmla="*/ 1422400 h 1422400"/>
              <a:gd name="connsiteX3" fmla="*/ 479073 w 6559235"/>
              <a:gd name="connsiteY3" fmla="*/ 0 h 1422400"/>
              <a:gd name="connsiteX4" fmla="*/ 1071548 w 6559235"/>
              <a:gd name="connsiteY4" fmla="*/ 0 h 1422400"/>
              <a:gd name="connsiteX0" fmla="*/ 6559235 w 6559235"/>
              <a:gd name="connsiteY0" fmla="*/ 1422400 h 1422400"/>
              <a:gd name="connsiteX1" fmla="*/ 0 w 6559235"/>
              <a:gd name="connsiteY1" fmla="*/ 1422400 h 1422400"/>
              <a:gd name="connsiteX2" fmla="*/ 479073 w 6559235"/>
              <a:gd name="connsiteY2" fmla="*/ 0 h 1422400"/>
              <a:gd name="connsiteX3" fmla="*/ 1071548 w 6559235"/>
              <a:gd name="connsiteY3" fmla="*/ 0 h 1422400"/>
            </a:gdLst>
            <a:ahLst/>
            <a:cxnLst>
              <a:cxn ang="0">
                <a:pos x="connsiteX0" y="connsiteY0"/>
              </a:cxn>
              <a:cxn ang="0">
                <a:pos x="connsiteX1" y="connsiteY1"/>
              </a:cxn>
              <a:cxn ang="0">
                <a:pos x="connsiteX2" y="connsiteY2"/>
              </a:cxn>
              <a:cxn ang="0">
                <a:pos x="connsiteX3" y="connsiteY3"/>
              </a:cxn>
            </a:cxnLst>
            <a:rect l="l" t="t" r="r" b="b"/>
            <a:pathLst>
              <a:path w="6559235" h="1422400">
                <a:moveTo>
                  <a:pt x="6559235" y="1422400"/>
                </a:moveTo>
                <a:lnTo>
                  <a:pt x="0" y="1422400"/>
                </a:lnTo>
                <a:lnTo>
                  <a:pt x="479073" y="0"/>
                </a:lnTo>
                <a:lnTo>
                  <a:pt x="1071548"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5" name="Freeform: Shape 134">
            <a:extLst>
              <a:ext uri="{FF2B5EF4-FFF2-40B4-BE49-F238E27FC236}">
                <a16:creationId xmlns:a16="http://schemas.microsoft.com/office/drawing/2014/main" id="{87652A57-4E03-4103-B1F8-59854B39193A}"/>
              </a:ext>
            </a:extLst>
          </p:cNvPr>
          <p:cNvSpPr/>
          <p:nvPr/>
        </p:nvSpPr>
        <p:spPr>
          <a:xfrm>
            <a:off x="5222214" y="2308013"/>
            <a:ext cx="7071387" cy="1422400"/>
          </a:xfrm>
          <a:custGeom>
            <a:avLst/>
            <a:gdLst>
              <a:gd name="connsiteX0" fmla="*/ 479073 w 7071387"/>
              <a:gd name="connsiteY0" fmla="*/ 0 h 1422400"/>
              <a:gd name="connsiteX1" fmla="*/ 1116557 w 7071387"/>
              <a:gd name="connsiteY1" fmla="*/ 0 h 1422400"/>
              <a:gd name="connsiteX2" fmla="*/ 1116557 w 7071387"/>
              <a:gd name="connsiteY2" fmla="*/ 365866 h 1422400"/>
              <a:gd name="connsiteX3" fmla="*/ 1776314 w 7071387"/>
              <a:gd name="connsiteY3" fmla="*/ 365866 h 1422400"/>
              <a:gd name="connsiteX4" fmla="*/ 1776314 w 7071387"/>
              <a:gd name="connsiteY4" fmla="*/ 0 h 1422400"/>
              <a:gd name="connsiteX5" fmla="*/ 7071387 w 7071387"/>
              <a:gd name="connsiteY5" fmla="*/ 0 h 1422400"/>
              <a:gd name="connsiteX6" fmla="*/ 7071387 w 7071387"/>
              <a:gd name="connsiteY6" fmla="*/ 1422400 h 1422400"/>
              <a:gd name="connsiteX7" fmla="*/ 0 w 7071387"/>
              <a:gd name="connsiteY7" fmla="*/ 1422400 h 1422400"/>
              <a:gd name="connsiteX0" fmla="*/ 1776314 w 7071387"/>
              <a:gd name="connsiteY0" fmla="*/ 0 h 1422400"/>
              <a:gd name="connsiteX1" fmla="*/ 7071387 w 7071387"/>
              <a:gd name="connsiteY1" fmla="*/ 0 h 1422400"/>
              <a:gd name="connsiteX2" fmla="*/ 7071387 w 7071387"/>
              <a:gd name="connsiteY2" fmla="*/ 1422400 h 1422400"/>
              <a:gd name="connsiteX3" fmla="*/ 0 w 7071387"/>
              <a:gd name="connsiteY3" fmla="*/ 1422400 h 1422400"/>
              <a:gd name="connsiteX4" fmla="*/ 479073 w 7071387"/>
              <a:gd name="connsiteY4" fmla="*/ 0 h 1422400"/>
              <a:gd name="connsiteX5" fmla="*/ 1116557 w 7071387"/>
              <a:gd name="connsiteY5" fmla="*/ 0 h 1422400"/>
              <a:gd name="connsiteX6" fmla="*/ 1116557 w 7071387"/>
              <a:gd name="connsiteY6" fmla="*/ 365866 h 1422400"/>
              <a:gd name="connsiteX7" fmla="*/ 1776314 w 7071387"/>
              <a:gd name="connsiteY7" fmla="*/ 365866 h 1422400"/>
              <a:gd name="connsiteX8" fmla="*/ 1867754 w 7071387"/>
              <a:gd name="connsiteY8" fmla="*/ 91440 h 1422400"/>
              <a:gd name="connsiteX0" fmla="*/ 1776314 w 7071387"/>
              <a:gd name="connsiteY0" fmla="*/ 0 h 1422400"/>
              <a:gd name="connsiteX1" fmla="*/ 7071387 w 7071387"/>
              <a:gd name="connsiteY1" fmla="*/ 0 h 1422400"/>
              <a:gd name="connsiteX2" fmla="*/ 7071387 w 7071387"/>
              <a:gd name="connsiteY2" fmla="*/ 1422400 h 1422400"/>
              <a:gd name="connsiteX3" fmla="*/ 0 w 7071387"/>
              <a:gd name="connsiteY3" fmla="*/ 1422400 h 1422400"/>
              <a:gd name="connsiteX4" fmla="*/ 479073 w 7071387"/>
              <a:gd name="connsiteY4" fmla="*/ 0 h 1422400"/>
              <a:gd name="connsiteX5" fmla="*/ 1116557 w 7071387"/>
              <a:gd name="connsiteY5" fmla="*/ 0 h 1422400"/>
              <a:gd name="connsiteX6" fmla="*/ 1116557 w 7071387"/>
              <a:gd name="connsiteY6" fmla="*/ 365866 h 1422400"/>
              <a:gd name="connsiteX7" fmla="*/ 1776314 w 7071387"/>
              <a:gd name="connsiteY7" fmla="*/ 365866 h 1422400"/>
              <a:gd name="connsiteX0" fmla="*/ 7071387 w 7071387"/>
              <a:gd name="connsiteY0" fmla="*/ 0 h 1422400"/>
              <a:gd name="connsiteX1" fmla="*/ 7071387 w 7071387"/>
              <a:gd name="connsiteY1" fmla="*/ 1422400 h 1422400"/>
              <a:gd name="connsiteX2" fmla="*/ 0 w 7071387"/>
              <a:gd name="connsiteY2" fmla="*/ 1422400 h 1422400"/>
              <a:gd name="connsiteX3" fmla="*/ 479073 w 7071387"/>
              <a:gd name="connsiteY3" fmla="*/ 0 h 1422400"/>
              <a:gd name="connsiteX4" fmla="*/ 1116557 w 7071387"/>
              <a:gd name="connsiteY4" fmla="*/ 0 h 1422400"/>
              <a:gd name="connsiteX5" fmla="*/ 1116557 w 7071387"/>
              <a:gd name="connsiteY5" fmla="*/ 365866 h 1422400"/>
              <a:gd name="connsiteX6" fmla="*/ 1776314 w 7071387"/>
              <a:gd name="connsiteY6" fmla="*/ 365866 h 1422400"/>
              <a:gd name="connsiteX0" fmla="*/ 7071387 w 7071387"/>
              <a:gd name="connsiteY0" fmla="*/ 0 h 1422400"/>
              <a:gd name="connsiteX1" fmla="*/ 7071387 w 7071387"/>
              <a:gd name="connsiteY1" fmla="*/ 1422400 h 1422400"/>
              <a:gd name="connsiteX2" fmla="*/ 0 w 7071387"/>
              <a:gd name="connsiteY2" fmla="*/ 1422400 h 1422400"/>
              <a:gd name="connsiteX3" fmla="*/ 479073 w 7071387"/>
              <a:gd name="connsiteY3" fmla="*/ 0 h 1422400"/>
              <a:gd name="connsiteX4" fmla="*/ 1116557 w 7071387"/>
              <a:gd name="connsiteY4" fmla="*/ 0 h 1422400"/>
              <a:gd name="connsiteX5" fmla="*/ 1116557 w 7071387"/>
              <a:gd name="connsiteY5" fmla="*/ 365866 h 1422400"/>
              <a:gd name="connsiteX0" fmla="*/ 7071387 w 7071387"/>
              <a:gd name="connsiteY0" fmla="*/ 0 h 1422400"/>
              <a:gd name="connsiteX1" fmla="*/ 7071387 w 7071387"/>
              <a:gd name="connsiteY1" fmla="*/ 1422400 h 1422400"/>
              <a:gd name="connsiteX2" fmla="*/ 0 w 7071387"/>
              <a:gd name="connsiteY2" fmla="*/ 1422400 h 1422400"/>
              <a:gd name="connsiteX3" fmla="*/ 479073 w 7071387"/>
              <a:gd name="connsiteY3" fmla="*/ 0 h 1422400"/>
              <a:gd name="connsiteX4" fmla="*/ 1116557 w 7071387"/>
              <a:gd name="connsiteY4" fmla="*/ 0 h 1422400"/>
              <a:gd name="connsiteX0" fmla="*/ 7071387 w 7071387"/>
              <a:gd name="connsiteY0" fmla="*/ 1422400 h 1422400"/>
              <a:gd name="connsiteX1" fmla="*/ 0 w 7071387"/>
              <a:gd name="connsiteY1" fmla="*/ 1422400 h 1422400"/>
              <a:gd name="connsiteX2" fmla="*/ 479073 w 7071387"/>
              <a:gd name="connsiteY2" fmla="*/ 0 h 1422400"/>
              <a:gd name="connsiteX3" fmla="*/ 1116557 w 7071387"/>
              <a:gd name="connsiteY3" fmla="*/ 0 h 1422400"/>
            </a:gdLst>
            <a:ahLst/>
            <a:cxnLst>
              <a:cxn ang="0">
                <a:pos x="connsiteX0" y="connsiteY0"/>
              </a:cxn>
              <a:cxn ang="0">
                <a:pos x="connsiteX1" y="connsiteY1"/>
              </a:cxn>
              <a:cxn ang="0">
                <a:pos x="connsiteX2" y="connsiteY2"/>
              </a:cxn>
              <a:cxn ang="0">
                <a:pos x="connsiteX3" y="connsiteY3"/>
              </a:cxn>
            </a:cxnLst>
            <a:rect l="l" t="t" r="r" b="b"/>
            <a:pathLst>
              <a:path w="7071387" h="1422400">
                <a:moveTo>
                  <a:pt x="7071387" y="1422400"/>
                </a:moveTo>
                <a:lnTo>
                  <a:pt x="0" y="1422400"/>
                </a:lnTo>
                <a:lnTo>
                  <a:pt x="479073" y="0"/>
                </a:lnTo>
                <a:lnTo>
                  <a:pt x="1116557"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6" name="Freeform: Shape 135">
            <a:extLst>
              <a:ext uri="{FF2B5EF4-FFF2-40B4-BE49-F238E27FC236}">
                <a16:creationId xmlns:a16="http://schemas.microsoft.com/office/drawing/2014/main" id="{1EEEA9CD-5C99-4AA4-860C-0AD4A1D0F22C}"/>
              </a:ext>
            </a:extLst>
          </p:cNvPr>
          <p:cNvSpPr/>
          <p:nvPr/>
        </p:nvSpPr>
        <p:spPr>
          <a:xfrm>
            <a:off x="4710060" y="3828626"/>
            <a:ext cx="7583540" cy="1422400"/>
          </a:xfrm>
          <a:custGeom>
            <a:avLst/>
            <a:gdLst>
              <a:gd name="connsiteX0" fmla="*/ 479074 w 7583540"/>
              <a:gd name="connsiteY0" fmla="*/ 0 h 1422400"/>
              <a:gd name="connsiteX1" fmla="*/ 1161569 w 7583540"/>
              <a:gd name="connsiteY1" fmla="*/ 0 h 1422400"/>
              <a:gd name="connsiteX2" fmla="*/ 1161569 w 7583540"/>
              <a:gd name="connsiteY2" fmla="*/ 371687 h 1422400"/>
              <a:gd name="connsiteX3" fmla="*/ 1821326 w 7583540"/>
              <a:gd name="connsiteY3" fmla="*/ 371687 h 1422400"/>
              <a:gd name="connsiteX4" fmla="*/ 1821326 w 7583540"/>
              <a:gd name="connsiteY4" fmla="*/ 0 h 1422400"/>
              <a:gd name="connsiteX5" fmla="*/ 7583540 w 7583540"/>
              <a:gd name="connsiteY5" fmla="*/ 0 h 1422400"/>
              <a:gd name="connsiteX6" fmla="*/ 7583540 w 7583540"/>
              <a:gd name="connsiteY6" fmla="*/ 1422400 h 1422400"/>
              <a:gd name="connsiteX7" fmla="*/ 0 w 7583540"/>
              <a:gd name="connsiteY7" fmla="*/ 1422400 h 1422400"/>
              <a:gd name="connsiteX0" fmla="*/ 1821326 w 7583540"/>
              <a:gd name="connsiteY0" fmla="*/ 0 h 1422400"/>
              <a:gd name="connsiteX1" fmla="*/ 7583540 w 7583540"/>
              <a:gd name="connsiteY1" fmla="*/ 0 h 1422400"/>
              <a:gd name="connsiteX2" fmla="*/ 7583540 w 7583540"/>
              <a:gd name="connsiteY2" fmla="*/ 1422400 h 1422400"/>
              <a:gd name="connsiteX3" fmla="*/ 0 w 7583540"/>
              <a:gd name="connsiteY3" fmla="*/ 1422400 h 1422400"/>
              <a:gd name="connsiteX4" fmla="*/ 479074 w 7583540"/>
              <a:gd name="connsiteY4" fmla="*/ 0 h 1422400"/>
              <a:gd name="connsiteX5" fmla="*/ 1161569 w 7583540"/>
              <a:gd name="connsiteY5" fmla="*/ 0 h 1422400"/>
              <a:gd name="connsiteX6" fmla="*/ 1161569 w 7583540"/>
              <a:gd name="connsiteY6" fmla="*/ 371687 h 1422400"/>
              <a:gd name="connsiteX7" fmla="*/ 1821326 w 7583540"/>
              <a:gd name="connsiteY7" fmla="*/ 371687 h 1422400"/>
              <a:gd name="connsiteX8" fmla="*/ 1912766 w 7583540"/>
              <a:gd name="connsiteY8" fmla="*/ 91440 h 1422400"/>
              <a:gd name="connsiteX0" fmla="*/ 1821326 w 7583540"/>
              <a:gd name="connsiteY0" fmla="*/ 0 h 1422400"/>
              <a:gd name="connsiteX1" fmla="*/ 7583540 w 7583540"/>
              <a:gd name="connsiteY1" fmla="*/ 0 h 1422400"/>
              <a:gd name="connsiteX2" fmla="*/ 7583540 w 7583540"/>
              <a:gd name="connsiteY2" fmla="*/ 1422400 h 1422400"/>
              <a:gd name="connsiteX3" fmla="*/ 0 w 7583540"/>
              <a:gd name="connsiteY3" fmla="*/ 1422400 h 1422400"/>
              <a:gd name="connsiteX4" fmla="*/ 479074 w 7583540"/>
              <a:gd name="connsiteY4" fmla="*/ 0 h 1422400"/>
              <a:gd name="connsiteX5" fmla="*/ 1161569 w 7583540"/>
              <a:gd name="connsiteY5" fmla="*/ 0 h 1422400"/>
              <a:gd name="connsiteX6" fmla="*/ 1161569 w 7583540"/>
              <a:gd name="connsiteY6" fmla="*/ 371687 h 1422400"/>
              <a:gd name="connsiteX7" fmla="*/ 1821326 w 7583540"/>
              <a:gd name="connsiteY7" fmla="*/ 371687 h 1422400"/>
              <a:gd name="connsiteX0" fmla="*/ 7583540 w 7583540"/>
              <a:gd name="connsiteY0" fmla="*/ 0 h 1422400"/>
              <a:gd name="connsiteX1" fmla="*/ 7583540 w 7583540"/>
              <a:gd name="connsiteY1" fmla="*/ 1422400 h 1422400"/>
              <a:gd name="connsiteX2" fmla="*/ 0 w 7583540"/>
              <a:gd name="connsiteY2" fmla="*/ 1422400 h 1422400"/>
              <a:gd name="connsiteX3" fmla="*/ 479074 w 7583540"/>
              <a:gd name="connsiteY3" fmla="*/ 0 h 1422400"/>
              <a:gd name="connsiteX4" fmla="*/ 1161569 w 7583540"/>
              <a:gd name="connsiteY4" fmla="*/ 0 h 1422400"/>
              <a:gd name="connsiteX5" fmla="*/ 1161569 w 7583540"/>
              <a:gd name="connsiteY5" fmla="*/ 371687 h 1422400"/>
              <a:gd name="connsiteX6" fmla="*/ 1821326 w 7583540"/>
              <a:gd name="connsiteY6" fmla="*/ 371687 h 1422400"/>
              <a:gd name="connsiteX0" fmla="*/ 7583540 w 7583540"/>
              <a:gd name="connsiteY0" fmla="*/ 0 h 1422400"/>
              <a:gd name="connsiteX1" fmla="*/ 7583540 w 7583540"/>
              <a:gd name="connsiteY1" fmla="*/ 1422400 h 1422400"/>
              <a:gd name="connsiteX2" fmla="*/ 0 w 7583540"/>
              <a:gd name="connsiteY2" fmla="*/ 1422400 h 1422400"/>
              <a:gd name="connsiteX3" fmla="*/ 479074 w 7583540"/>
              <a:gd name="connsiteY3" fmla="*/ 0 h 1422400"/>
              <a:gd name="connsiteX4" fmla="*/ 1161569 w 7583540"/>
              <a:gd name="connsiteY4" fmla="*/ 0 h 1422400"/>
              <a:gd name="connsiteX5" fmla="*/ 1161569 w 7583540"/>
              <a:gd name="connsiteY5" fmla="*/ 371687 h 1422400"/>
              <a:gd name="connsiteX0" fmla="*/ 7583540 w 7583540"/>
              <a:gd name="connsiteY0" fmla="*/ 0 h 1422400"/>
              <a:gd name="connsiteX1" fmla="*/ 7583540 w 7583540"/>
              <a:gd name="connsiteY1" fmla="*/ 1422400 h 1422400"/>
              <a:gd name="connsiteX2" fmla="*/ 0 w 7583540"/>
              <a:gd name="connsiteY2" fmla="*/ 1422400 h 1422400"/>
              <a:gd name="connsiteX3" fmla="*/ 479074 w 7583540"/>
              <a:gd name="connsiteY3" fmla="*/ 0 h 1422400"/>
              <a:gd name="connsiteX4" fmla="*/ 1161569 w 7583540"/>
              <a:gd name="connsiteY4" fmla="*/ 0 h 1422400"/>
              <a:gd name="connsiteX0" fmla="*/ 7583540 w 7583540"/>
              <a:gd name="connsiteY0" fmla="*/ 1422400 h 1422400"/>
              <a:gd name="connsiteX1" fmla="*/ 0 w 7583540"/>
              <a:gd name="connsiteY1" fmla="*/ 1422400 h 1422400"/>
              <a:gd name="connsiteX2" fmla="*/ 479074 w 7583540"/>
              <a:gd name="connsiteY2" fmla="*/ 0 h 1422400"/>
              <a:gd name="connsiteX3" fmla="*/ 1161569 w 7583540"/>
              <a:gd name="connsiteY3" fmla="*/ 0 h 1422400"/>
            </a:gdLst>
            <a:ahLst/>
            <a:cxnLst>
              <a:cxn ang="0">
                <a:pos x="connsiteX0" y="connsiteY0"/>
              </a:cxn>
              <a:cxn ang="0">
                <a:pos x="connsiteX1" y="connsiteY1"/>
              </a:cxn>
              <a:cxn ang="0">
                <a:pos x="connsiteX2" y="connsiteY2"/>
              </a:cxn>
              <a:cxn ang="0">
                <a:pos x="connsiteX3" y="connsiteY3"/>
              </a:cxn>
            </a:cxnLst>
            <a:rect l="l" t="t" r="r" b="b"/>
            <a:pathLst>
              <a:path w="7583540" h="1422400">
                <a:moveTo>
                  <a:pt x="7583540" y="1422400"/>
                </a:moveTo>
                <a:lnTo>
                  <a:pt x="0" y="1422400"/>
                </a:lnTo>
                <a:lnTo>
                  <a:pt x="479074" y="0"/>
                </a:lnTo>
                <a:lnTo>
                  <a:pt x="1161569"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7" name="Freeform: Shape 136">
            <a:extLst>
              <a:ext uri="{FF2B5EF4-FFF2-40B4-BE49-F238E27FC236}">
                <a16:creationId xmlns:a16="http://schemas.microsoft.com/office/drawing/2014/main" id="{7778D276-9318-499C-8BF0-7182C745D1AD}"/>
              </a:ext>
            </a:extLst>
          </p:cNvPr>
          <p:cNvSpPr/>
          <p:nvPr/>
        </p:nvSpPr>
        <p:spPr>
          <a:xfrm>
            <a:off x="4197908" y="5349240"/>
            <a:ext cx="8095692" cy="1422400"/>
          </a:xfrm>
          <a:custGeom>
            <a:avLst/>
            <a:gdLst>
              <a:gd name="connsiteX0" fmla="*/ 479073 w 8095692"/>
              <a:gd name="connsiteY0" fmla="*/ 0 h 1422400"/>
              <a:gd name="connsiteX1" fmla="*/ 1206579 w 8095692"/>
              <a:gd name="connsiteY1" fmla="*/ 0 h 1422400"/>
              <a:gd name="connsiteX2" fmla="*/ 1206579 w 8095692"/>
              <a:gd name="connsiteY2" fmla="*/ 377508 h 1422400"/>
              <a:gd name="connsiteX3" fmla="*/ 1866336 w 8095692"/>
              <a:gd name="connsiteY3" fmla="*/ 377508 h 1422400"/>
              <a:gd name="connsiteX4" fmla="*/ 1866336 w 8095692"/>
              <a:gd name="connsiteY4" fmla="*/ 0 h 1422400"/>
              <a:gd name="connsiteX5" fmla="*/ 8095692 w 8095692"/>
              <a:gd name="connsiteY5" fmla="*/ 0 h 1422400"/>
              <a:gd name="connsiteX6" fmla="*/ 8095692 w 8095692"/>
              <a:gd name="connsiteY6" fmla="*/ 1422400 h 1422400"/>
              <a:gd name="connsiteX7" fmla="*/ 0 w 8095692"/>
              <a:gd name="connsiteY7" fmla="*/ 1422400 h 1422400"/>
              <a:gd name="connsiteX0" fmla="*/ 1866336 w 8095692"/>
              <a:gd name="connsiteY0" fmla="*/ 377508 h 1422400"/>
              <a:gd name="connsiteX1" fmla="*/ 1866336 w 8095692"/>
              <a:gd name="connsiteY1" fmla="*/ 0 h 1422400"/>
              <a:gd name="connsiteX2" fmla="*/ 8095692 w 8095692"/>
              <a:gd name="connsiteY2" fmla="*/ 0 h 1422400"/>
              <a:gd name="connsiteX3" fmla="*/ 8095692 w 8095692"/>
              <a:gd name="connsiteY3" fmla="*/ 1422400 h 1422400"/>
              <a:gd name="connsiteX4" fmla="*/ 0 w 8095692"/>
              <a:gd name="connsiteY4" fmla="*/ 1422400 h 1422400"/>
              <a:gd name="connsiteX5" fmla="*/ 479073 w 8095692"/>
              <a:gd name="connsiteY5" fmla="*/ 0 h 1422400"/>
              <a:gd name="connsiteX6" fmla="*/ 1206579 w 8095692"/>
              <a:gd name="connsiteY6" fmla="*/ 0 h 1422400"/>
              <a:gd name="connsiteX7" fmla="*/ 1206579 w 8095692"/>
              <a:gd name="connsiteY7" fmla="*/ 377508 h 1422400"/>
              <a:gd name="connsiteX8" fmla="*/ 1957776 w 8095692"/>
              <a:gd name="connsiteY8" fmla="*/ 468948 h 1422400"/>
              <a:gd name="connsiteX0" fmla="*/ 1866336 w 8095692"/>
              <a:gd name="connsiteY0" fmla="*/ 377508 h 1422400"/>
              <a:gd name="connsiteX1" fmla="*/ 1866336 w 8095692"/>
              <a:gd name="connsiteY1" fmla="*/ 0 h 1422400"/>
              <a:gd name="connsiteX2" fmla="*/ 8095692 w 8095692"/>
              <a:gd name="connsiteY2" fmla="*/ 0 h 1422400"/>
              <a:gd name="connsiteX3" fmla="*/ 8095692 w 8095692"/>
              <a:gd name="connsiteY3" fmla="*/ 1422400 h 1422400"/>
              <a:gd name="connsiteX4" fmla="*/ 0 w 8095692"/>
              <a:gd name="connsiteY4" fmla="*/ 1422400 h 1422400"/>
              <a:gd name="connsiteX5" fmla="*/ 479073 w 8095692"/>
              <a:gd name="connsiteY5" fmla="*/ 0 h 1422400"/>
              <a:gd name="connsiteX6" fmla="*/ 1206579 w 8095692"/>
              <a:gd name="connsiteY6" fmla="*/ 0 h 1422400"/>
              <a:gd name="connsiteX7" fmla="*/ 1206579 w 8095692"/>
              <a:gd name="connsiteY7" fmla="*/ 377508 h 1422400"/>
              <a:gd name="connsiteX0" fmla="*/ 1866336 w 8095692"/>
              <a:gd name="connsiteY0" fmla="*/ 0 h 1422400"/>
              <a:gd name="connsiteX1" fmla="*/ 8095692 w 8095692"/>
              <a:gd name="connsiteY1" fmla="*/ 0 h 1422400"/>
              <a:gd name="connsiteX2" fmla="*/ 8095692 w 8095692"/>
              <a:gd name="connsiteY2" fmla="*/ 1422400 h 1422400"/>
              <a:gd name="connsiteX3" fmla="*/ 0 w 8095692"/>
              <a:gd name="connsiteY3" fmla="*/ 1422400 h 1422400"/>
              <a:gd name="connsiteX4" fmla="*/ 479073 w 8095692"/>
              <a:gd name="connsiteY4" fmla="*/ 0 h 1422400"/>
              <a:gd name="connsiteX5" fmla="*/ 1206579 w 8095692"/>
              <a:gd name="connsiteY5" fmla="*/ 0 h 1422400"/>
              <a:gd name="connsiteX6" fmla="*/ 1206579 w 8095692"/>
              <a:gd name="connsiteY6" fmla="*/ 377508 h 1422400"/>
              <a:gd name="connsiteX0" fmla="*/ 1866336 w 8095692"/>
              <a:gd name="connsiteY0" fmla="*/ 0 h 1422400"/>
              <a:gd name="connsiteX1" fmla="*/ 8095692 w 8095692"/>
              <a:gd name="connsiteY1" fmla="*/ 0 h 1422400"/>
              <a:gd name="connsiteX2" fmla="*/ 8095692 w 8095692"/>
              <a:gd name="connsiteY2" fmla="*/ 1422400 h 1422400"/>
              <a:gd name="connsiteX3" fmla="*/ 0 w 8095692"/>
              <a:gd name="connsiteY3" fmla="*/ 1422400 h 1422400"/>
              <a:gd name="connsiteX4" fmla="*/ 479073 w 8095692"/>
              <a:gd name="connsiteY4" fmla="*/ 0 h 1422400"/>
              <a:gd name="connsiteX5" fmla="*/ 1206579 w 8095692"/>
              <a:gd name="connsiteY5" fmla="*/ 0 h 1422400"/>
              <a:gd name="connsiteX0" fmla="*/ 8095692 w 8095692"/>
              <a:gd name="connsiteY0" fmla="*/ 0 h 1422400"/>
              <a:gd name="connsiteX1" fmla="*/ 8095692 w 8095692"/>
              <a:gd name="connsiteY1" fmla="*/ 1422400 h 1422400"/>
              <a:gd name="connsiteX2" fmla="*/ 0 w 8095692"/>
              <a:gd name="connsiteY2" fmla="*/ 1422400 h 1422400"/>
              <a:gd name="connsiteX3" fmla="*/ 479073 w 8095692"/>
              <a:gd name="connsiteY3" fmla="*/ 0 h 1422400"/>
              <a:gd name="connsiteX4" fmla="*/ 1206579 w 8095692"/>
              <a:gd name="connsiteY4" fmla="*/ 0 h 1422400"/>
              <a:gd name="connsiteX0" fmla="*/ 8095692 w 8095692"/>
              <a:gd name="connsiteY0" fmla="*/ 1422400 h 1422400"/>
              <a:gd name="connsiteX1" fmla="*/ 0 w 8095692"/>
              <a:gd name="connsiteY1" fmla="*/ 1422400 h 1422400"/>
              <a:gd name="connsiteX2" fmla="*/ 479073 w 8095692"/>
              <a:gd name="connsiteY2" fmla="*/ 0 h 1422400"/>
              <a:gd name="connsiteX3" fmla="*/ 1206579 w 8095692"/>
              <a:gd name="connsiteY3" fmla="*/ 0 h 1422400"/>
            </a:gdLst>
            <a:ahLst/>
            <a:cxnLst>
              <a:cxn ang="0">
                <a:pos x="connsiteX0" y="connsiteY0"/>
              </a:cxn>
              <a:cxn ang="0">
                <a:pos x="connsiteX1" y="connsiteY1"/>
              </a:cxn>
              <a:cxn ang="0">
                <a:pos x="connsiteX2" y="connsiteY2"/>
              </a:cxn>
              <a:cxn ang="0">
                <a:pos x="connsiteX3" y="connsiteY3"/>
              </a:cxn>
            </a:cxnLst>
            <a:rect l="l" t="t" r="r" b="b"/>
            <a:pathLst>
              <a:path w="8095692" h="1422400">
                <a:moveTo>
                  <a:pt x="8095692" y="1422400"/>
                </a:moveTo>
                <a:lnTo>
                  <a:pt x="0" y="1422400"/>
                </a:lnTo>
                <a:lnTo>
                  <a:pt x="479073" y="0"/>
                </a:lnTo>
                <a:lnTo>
                  <a:pt x="1206579"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8" name="Rectangle 137">
            <a:extLst>
              <a:ext uri="{FF2B5EF4-FFF2-40B4-BE49-F238E27FC236}">
                <a16:creationId xmlns:a16="http://schemas.microsoft.com/office/drawing/2014/main" id="{26B5B356-DD07-44F6-8905-D5FBBF5DEDB1}"/>
              </a:ext>
            </a:extLst>
          </p:cNvPr>
          <p:cNvSpPr/>
          <p:nvPr/>
        </p:nvSpPr>
        <p:spPr>
          <a:xfrm>
            <a:off x="6857929" y="709511"/>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endParaRPr>
          </a:p>
        </p:txBody>
      </p:sp>
      <p:sp>
        <p:nvSpPr>
          <p:cNvPr id="139" name="Rectangle 138">
            <a:extLst>
              <a:ext uri="{FF2B5EF4-FFF2-40B4-BE49-F238E27FC236}">
                <a16:creationId xmlns:a16="http://schemas.microsoft.com/office/drawing/2014/main" id="{89A6751D-D23F-4452-B95F-AF1665FEABDB}"/>
              </a:ext>
            </a:extLst>
          </p:cNvPr>
          <p:cNvSpPr/>
          <p:nvPr/>
        </p:nvSpPr>
        <p:spPr>
          <a:xfrm>
            <a:off x="6407386" y="2210019"/>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Build</a:t>
            </a:r>
          </a:p>
        </p:txBody>
      </p:sp>
      <p:sp>
        <p:nvSpPr>
          <p:cNvPr id="140" name="Rectangle 139">
            <a:extLst>
              <a:ext uri="{FF2B5EF4-FFF2-40B4-BE49-F238E27FC236}">
                <a16:creationId xmlns:a16="http://schemas.microsoft.com/office/drawing/2014/main" id="{FBF4D6B9-232E-4EAC-9DB8-4EAF0BEA00A5}"/>
              </a:ext>
            </a:extLst>
          </p:cNvPr>
          <p:cNvSpPr/>
          <p:nvPr/>
        </p:nvSpPr>
        <p:spPr>
          <a:xfrm>
            <a:off x="5935653" y="3762466"/>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Deploy</a:t>
            </a:r>
          </a:p>
        </p:txBody>
      </p:sp>
      <p:sp>
        <p:nvSpPr>
          <p:cNvPr id="141" name="Rectangle 140">
            <a:extLst>
              <a:ext uri="{FF2B5EF4-FFF2-40B4-BE49-F238E27FC236}">
                <a16:creationId xmlns:a16="http://schemas.microsoft.com/office/drawing/2014/main" id="{85B5D5D0-55F5-4DDA-BB91-0C1BA44419D8}"/>
              </a:ext>
            </a:extLst>
          </p:cNvPr>
          <p:cNvSpPr/>
          <p:nvPr/>
        </p:nvSpPr>
        <p:spPr>
          <a:xfrm>
            <a:off x="5468293" y="5248294"/>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Monitor</a:t>
            </a:r>
          </a:p>
        </p:txBody>
      </p:sp>
      <p:grpSp>
        <p:nvGrpSpPr>
          <p:cNvPr id="142" name="Group 141">
            <a:extLst>
              <a:ext uri="{FF2B5EF4-FFF2-40B4-BE49-F238E27FC236}">
                <a16:creationId xmlns:a16="http://schemas.microsoft.com/office/drawing/2014/main" id="{72D5C820-2240-4AEB-8CA6-579D3372E7B7}"/>
              </a:ext>
            </a:extLst>
          </p:cNvPr>
          <p:cNvGrpSpPr/>
          <p:nvPr/>
        </p:nvGrpSpPr>
        <p:grpSpPr>
          <a:xfrm>
            <a:off x="6367910" y="1151120"/>
            <a:ext cx="1796042" cy="572211"/>
            <a:chOff x="1418090" y="2319660"/>
            <a:chExt cx="1587532" cy="505781"/>
          </a:xfrm>
        </p:grpSpPr>
        <p:pic>
          <p:nvPicPr>
            <p:cNvPr id="143" name="Graphic 142">
              <a:extLst>
                <a:ext uri="{FF2B5EF4-FFF2-40B4-BE49-F238E27FC236}">
                  <a16:creationId xmlns:a16="http://schemas.microsoft.com/office/drawing/2014/main" id="{C6D28CDC-B3AF-465E-8D3D-1F28D26249A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56245"/>
            <a:stretch/>
          </p:blipFill>
          <p:spPr>
            <a:xfrm>
              <a:off x="1986955" y="2354149"/>
              <a:ext cx="305597" cy="200033"/>
            </a:xfrm>
            <a:prstGeom prst="rect">
              <a:avLst/>
            </a:prstGeom>
          </p:spPr>
        </p:pic>
        <p:sp>
          <p:nvSpPr>
            <p:cNvPr id="144" name="Freeform: Shape 143">
              <a:extLst>
                <a:ext uri="{FF2B5EF4-FFF2-40B4-BE49-F238E27FC236}">
                  <a16:creationId xmlns:a16="http://schemas.microsoft.com/office/drawing/2014/main" id="{CD657520-BD3B-4BDE-888B-937FABD007F2}"/>
                </a:ext>
              </a:extLst>
            </p:cNvPr>
            <p:cNvSpPr/>
            <p:nvPr/>
          </p:nvSpPr>
          <p:spPr>
            <a:xfrm>
              <a:off x="2377685" y="2394870"/>
              <a:ext cx="281009" cy="146324"/>
            </a:xfrm>
            <a:custGeom>
              <a:avLst/>
              <a:gdLst>
                <a:gd name="connsiteX0" fmla="*/ 3255407 w 4592179"/>
                <a:gd name="connsiteY0" fmla="*/ 865230 h 2391186"/>
                <a:gd name="connsiteX1" fmla="*/ 3459866 w 4592179"/>
                <a:gd name="connsiteY1" fmla="*/ 865230 h 2391186"/>
                <a:gd name="connsiteX2" fmla="*/ 3648576 w 4592179"/>
                <a:gd name="connsiteY2" fmla="*/ 1006806 h 2391186"/>
                <a:gd name="connsiteX3" fmla="*/ 3365511 w 4592179"/>
                <a:gd name="connsiteY3" fmla="*/ 1337187 h 2391186"/>
                <a:gd name="connsiteX4" fmla="*/ 3176783 w 4592179"/>
                <a:gd name="connsiteY4" fmla="*/ 1337187 h 2391186"/>
                <a:gd name="connsiteX5" fmla="*/ 3176766 w 4592179"/>
                <a:gd name="connsiteY5" fmla="*/ 1337187 h 2391186"/>
                <a:gd name="connsiteX6" fmla="*/ 1148045 w 4592179"/>
                <a:gd name="connsiteY6" fmla="*/ 865230 h 2391186"/>
                <a:gd name="connsiteX7" fmla="*/ 1352487 w 4592179"/>
                <a:gd name="connsiteY7" fmla="*/ 865230 h 2391186"/>
                <a:gd name="connsiteX8" fmla="*/ 1541196 w 4592179"/>
                <a:gd name="connsiteY8" fmla="*/ 1006806 h 2391186"/>
                <a:gd name="connsiteX9" fmla="*/ 1258132 w 4592179"/>
                <a:gd name="connsiteY9" fmla="*/ 1337187 h 2391186"/>
                <a:gd name="connsiteX10" fmla="*/ 1069422 w 4592179"/>
                <a:gd name="connsiteY10" fmla="*/ 1337187 h 2391186"/>
                <a:gd name="connsiteX11" fmla="*/ 1069404 w 4592179"/>
                <a:gd name="connsiteY11" fmla="*/ 1337187 h 2391186"/>
                <a:gd name="connsiteX12" fmla="*/ 3003787 w 4592179"/>
                <a:gd name="connsiteY12" fmla="*/ 629252 h 2391186"/>
                <a:gd name="connsiteX13" fmla="*/ 2752168 w 4592179"/>
                <a:gd name="connsiteY13" fmla="*/ 1903510 h 2391186"/>
                <a:gd name="connsiteX14" fmla="*/ 3050965 w 4592179"/>
                <a:gd name="connsiteY14" fmla="*/ 1903510 h 2391186"/>
                <a:gd name="connsiteX15" fmla="*/ 3113874 w 4592179"/>
                <a:gd name="connsiteY15" fmla="*/ 1573148 h 2391186"/>
                <a:gd name="connsiteX16" fmla="*/ 3396957 w 4592179"/>
                <a:gd name="connsiteY16" fmla="*/ 1573148 h 2391186"/>
                <a:gd name="connsiteX17" fmla="*/ 3963123 w 4592179"/>
                <a:gd name="connsiteY17" fmla="*/ 991088 h 2391186"/>
                <a:gd name="connsiteX18" fmla="*/ 3585667 w 4592179"/>
                <a:gd name="connsiteY18" fmla="*/ 629252 h 2391186"/>
                <a:gd name="connsiteX19" fmla="*/ 896426 w 4592179"/>
                <a:gd name="connsiteY19" fmla="*/ 629252 h 2391186"/>
                <a:gd name="connsiteX20" fmla="*/ 644789 w 4592179"/>
                <a:gd name="connsiteY20" fmla="*/ 1903510 h 2391186"/>
                <a:gd name="connsiteX21" fmla="*/ 943603 w 4592179"/>
                <a:gd name="connsiteY21" fmla="*/ 1903510 h 2391186"/>
                <a:gd name="connsiteX22" fmla="*/ 1006512 w 4592179"/>
                <a:gd name="connsiteY22" fmla="*/ 1573148 h 2391186"/>
                <a:gd name="connsiteX23" fmla="*/ 1289559 w 4592179"/>
                <a:gd name="connsiteY23" fmla="*/ 1573148 h 2391186"/>
                <a:gd name="connsiteX24" fmla="*/ 1855725 w 4592179"/>
                <a:gd name="connsiteY24" fmla="*/ 991088 h 2391186"/>
                <a:gd name="connsiteX25" fmla="*/ 1478287 w 4592179"/>
                <a:gd name="connsiteY25" fmla="*/ 629252 h 2391186"/>
                <a:gd name="connsiteX26" fmla="*/ 2048883 w 4592179"/>
                <a:gd name="connsiteY26" fmla="*/ 298907 h 2391186"/>
                <a:gd name="connsiteX27" fmla="*/ 1797264 w 4592179"/>
                <a:gd name="connsiteY27" fmla="*/ 1573148 h 2391186"/>
                <a:gd name="connsiteX28" fmla="*/ 2096079 w 4592179"/>
                <a:gd name="connsiteY28" fmla="*/ 1573148 h 2391186"/>
                <a:gd name="connsiteX29" fmla="*/ 2237611 w 4592179"/>
                <a:gd name="connsiteY29" fmla="*/ 865230 h 2391186"/>
                <a:gd name="connsiteX30" fmla="*/ 2473516 w 4592179"/>
                <a:gd name="connsiteY30" fmla="*/ 865230 h 2391186"/>
                <a:gd name="connsiteX31" fmla="*/ 2567871 w 4592179"/>
                <a:gd name="connsiteY31" fmla="*/ 991088 h 2391186"/>
                <a:gd name="connsiteX32" fmla="*/ 2457785 w 4592179"/>
                <a:gd name="connsiteY32" fmla="*/ 1573148 h 2391186"/>
                <a:gd name="connsiteX33" fmla="*/ 2772313 w 4592179"/>
                <a:gd name="connsiteY33" fmla="*/ 1573148 h 2391186"/>
                <a:gd name="connsiteX34" fmla="*/ 2882400 w 4592179"/>
                <a:gd name="connsiteY34" fmla="*/ 928159 h 2391186"/>
                <a:gd name="connsiteX35" fmla="*/ 2567853 w 4592179"/>
                <a:gd name="connsiteY35" fmla="*/ 629252 h 2391186"/>
                <a:gd name="connsiteX36" fmla="*/ 2284789 w 4592179"/>
                <a:gd name="connsiteY36" fmla="*/ 629252 h 2391186"/>
                <a:gd name="connsiteX37" fmla="*/ 2347698 w 4592179"/>
                <a:gd name="connsiteY37" fmla="*/ 298907 h 2391186"/>
                <a:gd name="connsiteX38" fmla="*/ 2296089 w 4592179"/>
                <a:gd name="connsiteY38" fmla="*/ 0 h 2391186"/>
                <a:gd name="connsiteX39" fmla="*/ 4592179 w 4592179"/>
                <a:gd name="connsiteY39" fmla="*/ 1195593 h 2391186"/>
                <a:gd name="connsiteX40" fmla="*/ 2296089 w 4592179"/>
                <a:gd name="connsiteY40" fmla="*/ 2391186 h 2391186"/>
                <a:gd name="connsiteX41" fmla="*/ 0 w 4592179"/>
                <a:gd name="connsiteY41" fmla="*/ 1195593 h 2391186"/>
                <a:gd name="connsiteX42" fmla="*/ 2296089 w 4592179"/>
                <a:gd name="connsiteY42" fmla="*/ 0 h 2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92179" h="2391186">
                  <a:moveTo>
                    <a:pt x="3255407" y="865230"/>
                  </a:moveTo>
                  <a:lnTo>
                    <a:pt x="3459866" y="865230"/>
                  </a:lnTo>
                  <a:cubicBezTo>
                    <a:pt x="3569953" y="865230"/>
                    <a:pt x="3648576" y="912422"/>
                    <a:pt x="3648576" y="1006806"/>
                  </a:cubicBezTo>
                  <a:cubicBezTo>
                    <a:pt x="3632862" y="1274258"/>
                    <a:pt x="3507044" y="1321450"/>
                    <a:pt x="3365511" y="1337187"/>
                  </a:cubicBezTo>
                  <a:lnTo>
                    <a:pt x="3176783" y="1337187"/>
                  </a:lnTo>
                  <a:lnTo>
                    <a:pt x="3176766" y="1337187"/>
                  </a:lnTo>
                  <a:close/>
                  <a:moveTo>
                    <a:pt x="1148045" y="865230"/>
                  </a:moveTo>
                  <a:lnTo>
                    <a:pt x="1352487" y="865230"/>
                  </a:lnTo>
                  <a:cubicBezTo>
                    <a:pt x="1462573" y="865230"/>
                    <a:pt x="1541196" y="912422"/>
                    <a:pt x="1541196" y="1006806"/>
                  </a:cubicBezTo>
                  <a:cubicBezTo>
                    <a:pt x="1525483" y="1274258"/>
                    <a:pt x="1399664" y="1321450"/>
                    <a:pt x="1258132" y="1337187"/>
                  </a:cubicBezTo>
                  <a:lnTo>
                    <a:pt x="1069422" y="1337187"/>
                  </a:lnTo>
                  <a:lnTo>
                    <a:pt x="1069404" y="1337187"/>
                  </a:lnTo>
                  <a:close/>
                  <a:moveTo>
                    <a:pt x="3003787" y="629252"/>
                  </a:moveTo>
                  <a:lnTo>
                    <a:pt x="2752168" y="1903510"/>
                  </a:lnTo>
                  <a:lnTo>
                    <a:pt x="3050965" y="1903510"/>
                  </a:lnTo>
                  <a:lnTo>
                    <a:pt x="3113874" y="1573148"/>
                  </a:lnTo>
                  <a:lnTo>
                    <a:pt x="3396957" y="1573148"/>
                  </a:lnTo>
                  <a:cubicBezTo>
                    <a:pt x="3664308" y="1588884"/>
                    <a:pt x="3963123" y="1368643"/>
                    <a:pt x="3963123" y="991088"/>
                  </a:cubicBezTo>
                  <a:cubicBezTo>
                    <a:pt x="3963123" y="770828"/>
                    <a:pt x="3837304" y="644988"/>
                    <a:pt x="3585667" y="629252"/>
                  </a:cubicBezTo>
                  <a:close/>
                  <a:moveTo>
                    <a:pt x="896426" y="629252"/>
                  </a:moveTo>
                  <a:lnTo>
                    <a:pt x="644789" y="1903510"/>
                  </a:lnTo>
                  <a:lnTo>
                    <a:pt x="943603" y="1903510"/>
                  </a:lnTo>
                  <a:lnTo>
                    <a:pt x="1006512" y="1573148"/>
                  </a:lnTo>
                  <a:lnTo>
                    <a:pt x="1289559" y="1573148"/>
                  </a:lnTo>
                  <a:cubicBezTo>
                    <a:pt x="1556928" y="1588884"/>
                    <a:pt x="1855725" y="1368643"/>
                    <a:pt x="1855725" y="991088"/>
                  </a:cubicBezTo>
                  <a:cubicBezTo>
                    <a:pt x="1855725" y="770828"/>
                    <a:pt x="1729906" y="644988"/>
                    <a:pt x="1478287" y="629252"/>
                  </a:cubicBezTo>
                  <a:close/>
                  <a:moveTo>
                    <a:pt x="2048883" y="298907"/>
                  </a:moveTo>
                  <a:lnTo>
                    <a:pt x="1797264" y="1573148"/>
                  </a:lnTo>
                  <a:lnTo>
                    <a:pt x="2096079" y="1573148"/>
                  </a:lnTo>
                  <a:lnTo>
                    <a:pt x="2237611" y="865230"/>
                  </a:lnTo>
                  <a:lnTo>
                    <a:pt x="2473516" y="865230"/>
                  </a:lnTo>
                  <a:cubicBezTo>
                    <a:pt x="2583585" y="865230"/>
                    <a:pt x="2583585" y="912422"/>
                    <a:pt x="2567871" y="991088"/>
                  </a:cubicBezTo>
                  <a:lnTo>
                    <a:pt x="2457785" y="1573148"/>
                  </a:lnTo>
                  <a:lnTo>
                    <a:pt x="2772313" y="1573148"/>
                  </a:lnTo>
                  <a:lnTo>
                    <a:pt x="2882400" y="928159"/>
                  </a:lnTo>
                  <a:cubicBezTo>
                    <a:pt x="2913845" y="770828"/>
                    <a:pt x="2819490" y="644988"/>
                    <a:pt x="2567853" y="629252"/>
                  </a:cubicBezTo>
                  <a:lnTo>
                    <a:pt x="2284789" y="629252"/>
                  </a:lnTo>
                  <a:lnTo>
                    <a:pt x="2347698" y="298907"/>
                  </a:lnTo>
                  <a:close/>
                  <a:moveTo>
                    <a:pt x="2296089" y="0"/>
                  </a:moveTo>
                  <a:cubicBezTo>
                    <a:pt x="3564184" y="0"/>
                    <a:pt x="4592179" y="535285"/>
                    <a:pt x="4592179" y="1195593"/>
                  </a:cubicBezTo>
                  <a:cubicBezTo>
                    <a:pt x="4592179" y="1855901"/>
                    <a:pt x="3564184" y="2391186"/>
                    <a:pt x="2296089" y="2391186"/>
                  </a:cubicBezTo>
                  <a:cubicBezTo>
                    <a:pt x="1027994" y="2391186"/>
                    <a:pt x="0" y="1855901"/>
                    <a:pt x="0" y="1195593"/>
                  </a:cubicBezTo>
                  <a:cubicBezTo>
                    <a:pt x="0" y="535285"/>
                    <a:pt x="1027994" y="0"/>
                    <a:pt x="2296089" y="0"/>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45" name="Rectangle 144">
              <a:extLst>
                <a:ext uri="{FF2B5EF4-FFF2-40B4-BE49-F238E27FC236}">
                  <a16:creationId xmlns:a16="http://schemas.microsoft.com/office/drawing/2014/main" id="{BECEE3B4-EE97-4DC8-A14C-40C1AD725955}"/>
                </a:ext>
              </a:extLst>
            </p:cNvPr>
            <p:cNvSpPr/>
            <p:nvPr/>
          </p:nvSpPr>
          <p:spPr>
            <a:xfrm>
              <a:off x="1418090" y="2319660"/>
              <a:ext cx="514620" cy="258444"/>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0" cap="none" spc="100" normalizeH="0" baseline="0" noProof="0">
                  <a:ln>
                    <a:noFill/>
                  </a:ln>
                  <a:solidFill>
                    <a:prstClr val="white"/>
                  </a:solidFill>
                  <a:effectLst/>
                  <a:uLnTx/>
                  <a:uFillTx/>
                  <a:latin typeface="Segoe UI Semibold"/>
                  <a:ea typeface="+mn-ea"/>
                  <a:cs typeface="Segoe UI Semilight" panose="020B0402040204020203" pitchFamily="34" charset="0"/>
                </a:rPr>
                <a:t>.NET</a:t>
              </a:r>
            </a:p>
          </p:txBody>
        </p:sp>
        <p:pic>
          <p:nvPicPr>
            <p:cNvPr id="146" name="Graphic 145">
              <a:extLst>
                <a:ext uri="{FF2B5EF4-FFF2-40B4-BE49-F238E27FC236}">
                  <a16:creationId xmlns:a16="http://schemas.microsoft.com/office/drawing/2014/main" id="{C3E86E54-47D0-46F4-B8C0-02DA89365EB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43828" y="2319660"/>
              <a:ext cx="261794" cy="295541"/>
            </a:xfrm>
            <a:prstGeom prst="rect">
              <a:avLst/>
            </a:prstGeom>
          </p:spPr>
        </p:pic>
        <p:grpSp>
          <p:nvGrpSpPr>
            <p:cNvPr id="147" name="Graphic 4">
              <a:extLst>
                <a:ext uri="{FF2B5EF4-FFF2-40B4-BE49-F238E27FC236}">
                  <a16:creationId xmlns:a16="http://schemas.microsoft.com/office/drawing/2014/main" id="{B6CBD100-BA30-4674-AEE6-EF19BE926048}"/>
                </a:ext>
              </a:extLst>
            </p:cNvPr>
            <p:cNvGrpSpPr/>
            <p:nvPr/>
          </p:nvGrpSpPr>
          <p:grpSpPr>
            <a:xfrm>
              <a:off x="2204729" y="2540452"/>
              <a:ext cx="210544" cy="278790"/>
              <a:chOff x="7807989" y="2016545"/>
              <a:chExt cx="2128586" cy="2818535"/>
            </a:xfrm>
            <a:solidFill>
              <a:srgbClr val="797979"/>
            </a:solidFill>
          </p:grpSpPr>
          <p:sp>
            <p:nvSpPr>
              <p:cNvPr id="152" name="Freeform: Shape 151">
                <a:extLst>
                  <a:ext uri="{FF2B5EF4-FFF2-40B4-BE49-F238E27FC236}">
                    <a16:creationId xmlns:a16="http://schemas.microsoft.com/office/drawing/2014/main" id="{770C942A-01E1-4837-AE37-8549D4BC1F4E}"/>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3" name="Freeform: Shape 152">
                <a:extLst>
                  <a:ext uri="{FF2B5EF4-FFF2-40B4-BE49-F238E27FC236}">
                    <a16:creationId xmlns:a16="http://schemas.microsoft.com/office/drawing/2014/main" id="{92118537-0A3B-4D9B-8C9D-FA0A1FECD6BE}"/>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4" name="Freeform: Shape 153">
                <a:extLst>
                  <a:ext uri="{FF2B5EF4-FFF2-40B4-BE49-F238E27FC236}">
                    <a16:creationId xmlns:a16="http://schemas.microsoft.com/office/drawing/2014/main" id="{23282973-5C20-4C1A-8A99-DF4D6BF48951}"/>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5" name="Freeform: Shape 154">
                <a:extLst>
                  <a:ext uri="{FF2B5EF4-FFF2-40B4-BE49-F238E27FC236}">
                    <a16:creationId xmlns:a16="http://schemas.microsoft.com/office/drawing/2014/main" id="{B3354B66-EB4C-43D4-8401-9513D4B7596D}"/>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6" name="Freeform: Shape 155">
                <a:extLst>
                  <a:ext uri="{FF2B5EF4-FFF2-40B4-BE49-F238E27FC236}">
                    <a16:creationId xmlns:a16="http://schemas.microsoft.com/office/drawing/2014/main" id="{A73E969D-7CE4-4A97-83E4-93391608C22E}"/>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7" name="Freeform: Shape 156">
                <a:extLst>
                  <a:ext uri="{FF2B5EF4-FFF2-40B4-BE49-F238E27FC236}">
                    <a16:creationId xmlns:a16="http://schemas.microsoft.com/office/drawing/2014/main" id="{69DEA07D-50D2-4CD8-83A4-F058096506C8}"/>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8" name="Freeform: Shape 157">
                <a:extLst>
                  <a:ext uri="{FF2B5EF4-FFF2-40B4-BE49-F238E27FC236}">
                    <a16:creationId xmlns:a16="http://schemas.microsoft.com/office/drawing/2014/main" id="{466295A3-D6AB-458A-A415-84917A096FD2}"/>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9" name="Freeform: Shape 158">
                <a:extLst>
                  <a:ext uri="{FF2B5EF4-FFF2-40B4-BE49-F238E27FC236}">
                    <a16:creationId xmlns:a16="http://schemas.microsoft.com/office/drawing/2014/main" id="{C4031261-98E2-4C96-B27B-9D036D9E7010}"/>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60" name="Freeform: Shape 159">
                <a:extLst>
                  <a:ext uri="{FF2B5EF4-FFF2-40B4-BE49-F238E27FC236}">
                    <a16:creationId xmlns:a16="http://schemas.microsoft.com/office/drawing/2014/main" id="{F0C00755-E2EA-4548-B458-9F43749F3B3C}"/>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61" name="Freeform: Shape 160">
                <a:extLst>
                  <a:ext uri="{FF2B5EF4-FFF2-40B4-BE49-F238E27FC236}">
                    <a16:creationId xmlns:a16="http://schemas.microsoft.com/office/drawing/2014/main" id="{5AB374F1-DD35-43D5-B2F7-10983433BD5E}"/>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grpSp>
          <p:nvGrpSpPr>
            <p:cNvPr id="148" name="Group 147">
              <a:extLst>
                <a:ext uri="{FF2B5EF4-FFF2-40B4-BE49-F238E27FC236}">
                  <a16:creationId xmlns:a16="http://schemas.microsoft.com/office/drawing/2014/main" id="{34878A26-6554-4A06-99AF-685BF1CFE897}"/>
                </a:ext>
              </a:extLst>
            </p:cNvPr>
            <p:cNvGrpSpPr/>
            <p:nvPr/>
          </p:nvGrpSpPr>
          <p:grpSpPr>
            <a:xfrm>
              <a:off x="1770505" y="2597600"/>
              <a:ext cx="229398" cy="227841"/>
              <a:chOff x="8369454" y="1749836"/>
              <a:chExt cx="1062388" cy="1055171"/>
            </a:xfrm>
            <a:solidFill>
              <a:srgbClr val="797979"/>
            </a:solidFill>
          </p:grpSpPr>
          <p:sp>
            <p:nvSpPr>
              <p:cNvPr id="150" name="Freeform: Shape 149">
                <a:extLst>
                  <a:ext uri="{FF2B5EF4-FFF2-40B4-BE49-F238E27FC236}">
                    <a16:creationId xmlns:a16="http://schemas.microsoft.com/office/drawing/2014/main" id="{41B6619B-0D60-40EF-AAC5-468740046E59}"/>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1" name="Freeform: Shape 150">
                <a:extLst>
                  <a:ext uri="{FF2B5EF4-FFF2-40B4-BE49-F238E27FC236}">
                    <a16:creationId xmlns:a16="http://schemas.microsoft.com/office/drawing/2014/main" id="{4BDD03CF-5D14-455F-904C-6CCE550F9F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pic>
          <p:nvPicPr>
            <p:cNvPr id="149" name="Graphic 148">
              <a:extLst>
                <a:ext uri="{FF2B5EF4-FFF2-40B4-BE49-F238E27FC236}">
                  <a16:creationId xmlns:a16="http://schemas.microsoft.com/office/drawing/2014/main" id="{83C3203E-82E7-4F99-B5AB-9A88DEE4FAE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71443" y="2602736"/>
              <a:ext cx="215852" cy="214394"/>
            </a:xfrm>
            <a:prstGeom prst="rect">
              <a:avLst/>
            </a:prstGeom>
          </p:spPr>
        </p:pic>
      </p:grpSp>
      <p:sp>
        <p:nvSpPr>
          <p:cNvPr id="162" name="TextBox 161">
            <a:extLst>
              <a:ext uri="{FF2B5EF4-FFF2-40B4-BE49-F238E27FC236}">
                <a16:creationId xmlns:a16="http://schemas.microsoft.com/office/drawing/2014/main" id="{85A72D47-E6F5-405C-9DC2-8628939099E1}"/>
              </a:ext>
            </a:extLst>
          </p:cNvPr>
          <p:cNvSpPr txBox="1"/>
          <p:nvPr/>
        </p:nvSpPr>
        <p:spPr>
          <a:xfrm>
            <a:off x="6909105" y="1807401"/>
            <a:ext cx="748603" cy="184666"/>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Languages</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163" name="Group 162">
            <a:extLst>
              <a:ext uri="{FF2B5EF4-FFF2-40B4-BE49-F238E27FC236}">
                <a16:creationId xmlns:a16="http://schemas.microsoft.com/office/drawing/2014/main" id="{1174959F-0D91-4402-BD4A-78FFE390516E}"/>
              </a:ext>
            </a:extLst>
          </p:cNvPr>
          <p:cNvGrpSpPr/>
          <p:nvPr/>
        </p:nvGrpSpPr>
        <p:grpSpPr>
          <a:xfrm>
            <a:off x="8572477" y="1176653"/>
            <a:ext cx="1555813" cy="352327"/>
            <a:chOff x="1448979" y="3201079"/>
            <a:chExt cx="1375187" cy="311423"/>
          </a:xfrm>
          <a:solidFill>
            <a:schemeClr val="accent5"/>
          </a:solidFill>
        </p:grpSpPr>
        <p:pic>
          <p:nvPicPr>
            <p:cNvPr id="164" name="Graphic 163">
              <a:extLst>
                <a:ext uri="{FF2B5EF4-FFF2-40B4-BE49-F238E27FC236}">
                  <a16:creationId xmlns:a16="http://schemas.microsoft.com/office/drawing/2014/main" id="{78D30743-5794-4954-A757-FC19F744DE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7764" y="3276084"/>
              <a:ext cx="230353" cy="230353"/>
            </a:xfrm>
            <a:prstGeom prst="rect">
              <a:avLst/>
            </a:prstGeom>
          </p:spPr>
        </p:pic>
        <p:grpSp>
          <p:nvGrpSpPr>
            <p:cNvPr id="165" name="Group 164">
              <a:extLst>
                <a:ext uri="{FF2B5EF4-FFF2-40B4-BE49-F238E27FC236}">
                  <a16:creationId xmlns:a16="http://schemas.microsoft.com/office/drawing/2014/main" id="{4B99A13B-E67C-4DBE-8A40-E42B4DC09CAC}"/>
                </a:ext>
              </a:extLst>
            </p:cNvPr>
            <p:cNvGrpSpPr/>
            <p:nvPr/>
          </p:nvGrpSpPr>
          <p:grpSpPr>
            <a:xfrm>
              <a:off x="1448979" y="3201079"/>
              <a:ext cx="242101" cy="310298"/>
              <a:chOff x="6546501" y="1040004"/>
              <a:chExt cx="356717" cy="457201"/>
            </a:xfrm>
            <a:grpFill/>
          </p:grpSpPr>
          <p:pic>
            <p:nvPicPr>
              <p:cNvPr id="168" name="Graphic 167">
                <a:extLst>
                  <a:ext uri="{FF2B5EF4-FFF2-40B4-BE49-F238E27FC236}">
                    <a16:creationId xmlns:a16="http://schemas.microsoft.com/office/drawing/2014/main" id="{4C0457A5-6064-4ECF-A54A-265CCDFEEB46}"/>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6546501" y="1040004"/>
                <a:ext cx="356717" cy="457201"/>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pic>
            <p:nvPicPr>
              <p:cNvPr id="169" name="Graphic 168">
                <a:extLst>
                  <a:ext uri="{FF2B5EF4-FFF2-40B4-BE49-F238E27FC236}">
                    <a16:creationId xmlns:a16="http://schemas.microsoft.com/office/drawing/2014/main" id="{3D542208-6EFD-4144-A4E5-11A29EFF43BD}"/>
                  </a:ext>
                </a:extLst>
              </p:cNvPr>
              <p:cNvPicPr>
                <a:picLocks noChangeAspect="1"/>
              </p:cNvPicPr>
              <p:nvPr/>
            </p:nvPicPr>
            <p:blipFill rotWithShape="1">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l="10555"/>
              <a:stretch/>
            </p:blipFill>
            <p:spPr>
              <a:xfrm>
                <a:off x="6554817" y="1180680"/>
                <a:ext cx="186807" cy="208851"/>
              </a:xfrm>
              <a:prstGeom prst="rect">
                <a:avLst/>
              </a:prstGeom>
            </p:spPr>
          </p:pic>
        </p:grpSp>
        <p:pic>
          <p:nvPicPr>
            <p:cNvPr id="166" name="Graphic 165">
              <a:extLst>
                <a:ext uri="{FF2B5EF4-FFF2-40B4-BE49-F238E27FC236}">
                  <a16:creationId xmlns:a16="http://schemas.microsoft.com/office/drawing/2014/main" id="{BDE437C7-74EA-4669-BCDA-CAAEE2D25F1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834407" y="3281246"/>
              <a:ext cx="220030" cy="220030"/>
            </a:xfrm>
            <a:prstGeom prst="rect">
              <a:avLst/>
            </a:prstGeom>
          </p:spPr>
        </p:pic>
        <p:pic>
          <p:nvPicPr>
            <p:cNvPr id="167" name="Graphic 166">
              <a:extLst>
                <a:ext uri="{FF2B5EF4-FFF2-40B4-BE49-F238E27FC236}">
                  <a16:creationId xmlns:a16="http://schemas.microsoft.com/office/drawing/2014/main" id="{8D83FC73-FC47-4C84-A99C-8FE2526ABEEB}"/>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571443" y="3276084"/>
              <a:ext cx="252723" cy="236418"/>
            </a:xfrm>
            <a:prstGeom prst="rect">
              <a:avLst/>
            </a:prstGeom>
          </p:spPr>
        </p:pic>
      </p:grpSp>
      <p:sp>
        <p:nvSpPr>
          <p:cNvPr id="170" name="TextBox 169">
            <a:extLst>
              <a:ext uri="{FF2B5EF4-FFF2-40B4-BE49-F238E27FC236}">
                <a16:creationId xmlns:a16="http://schemas.microsoft.com/office/drawing/2014/main" id="{A3E6AC2E-42BE-4821-948B-E9472674A39E}"/>
              </a:ext>
            </a:extLst>
          </p:cNvPr>
          <p:cNvSpPr txBox="1"/>
          <p:nvPr/>
        </p:nvSpPr>
        <p:spPr>
          <a:xfrm>
            <a:off x="9039846" y="1807401"/>
            <a:ext cx="621068" cy="184666"/>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IDE tools</a:t>
            </a:r>
          </a:p>
        </p:txBody>
      </p:sp>
      <p:grpSp>
        <p:nvGrpSpPr>
          <p:cNvPr id="171" name="Group 170">
            <a:extLst>
              <a:ext uri="{FF2B5EF4-FFF2-40B4-BE49-F238E27FC236}">
                <a16:creationId xmlns:a16="http://schemas.microsoft.com/office/drawing/2014/main" id="{DE60F930-42BF-4E1F-A7FA-6E9230648351}"/>
              </a:ext>
            </a:extLst>
          </p:cNvPr>
          <p:cNvGrpSpPr/>
          <p:nvPr/>
        </p:nvGrpSpPr>
        <p:grpSpPr>
          <a:xfrm>
            <a:off x="10689784" y="1181575"/>
            <a:ext cx="1112748" cy="309949"/>
            <a:chOff x="1729129" y="4082032"/>
            <a:chExt cx="983562" cy="273965"/>
          </a:xfrm>
          <a:solidFill>
            <a:schemeClr val="bg1"/>
          </a:solidFill>
        </p:grpSpPr>
        <p:pic>
          <p:nvPicPr>
            <p:cNvPr id="172" name="Graphic 171">
              <a:extLst>
                <a:ext uri="{FF2B5EF4-FFF2-40B4-BE49-F238E27FC236}">
                  <a16:creationId xmlns:a16="http://schemas.microsoft.com/office/drawing/2014/main" id="{7DF8FA5A-81EE-4363-9693-568C19F5A135}"/>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729129" y="4086306"/>
              <a:ext cx="270774" cy="269691"/>
            </a:xfrm>
            <a:prstGeom prst="rect">
              <a:avLst/>
            </a:prstGeom>
          </p:spPr>
        </p:pic>
        <p:sp>
          <p:nvSpPr>
            <p:cNvPr id="173" name="Freeform: Shape 172">
              <a:extLst>
                <a:ext uri="{FF2B5EF4-FFF2-40B4-BE49-F238E27FC236}">
                  <a16:creationId xmlns:a16="http://schemas.microsoft.com/office/drawing/2014/main" id="{B57CD1B3-FB5C-46ED-B12E-449A23DAD414}"/>
                </a:ext>
              </a:extLst>
            </p:cNvPr>
            <p:cNvSpPr/>
            <p:nvPr/>
          </p:nvSpPr>
          <p:spPr>
            <a:xfrm>
              <a:off x="2475325" y="4082032"/>
              <a:ext cx="237366" cy="273965"/>
            </a:xfrm>
            <a:custGeom>
              <a:avLst/>
              <a:gdLst>
                <a:gd name="connsiteX0" fmla="*/ 692834 w 928810"/>
                <a:gd name="connsiteY0" fmla="*/ 946643 h 1072019"/>
                <a:gd name="connsiteX1" fmla="*/ 449703 w 928810"/>
                <a:gd name="connsiteY1" fmla="*/ 960458 h 1072019"/>
                <a:gd name="connsiteX2" fmla="*/ 417934 w 928810"/>
                <a:gd name="connsiteY2" fmla="*/ 982107 h 1072019"/>
                <a:gd name="connsiteX3" fmla="*/ 681784 w 928810"/>
                <a:gd name="connsiteY3" fmla="*/ 983805 h 1072019"/>
                <a:gd name="connsiteX4" fmla="*/ 692834 w 928810"/>
                <a:gd name="connsiteY4" fmla="*/ 946643 h 1072019"/>
                <a:gd name="connsiteX5" fmla="*/ 617317 w 928810"/>
                <a:gd name="connsiteY5" fmla="*/ 838408 h 1072019"/>
                <a:gd name="connsiteX6" fmla="*/ 512792 w 928810"/>
                <a:gd name="connsiteY6" fmla="*/ 886310 h 1072019"/>
                <a:gd name="connsiteX7" fmla="*/ 522917 w 928810"/>
                <a:gd name="connsiteY7" fmla="*/ 909338 h 1072019"/>
                <a:gd name="connsiteX8" fmla="*/ 609949 w 928810"/>
                <a:gd name="connsiteY8" fmla="*/ 867427 h 1072019"/>
                <a:gd name="connsiteX9" fmla="*/ 660607 w 928810"/>
                <a:gd name="connsiteY9" fmla="*/ 904267 h 1072019"/>
                <a:gd name="connsiteX10" fmla="*/ 677642 w 928810"/>
                <a:gd name="connsiteY10" fmla="*/ 879858 h 1072019"/>
                <a:gd name="connsiteX11" fmla="*/ 617317 w 928810"/>
                <a:gd name="connsiteY11" fmla="*/ 838408 h 1072019"/>
                <a:gd name="connsiteX12" fmla="*/ 360939 w 928810"/>
                <a:gd name="connsiteY12" fmla="*/ 614593 h 1072019"/>
                <a:gd name="connsiteX13" fmla="*/ 203352 w 928810"/>
                <a:gd name="connsiteY13" fmla="*/ 748593 h 1072019"/>
                <a:gd name="connsiteX14" fmla="*/ 324916 w 928810"/>
                <a:gd name="connsiteY14" fmla="*/ 892299 h 1072019"/>
                <a:gd name="connsiteX15" fmla="*/ 509725 w 928810"/>
                <a:gd name="connsiteY15" fmla="*/ 824743 h 1072019"/>
                <a:gd name="connsiteX16" fmla="*/ 600583 w 928810"/>
                <a:gd name="connsiteY16" fmla="*/ 774387 h 1072019"/>
                <a:gd name="connsiteX17" fmla="*/ 648473 w 928810"/>
                <a:gd name="connsiteY17" fmla="*/ 772544 h 1072019"/>
                <a:gd name="connsiteX18" fmla="*/ 756531 w 928810"/>
                <a:gd name="connsiteY18" fmla="*/ 868345 h 1072019"/>
                <a:gd name="connsiteX19" fmla="*/ 805040 w 928810"/>
                <a:gd name="connsiteY19" fmla="*/ 886768 h 1072019"/>
                <a:gd name="connsiteX20" fmla="*/ 892219 w 928810"/>
                <a:gd name="connsiteY20" fmla="*/ 730174 h 1072019"/>
                <a:gd name="connsiteX21" fmla="*/ 825400 w 928810"/>
                <a:gd name="connsiteY21" fmla="*/ 630998 h 1072019"/>
                <a:gd name="connsiteX22" fmla="*/ 697597 w 928810"/>
                <a:gd name="connsiteY22" fmla="*/ 701923 h 1072019"/>
                <a:gd name="connsiteX23" fmla="*/ 628830 w 928810"/>
                <a:gd name="connsiteY23" fmla="*/ 729183 h 1072019"/>
                <a:gd name="connsiteX24" fmla="*/ 547787 w 928810"/>
                <a:gd name="connsiteY24" fmla="*/ 689639 h 1072019"/>
                <a:gd name="connsiteX25" fmla="*/ 426217 w 928810"/>
                <a:gd name="connsiteY25" fmla="*/ 619631 h 1072019"/>
                <a:gd name="connsiteX26" fmla="*/ 360939 w 928810"/>
                <a:gd name="connsiteY26" fmla="*/ 614593 h 1072019"/>
                <a:gd name="connsiteX27" fmla="*/ 423238 w 928810"/>
                <a:gd name="connsiteY27" fmla="*/ 0 h 1072019"/>
                <a:gd name="connsiteX28" fmla="*/ 423449 w 928810"/>
                <a:gd name="connsiteY28" fmla="*/ 845 h 1072019"/>
                <a:gd name="connsiteX29" fmla="*/ 423456 w 928810"/>
                <a:gd name="connsiteY29" fmla="*/ 615 h 1072019"/>
                <a:gd name="connsiteX30" fmla="*/ 442252 w 928810"/>
                <a:gd name="connsiteY30" fmla="*/ 23167 h 1072019"/>
                <a:gd name="connsiteX31" fmla="*/ 488540 w 928810"/>
                <a:gd name="connsiteY31" fmla="*/ 70587 h 1072019"/>
                <a:gd name="connsiteX32" fmla="*/ 652913 w 928810"/>
                <a:gd name="connsiteY32" fmla="*/ 181474 h 1072019"/>
                <a:gd name="connsiteX33" fmla="*/ 653323 w 928810"/>
                <a:gd name="connsiteY33" fmla="*/ 181711 h 1072019"/>
                <a:gd name="connsiteX34" fmla="*/ 654603 w 928810"/>
                <a:gd name="connsiteY34" fmla="*/ 182321 h 1072019"/>
                <a:gd name="connsiteX35" fmla="*/ 687060 w 928810"/>
                <a:gd name="connsiteY35" fmla="*/ 200429 h 1072019"/>
                <a:gd name="connsiteX36" fmla="*/ 694579 w 928810"/>
                <a:gd name="connsiteY36" fmla="*/ 205522 h 1072019"/>
                <a:gd name="connsiteX37" fmla="*/ 727454 w 928810"/>
                <a:gd name="connsiteY37" fmla="*/ 224495 h 1072019"/>
                <a:gd name="connsiteX38" fmla="*/ 829909 w 928810"/>
                <a:gd name="connsiteY38" fmla="*/ 324979 h 1072019"/>
                <a:gd name="connsiteX39" fmla="*/ 829806 w 928810"/>
                <a:gd name="connsiteY39" fmla="*/ 326170 h 1072019"/>
                <a:gd name="connsiteX40" fmla="*/ 838154 w 928810"/>
                <a:gd name="connsiteY40" fmla="*/ 335574 h 1072019"/>
                <a:gd name="connsiteX41" fmla="*/ 928810 w 928810"/>
                <a:gd name="connsiteY41" fmla="*/ 607510 h 1072019"/>
                <a:gd name="connsiteX42" fmla="*/ 464407 w 928810"/>
                <a:gd name="connsiteY42" fmla="*/ 1072019 h 1072019"/>
                <a:gd name="connsiteX43" fmla="*/ 79312 w 928810"/>
                <a:gd name="connsiteY43" fmla="*/ 867220 h 1072019"/>
                <a:gd name="connsiteX44" fmla="*/ 67614 w 928810"/>
                <a:gd name="connsiteY44" fmla="*/ 845663 h 1072019"/>
                <a:gd name="connsiteX45" fmla="*/ 60779 w 928810"/>
                <a:gd name="connsiteY45" fmla="*/ 841086 h 1072019"/>
                <a:gd name="connsiteX46" fmla="*/ 60779 w 928810"/>
                <a:gd name="connsiteY46" fmla="*/ 841090 h 1072019"/>
                <a:gd name="connsiteX47" fmla="*/ 48042 w 928810"/>
                <a:gd name="connsiteY47" fmla="*/ 815011 h 1072019"/>
                <a:gd name="connsiteX48" fmla="*/ 39243 w 928810"/>
                <a:gd name="connsiteY48" fmla="*/ 793381 h 1072019"/>
                <a:gd name="connsiteX49" fmla="*/ 36495 w 928810"/>
                <a:gd name="connsiteY49" fmla="*/ 788317 h 1072019"/>
                <a:gd name="connsiteX50" fmla="*/ 34282 w 928810"/>
                <a:gd name="connsiteY50" fmla="*/ 781189 h 1072019"/>
                <a:gd name="connsiteX51" fmla="*/ 33322 w 928810"/>
                <a:gd name="connsiteY51" fmla="*/ 778827 h 1072019"/>
                <a:gd name="connsiteX52" fmla="*/ 16095 w 928810"/>
                <a:gd name="connsiteY52" fmla="*/ 732865 h 1072019"/>
                <a:gd name="connsiteX53" fmla="*/ 12689 w 928810"/>
                <a:gd name="connsiteY53" fmla="*/ 711609 h 1072019"/>
                <a:gd name="connsiteX54" fmla="*/ 9435 w 928810"/>
                <a:gd name="connsiteY54" fmla="*/ 701124 h 1072019"/>
                <a:gd name="connsiteX55" fmla="*/ 6767 w 928810"/>
                <a:gd name="connsiteY55" fmla="*/ 674656 h 1072019"/>
                <a:gd name="connsiteX56" fmla="*/ 3908 w 928810"/>
                <a:gd name="connsiteY56" fmla="*/ 656810 h 1072019"/>
                <a:gd name="connsiteX57" fmla="*/ 3483 w 928810"/>
                <a:gd name="connsiteY57" fmla="*/ 642067 h 1072019"/>
                <a:gd name="connsiteX58" fmla="*/ 0 w 928810"/>
                <a:gd name="connsiteY58" fmla="*/ 607510 h 1072019"/>
                <a:gd name="connsiteX59" fmla="*/ 21369 w 928810"/>
                <a:gd name="connsiteY59" fmla="*/ 465809 h 1072019"/>
                <a:gd name="connsiteX60" fmla="*/ 29154 w 928810"/>
                <a:gd name="connsiteY60" fmla="*/ 446646 h 1072019"/>
                <a:gd name="connsiteX61" fmla="*/ 30968 w 928810"/>
                <a:gd name="connsiteY61" fmla="*/ 441059 h 1072019"/>
                <a:gd name="connsiteX62" fmla="*/ 39150 w 928810"/>
                <a:gd name="connsiteY62" fmla="*/ 422040 h 1072019"/>
                <a:gd name="connsiteX63" fmla="*/ 47228 w 928810"/>
                <a:gd name="connsiteY63" fmla="*/ 402156 h 1072019"/>
                <a:gd name="connsiteX64" fmla="*/ 57469 w 928810"/>
                <a:gd name="connsiteY64" fmla="*/ 385905 h 1072019"/>
                <a:gd name="connsiteX65" fmla="*/ 56562 w 928810"/>
                <a:gd name="connsiteY65" fmla="*/ 384593 h 1072019"/>
                <a:gd name="connsiteX66" fmla="*/ 143396 w 928810"/>
                <a:gd name="connsiteY66" fmla="*/ 274417 h 1072019"/>
                <a:gd name="connsiteX67" fmla="*/ 148886 w 928810"/>
                <a:gd name="connsiteY67" fmla="*/ 269903 h 1072019"/>
                <a:gd name="connsiteX68" fmla="*/ 151572 w 928810"/>
                <a:gd name="connsiteY68" fmla="*/ 267028 h 1072019"/>
                <a:gd name="connsiteX69" fmla="*/ 160452 w 928810"/>
                <a:gd name="connsiteY69" fmla="*/ 260392 h 1072019"/>
                <a:gd name="connsiteX70" fmla="*/ 186994 w 928810"/>
                <a:gd name="connsiteY70" fmla="*/ 238566 h 1072019"/>
                <a:gd name="connsiteX71" fmla="*/ 208066 w 928810"/>
                <a:gd name="connsiteY71" fmla="*/ 224806 h 1072019"/>
                <a:gd name="connsiteX72" fmla="*/ 222901 w 928810"/>
                <a:gd name="connsiteY72" fmla="*/ 213719 h 1072019"/>
                <a:gd name="connsiteX73" fmla="*/ 233305 w 928810"/>
                <a:gd name="connsiteY73" fmla="*/ 208325 h 1072019"/>
                <a:gd name="connsiteX74" fmla="*/ 241430 w 928810"/>
                <a:gd name="connsiteY74" fmla="*/ 203020 h 1072019"/>
                <a:gd name="connsiteX75" fmla="*/ 303461 w 928810"/>
                <a:gd name="connsiteY75" fmla="*/ 171958 h 1072019"/>
                <a:gd name="connsiteX76" fmla="*/ 305520 w 928810"/>
                <a:gd name="connsiteY76" fmla="*/ 170890 h 1072019"/>
                <a:gd name="connsiteX77" fmla="*/ 305524 w 928810"/>
                <a:gd name="connsiteY77" fmla="*/ 170897 h 1072019"/>
                <a:gd name="connsiteX78" fmla="*/ 337173 w 928810"/>
                <a:gd name="connsiteY78" fmla="*/ 151831 h 1072019"/>
                <a:gd name="connsiteX79" fmla="*/ 351963 w 928810"/>
                <a:gd name="connsiteY79" fmla="*/ 140724 h 1072019"/>
                <a:gd name="connsiteX80" fmla="*/ 366630 w 928810"/>
                <a:gd name="connsiteY80" fmla="*/ 127292 h 1072019"/>
                <a:gd name="connsiteX81" fmla="*/ 399915 w 928810"/>
                <a:gd name="connsiteY81" fmla="*/ 82993 h 1072019"/>
                <a:gd name="connsiteX82" fmla="*/ 403933 w 928810"/>
                <a:gd name="connsiteY82" fmla="*/ 75045 h 1072019"/>
                <a:gd name="connsiteX83" fmla="*/ 412491 w 928810"/>
                <a:gd name="connsiteY83" fmla="*/ 53013 h 1072019"/>
                <a:gd name="connsiteX84" fmla="*/ 417482 w 928810"/>
                <a:gd name="connsiteY84" fmla="*/ 34984 h 107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28810" h="1072019">
                  <a:moveTo>
                    <a:pt x="692834" y="946643"/>
                  </a:moveTo>
                  <a:cubicBezTo>
                    <a:pt x="543821" y="1029596"/>
                    <a:pt x="449703" y="960458"/>
                    <a:pt x="449703" y="960458"/>
                  </a:cubicBezTo>
                  <a:cubicBezTo>
                    <a:pt x="405503" y="934665"/>
                    <a:pt x="401624" y="970769"/>
                    <a:pt x="417934" y="982107"/>
                  </a:cubicBezTo>
                  <a:cubicBezTo>
                    <a:pt x="531208" y="1060866"/>
                    <a:pt x="681784" y="983805"/>
                    <a:pt x="681784" y="983805"/>
                  </a:cubicBezTo>
                  <a:cubicBezTo>
                    <a:pt x="718622" y="962947"/>
                    <a:pt x="704421" y="940195"/>
                    <a:pt x="692834" y="946643"/>
                  </a:cubicBezTo>
                  <a:close/>
                  <a:moveTo>
                    <a:pt x="617317" y="838408"/>
                  </a:moveTo>
                  <a:cubicBezTo>
                    <a:pt x="557458" y="829195"/>
                    <a:pt x="512792" y="886310"/>
                    <a:pt x="512792" y="886310"/>
                  </a:cubicBezTo>
                  <a:cubicBezTo>
                    <a:pt x="501737" y="910715"/>
                    <a:pt x="517199" y="911972"/>
                    <a:pt x="522917" y="909338"/>
                  </a:cubicBezTo>
                  <a:cubicBezTo>
                    <a:pt x="551929" y="895979"/>
                    <a:pt x="569576" y="862686"/>
                    <a:pt x="609949" y="867427"/>
                  </a:cubicBezTo>
                  <a:cubicBezTo>
                    <a:pt x="664748" y="873846"/>
                    <a:pt x="645906" y="900201"/>
                    <a:pt x="660607" y="904267"/>
                  </a:cubicBezTo>
                  <a:cubicBezTo>
                    <a:pt x="690532" y="912562"/>
                    <a:pt x="677642" y="879858"/>
                    <a:pt x="677642" y="879858"/>
                  </a:cubicBezTo>
                  <a:cubicBezTo>
                    <a:pt x="655533" y="835643"/>
                    <a:pt x="617317" y="838408"/>
                    <a:pt x="617317" y="838408"/>
                  </a:cubicBezTo>
                  <a:close/>
                  <a:moveTo>
                    <a:pt x="360939" y="614593"/>
                  </a:moveTo>
                  <a:cubicBezTo>
                    <a:pt x="225444" y="621645"/>
                    <a:pt x="203352" y="748593"/>
                    <a:pt x="203352" y="748593"/>
                  </a:cubicBezTo>
                  <a:cubicBezTo>
                    <a:pt x="186772" y="895978"/>
                    <a:pt x="324916" y="892299"/>
                    <a:pt x="324916" y="892299"/>
                  </a:cubicBezTo>
                  <a:cubicBezTo>
                    <a:pt x="386923" y="901505"/>
                    <a:pt x="509725" y="824743"/>
                    <a:pt x="509725" y="824743"/>
                  </a:cubicBezTo>
                  <a:cubicBezTo>
                    <a:pt x="582780" y="776231"/>
                    <a:pt x="600583" y="774387"/>
                    <a:pt x="600583" y="774387"/>
                  </a:cubicBezTo>
                  <a:cubicBezTo>
                    <a:pt x="627908" y="764485"/>
                    <a:pt x="648473" y="772544"/>
                    <a:pt x="648473" y="772544"/>
                  </a:cubicBezTo>
                  <a:cubicBezTo>
                    <a:pt x="684084" y="786056"/>
                    <a:pt x="756531" y="868345"/>
                    <a:pt x="756531" y="868345"/>
                  </a:cubicBezTo>
                  <a:cubicBezTo>
                    <a:pt x="781707" y="894750"/>
                    <a:pt x="805040" y="886768"/>
                    <a:pt x="805040" y="886768"/>
                  </a:cubicBezTo>
                  <a:cubicBezTo>
                    <a:pt x="893443" y="847469"/>
                    <a:pt x="892219" y="730174"/>
                    <a:pt x="892219" y="730174"/>
                  </a:cubicBezTo>
                  <a:cubicBezTo>
                    <a:pt x="892219" y="623781"/>
                    <a:pt x="826223" y="631053"/>
                    <a:pt x="825400" y="630998"/>
                  </a:cubicBezTo>
                  <a:cubicBezTo>
                    <a:pt x="792295" y="628830"/>
                    <a:pt x="697597" y="701923"/>
                    <a:pt x="697597" y="701923"/>
                  </a:cubicBezTo>
                  <a:cubicBezTo>
                    <a:pt x="651161" y="731321"/>
                    <a:pt x="628830" y="729183"/>
                    <a:pt x="628830" y="729183"/>
                  </a:cubicBezTo>
                  <a:cubicBezTo>
                    <a:pt x="600052" y="729940"/>
                    <a:pt x="547787" y="689639"/>
                    <a:pt x="547787" y="689639"/>
                  </a:cubicBezTo>
                  <a:cubicBezTo>
                    <a:pt x="468588" y="628841"/>
                    <a:pt x="426217" y="619631"/>
                    <a:pt x="426217" y="619631"/>
                  </a:cubicBezTo>
                  <a:cubicBezTo>
                    <a:pt x="401966" y="615025"/>
                    <a:pt x="380295" y="613586"/>
                    <a:pt x="360939" y="614593"/>
                  </a:cubicBezTo>
                  <a:close/>
                  <a:moveTo>
                    <a:pt x="423238" y="0"/>
                  </a:moveTo>
                  <a:lnTo>
                    <a:pt x="423449" y="845"/>
                  </a:lnTo>
                  <a:lnTo>
                    <a:pt x="423456" y="615"/>
                  </a:lnTo>
                  <a:lnTo>
                    <a:pt x="442252" y="23167"/>
                  </a:lnTo>
                  <a:lnTo>
                    <a:pt x="488540" y="70587"/>
                  </a:lnTo>
                  <a:cubicBezTo>
                    <a:pt x="559978" y="132328"/>
                    <a:pt x="641057" y="176264"/>
                    <a:pt x="652913" y="181474"/>
                  </a:cubicBezTo>
                  <a:lnTo>
                    <a:pt x="653323" y="181711"/>
                  </a:lnTo>
                  <a:lnTo>
                    <a:pt x="654603" y="182321"/>
                  </a:lnTo>
                  <a:cubicBezTo>
                    <a:pt x="662438" y="186277"/>
                    <a:pt x="673630" y="192271"/>
                    <a:pt x="687060" y="200429"/>
                  </a:cubicBezTo>
                  <a:lnTo>
                    <a:pt x="694579" y="205522"/>
                  </a:lnTo>
                  <a:lnTo>
                    <a:pt x="727454" y="224495"/>
                  </a:lnTo>
                  <a:cubicBezTo>
                    <a:pt x="792862" y="271722"/>
                    <a:pt x="829909" y="324979"/>
                    <a:pt x="829909" y="324979"/>
                  </a:cubicBezTo>
                  <a:lnTo>
                    <a:pt x="829806" y="326170"/>
                  </a:lnTo>
                  <a:lnTo>
                    <a:pt x="838154" y="335574"/>
                  </a:lnTo>
                  <a:cubicBezTo>
                    <a:pt x="888518" y="402310"/>
                    <a:pt x="928810" y="491844"/>
                    <a:pt x="928810" y="607510"/>
                  </a:cubicBezTo>
                  <a:cubicBezTo>
                    <a:pt x="928810" y="864048"/>
                    <a:pt x="720887" y="1072019"/>
                    <a:pt x="464407" y="1072019"/>
                  </a:cubicBezTo>
                  <a:cubicBezTo>
                    <a:pt x="304100" y="1072019"/>
                    <a:pt x="162768" y="990780"/>
                    <a:pt x="79312" y="867220"/>
                  </a:cubicBezTo>
                  <a:lnTo>
                    <a:pt x="67614" y="845663"/>
                  </a:lnTo>
                  <a:lnTo>
                    <a:pt x="60779" y="841086"/>
                  </a:lnTo>
                  <a:lnTo>
                    <a:pt x="60779" y="841090"/>
                  </a:lnTo>
                  <a:cubicBezTo>
                    <a:pt x="57369" y="835656"/>
                    <a:pt x="52871" y="826175"/>
                    <a:pt x="48042" y="815011"/>
                  </a:cubicBezTo>
                  <a:lnTo>
                    <a:pt x="39243" y="793381"/>
                  </a:lnTo>
                  <a:lnTo>
                    <a:pt x="36495" y="788317"/>
                  </a:lnTo>
                  <a:lnTo>
                    <a:pt x="34282" y="781189"/>
                  </a:lnTo>
                  <a:lnTo>
                    <a:pt x="33322" y="778827"/>
                  </a:lnTo>
                  <a:cubicBezTo>
                    <a:pt x="23856" y="754488"/>
                    <a:pt x="16095" y="732865"/>
                    <a:pt x="16095" y="732865"/>
                  </a:cubicBezTo>
                  <a:lnTo>
                    <a:pt x="12689" y="711609"/>
                  </a:lnTo>
                  <a:lnTo>
                    <a:pt x="9435" y="701124"/>
                  </a:lnTo>
                  <a:lnTo>
                    <a:pt x="6767" y="674656"/>
                  </a:lnTo>
                  <a:lnTo>
                    <a:pt x="3908" y="656810"/>
                  </a:lnTo>
                  <a:lnTo>
                    <a:pt x="3483" y="642067"/>
                  </a:lnTo>
                  <a:lnTo>
                    <a:pt x="0" y="607510"/>
                  </a:lnTo>
                  <a:cubicBezTo>
                    <a:pt x="0" y="557328"/>
                    <a:pt x="7376" y="509928"/>
                    <a:pt x="21369" y="465809"/>
                  </a:cubicBezTo>
                  <a:lnTo>
                    <a:pt x="29154" y="446646"/>
                  </a:lnTo>
                  <a:lnTo>
                    <a:pt x="30968" y="441059"/>
                  </a:lnTo>
                  <a:lnTo>
                    <a:pt x="39150" y="422040"/>
                  </a:lnTo>
                  <a:lnTo>
                    <a:pt x="47228" y="402156"/>
                  </a:lnTo>
                  <a:lnTo>
                    <a:pt x="57469" y="385905"/>
                  </a:lnTo>
                  <a:lnTo>
                    <a:pt x="56562" y="384593"/>
                  </a:lnTo>
                  <a:cubicBezTo>
                    <a:pt x="56562" y="384593"/>
                    <a:pt x="79268" y="333254"/>
                    <a:pt x="143396" y="274417"/>
                  </a:cubicBezTo>
                  <a:lnTo>
                    <a:pt x="148886" y="269903"/>
                  </a:lnTo>
                  <a:lnTo>
                    <a:pt x="151572" y="267028"/>
                  </a:lnTo>
                  <a:lnTo>
                    <a:pt x="160452" y="260392"/>
                  </a:lnTo>
                  <a:lnTo>
                    <a:pt x="186994" y="238566"/>
                  </a:lnTo>
                  <a:lnTo>
                    <a:pt x="208066" y="224806"/>
                  </a:lnTo>
                  <a:lnTo>
                    <a:pt x="222901" y="213719"/>
                  </a:lnTo>
                  <a:lnTo>
                    <a:pt x="233305" y="208325"/>
                  </a:lnTo>
                  <a:lnTo>
                    <a:pt x="241430" y="203020"/>
                  </a:lnTo>
                  <a:lnTo>
                    <a:pt x="303461" y="171958"/>
                  </a:lnTo>
                  <a:lnTo>
                    <a:pt x="305520" y="170890"/>
                  </a:lnTo>
                  <a:lnTo>
                    <a:pt x="305524" y="170897"/>
                  </a:lnTo>
                  <a:lnTo>
                    <a:pt x="337173" y="151831"/>
                  </a:lnTo>
                  <a:lnTo>
                    <a:pt x="351963" y="140724"/>
                  </a:lnTo>
                  <a:lnTo>
                    <a:pt x="366630" y="127292"/>
                  </a:lnTo>
                  <a:lnTo>
                    <a:pt x="399915" y="82993"/>
                  </a:lnTo>
                  <a:lnTo>
                    <a:pt x="403933" y="75045"/>
                  </a:lnTo>
                  <a:lnTo>
                    <a:pt x="412491" y="53013"/>
                  </a:lnTo>
                  <a:lnTo>
                    <a:pt x="417482" y="3498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174" name="Graphic 173">
              <a:extLst>
                <a:ext uri="{FF2B5EF4-FFF2-40B4-BE49-F238E27FC236}">
                  <a16:creationId xmlns:a16="http://schemas.microsoft.com/office/drawing/2014/main" id="{1BF7E3C7-0824-4665-BE0C-C40D1835FA38}"/>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2130415" y="4110692"/>
              <a:ext cx="219240" cy="220918"/>
            </a:xfrm>
            <a:prstGeom prst="rect">
              <a:avLst/>
            </a:prstGeom>
          </p:spPr>
        </p:pic>
      </p:grpSp>
      <p:sp>
        <p:nvSpPr>
          <p:cNvPr id="175" name="TextBox 174">
            <a:extLst>
              <a:ext uri="{FF2B5EF4-FFF2-40B4-BE49-F238E27FC236}">
                <a16:creationId xmlns:a16="http://schemas.microsoft.com/office/drawing/2014/main" id="{7FD4A934-2159-4ED6-BAD0-11CBB20E5D00}"/>
              </a:ext>
            </a:extLst>
          </p:cNvPr>
          <p:cNvSpPr txBox="1"/>
          <p:nvPr/>
        </p:nvSpPr>
        <p:spPr>
          <a:xfrm>
            <a:off x="10946075" y="1715068"/>
            <a:ext cx="860813" cy="369332"/>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Pre-built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CMS images</a:t>
            </a:r>
          </a:p>
        </p:txBody>
      </p:sp>
      <p:cxnSp>
        <p:nvCxnSpPr>
          <p:cNvPr id="176" name="Straight Connector 175">
            <a:extLst>
              <a:ext uri="{FF2B5EF4-FFF2-40B4-BE49-F238E27FC236}">
                <a16:creationId xmlns:a16="http://schemas.microsoft.com/office/drawing/2014/main" id="{28FFA3D5-2F42-4F34-85CB-D487211965FC}"/>
              </a:ext>
            </a:extLst>
          </p:cNvPr>
          <p:cNvCxnSpPr>
            <a:cxnSpLocks/>
          </p:cNvCxnSpPr>
          <p:nvPr/>
        </p:nvCxnSpPr>
        <p:spPr>
          <a:xfrm>
            <a:off x="8336688" y="1155100"/>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D30E55F0-F002-4C2C-A60F-EDA887EB6541}"/>
              </a:ext>
            </a:extLst>
          </p:cNvPr>
          <p:cNvCxnSpPr>
            <a:cxnSpLocks/>
          </p:cNvCxnSpPr>
          <p:nvPr/>
        </p:nvCxnSpPr>
        <p:spPr>
          <a:xfrm>
            <a:off x="10417703" y="1155100"/>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3E5F4C33-F1E9-4A11-A738-BD124EF93E88}"/>
              </a:ext>
            </a:extLst>
          </p:cNvPr>
          <p:cNvGrpSpPr/>
          <p:nvPr/>
        </p:nvGrpSpPr>
        <p:grpSpPr>
          <a:xfrm>
            <a:off x="6772283" y="2655540"/>
            <a:ext cx="1673614" cy="443310"/>
            <a:chOff x="4817133" y="2432412"/>
            <a:chExt cx="1177266" cy="311836"/>
          </a:xfrm>
          <a:solidFill>
            <a:schemeClr val="bg1"/>
          </a:solidFill>
        </p:grpSpPr>
        <p:grpSp>
          <p:nvGrpSpPr>
            <p:cNvPr id="179" name="Group 178">
              <a:extLst>
                <a:ext uri="{FF2B5EF4-FFF2-40B4-BE49-F238E27FC236}">
                  <a16:creationId xmlns:a16="http://schemas.microsoft.com/office/drawing/2014/main" id="{089CA35D-3F2B-4D4A-9D1A-88F63ED7D3F3}"/>
                </a:ext>
              </a:extLst>
            </p:cNvPr>
            <p:cNvGrpSpPr/>
            <p:nvPr/>
          </p:nvGrpSpPr>
          <p:grpSpPr>
            <a:xfrm>
              <a:off x="5153040" y="2432412"/>
              <a:ext cx="252043" cy="311836"/>
              <a:chOff x="4814802" y="4449893"/>
              <a:chExt cx="312683" cy="386862"/>
            </a:xfrm>
            <a:grpFill/>
          </p:grpSpPr>
          <p:pic>
            <p:nvPicPr>
              <p:cNvPr id="183" name="Graphic 182">
                <a:extLst>
                  <a:ext uri="{FF2B5EF4-FFF2-40B4-BE49-F238E27FC236}">
                    <a16:creationId xmlns:a16="http://schemas.microsoft.com/office/drawing/2014/main" id="{3C4375A8-ACC3-4CAE-B5BC-D4EF356B0A81}"/>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14802" y="4570416"/>
                <a:ext cx="161105" cy="159986"/>
              </a:xfrm>
              <a:prstGeom prst="rect">
                <a:avLst/>
              </a:prstGeom>
            </p:spPr>
          </p:pic>
          <p:pic>
            <p:nvPicPr>
              <p:cNvPr id="184" name="Graphic 183">
                <a:extLst>
                  <a:ext uri="{FF2B5EF4-FFF2-40B4-BE49-F238E27FC236}">
                    <a16:creationId xmlns:a16="http://schemas.microsoft.com/office/drawing/2014/main" id="{54581B3C-9A17-43AC-AACA-82876E1EDCE8}"/>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pic>
          <p:nvPicPr>
            <p:cNvPr id="180" name="Graphic 179">
              <a:extLst>
                <a:ext uri="{FF2B5EF4-FFF2-40B4-BE49-F238E27FC236}">
                  <a16:creationId xmlns:a16="http://schemas.microsoft.com/office/drawing/2014/main" id="{91BA23F2-E5C9-4D06-8935-76FB7766E4FF}"/>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469636" y="2481855"/>
              <a:ext cx="262393" cy="262393"/>
            </a:xfrm>
            <a:prstGeom prst="rect">
              <a:avLst/>
            </a:prstGeom>
          </p:spPr>
        </p:pic>
        <p:pic>
          <p:nvPicPr>
            <p:cNvPr id="181" name="Graphic 180">
              <a:extLst>
                <a:ext uri="{FF2B5EF4-FFF2-40B4-BE49-F238E27FC236}">
                  <a16:creationId xmlns:a16="http://schemas.microsoft.com/office/drawing/2014/main" id="{21B60523-ADFA-4775-AB11-241658D355CC}"/>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817133" y="2489841"/>
              <a:ext cx="260946" cy="254407"/>
            </a:xfrm>
            <a:prstGeom prst="rect">
              <a:avLst/>
            </a:prstGeom>
          </p:spPr>
        </p:pic>
        <p:pic>
          <p:nvPicPr>
            <p:cNvPr id="182" name="Graphic 181">
              <a:extLst>
                <a:ext uri="{FF2B5EF4-FFF2-40B4-BE49-F238E27FC236}">
                  <a16:creationId xmlns:a16="http://schemas.microsoft.com/office/drawing/2014/main" id="{BDE9DF68-DDF2-4DCF-BAF3-79FC6EAAB0ED}"/>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764066" y="2513915"/>
              <a:ext cx="230333" cy="230333"/>
            </a:xfrm>
            <a:prstGeom prst="rect">
              <a:avLst/>
            </a:prstGeom>
          </p:spPr>
        </p:pic>
      </p:grpSp>
      <p:sp>
        <p:nvSpPr>
          <p:cNvPr id="185" name="TextBox 184">
            <a:extLst>
              <a:ext uri="{FF2B5EF4-FFF2-40B4-BE49-F238E27FC236}">
                <a16:creationId xmlns:a16="http://schemas.microsoft.com/office/drawing/2014/main" id="{6254EF59-36DD-45A8-ADDF-19EA074458B0}"/>
              </a:ext>
            </a:extLst>
          </p:cNvPr>
          <p:cNvSpPr txBox="1"/>
          <p:nvPr/>
        </p:nvSpPr>
        <p:spPr>
          <a:xfrm>
            <a:off x="6707212" y="3201606"/>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Source code repos</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AF25E604-3DAE-434E-8ED0-A7889530AD8D}"/>
              </a:ext>
            </a:extLst>
          </p:cNvPr>
          <p:cNvSpPr txBox="1"/>
          <p:nvPr/>
        </p:nvSpPr>
        <p:spPr>
          <a:xfrm>
            <a:off x="10047535" y="3201606"/>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CI engines</a:t>
            </a:r>
          </a:p>
        </p:txBody>
      </p:sp>
      <p:cxnSp>
        <p:nvCxnSpPr>
          <p:cNvPr id="191" name="Straight Connector 190">
            <a:extLst>
              <a:ext uri="{FF2B5EF4-FFF2-40B4-BE49-F238E27FC236}">
                <a16:creationId xmlns:a16="http://schemas.microsoft.com/office/drawing/2014/main" id="{4AE6FEC5-B723-4D64-8BE8-045E3DC93D21}"/>
              </a:ext>
            </a:extLst>
          </p:cNvPr>
          <p:cNvCxnSpPr>
            <a:cxnSpLocks/>
          </p:cNvCxnSpPr>
          <p:nvPr/>
        </p:nvCxnSpPr>
        <p:spPr>
          <a:xfrm>
            <a:off x="9363080" y="2579351"/>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111CAFA7-BF93-45B0-A60B-06132D01E028}"/>
              </a:ext>
            </a:extLst>
          </p:cNvPr>
          <p:cNvGrpSpPr/>
          <p:nvPr/>
        </p:nvGrpSpPr>
        <p:grpSpPr>
          <a:xfrm>
            <a:off x="10067824" y="2685705"/>
            <a:ext cx="1763189" cy="443310"/>
            <a:chOff x="4779808" y="3215208"/>
            <a:chExt cx="1240273" cy="311836"/>
          </a:xfrm>
        </p:grpSpPr>
        <p:sp>
          <p:nvSpPr>
            <p:cNvPr id="194" name="Freeform: Shape 193">
              <a:extLst>
                <a:ext uri="{FF2B5EF4-FFF2-40B4-BE49-F238E27FC236}">
                  <a16:creationId xmlns:a16="http://schemas.microsoft.com/office/drawing/2014/main" id="{829ACC7A-1B67-4E1B-A179-EA93CB0A25F2}"/>
                </a:ext>
              </a:extLst>
            </p:cNvPr>
            <p:cNvSpPr/>
            <p:nvPr/>
          </p:nvSpPr>
          <p:spPr>
            <a:xfrm>
              <a:off x="5390142" y="3221883"/>
              <a:ext cx="222469" cy="305161"/>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196" name="Group 195">
              <a:extLst>
                <a:ext uri="{FF2B5EF4-FFF2-40B4-BE49-F238E27FC236}">
                  <a16:creationId xmlns:a16="http://schemas.microsoft.com/office/drawing/2014/main" id="{EB91F4B0-D74A-4E55-B9BE-5511B49873C8}"/>
                </a:ext>
              </a:extLst>
            </p:cNvPr>
            <p:cNvGrpSpPr/>
            <p:nvPr/>
          </p:nvGrpSpPr>
          <p:grpSpPr>
            <a:xfrm>
              <a:off x="4779808" y="3215208"/>
              <a:ext cx="252043" cy="311836"/>
              <a:chOff x="4814802" y="4449893"/>
              <a:chExt cx="312683" cy="386862"/>
            </a:xfrm>
          </p:grpSpPr>
          <p:pic>
            <p:nvPicPr>
              <p:cNvPr id="199" name="Graphic 198">
                <a:extLst>
                  <a:ext uri="{FF2B5EF4-FFF2-40B4-BE49-F238E27FC236}">
                    <a16:creationId xmlns:a16="http://schemas.microsoft.com/office/drawing/2014/main" id="{D0572EFE-F7ED-45D8-BA0E-6535661E9C8F}"/>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14802" y="4570416"/>
                <a:ext cx="161105" cy="159986"/>
              </a:xfrm>
              <a:prstGeom prst="rect">
                <a:avLst/>
              </a:prstGeom>
            </p:spPr>
          </p:pic>
          <p:pic>
            <p:nvPicPr>
              <p:cNvPr id="200" name="Graphic 199">
                <a:extLst>
                  <a:ext uri="{FF2B5EF4-FFF2-40B4-BE49-F238E27FC236}">
                    <a16:creationId xmlns:a16="http://schemas.microsoft.com/office/drawing/2014/main" id="{8B35CA01-DDFC-45B2-AC9D-396463C793CE}"/>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pic>
          <p:nvPicPr>
            <p:cNvPr id="197" name="Picture 196">
              <a:extLst>
                <a:ext uri="{FF2B5EF4-FFF2-40B4-BE49-F238E27FC236}">
                  <a16:creationId xmlns:a16="http://schemas.microsoft.com/office/drawing/2014/main" id="{B9F5C36B-6A4B-4E23-84CE-1B78B6D44A4E}"/>
                </a:ext>
              </a:extLst>
            </p:cNvPr>
            <p:cNvPicPr>
              <a:picLocks noChangeAspect="1"/>
            </p:cNvPicPr>
            <p:nvPr/>
          </p:nvPicPr>
          <p:blipFill rotWithShape="1">
            <a:blip r:embed="rId30" cstate="print">
              <a:biLevel thresh="25000"/>
              <a:extLst>
                <a:ext uri="{28A0092B-C50C-407E-A947-70E740481C1C}">
                  <a14:useLocalDpi xmlns:a14="http://schemas.microsoft.com/office/drawing/2010/main"/>
                </a:ext>
              </a:extLst>
            </a:blip>
            <a:srcRect/>
            <a:stretch/>
          </p:blipFill>
          <p:spPr>
            <a:xfrm>
              <a:off x="5116974" y="3302455"/>
              <a:ext cx="188045" cy="224589"/>
            </a:xfrm>
            <a:prstGeom prst="rect">
              <a:avLst/>
            </a:prstGeom>
          </p:spPr>
        </p:pic>
        <p:sp>
          <p:nvSpPr>
            <p:cNvPr id="198" name="Freeform: Shape 197">
              <a:extLst>
                <a:ext uri="{FF2B5EF4-FFF2-40B4-BE49-F238E27FC236}">
                  <a16:creationId xmlns:a16="http://schemas.microsoft.com/office/drawing/2014/main" id="{442742C4-3299-4CD6-B32E-07439EAE3B42}"/>
                </a:ext>
              </a:extLst>
            </p:cNvPr>
            <p:cNvSpPr>
              <a:spLocks/>
            </p:cNvSpPr>
            <p:nvPr/>
          </p:nvSpPr>
          <p:spPr bwMode="auto">
            <a:xfrm rot="19422995">
              <a:off x="5697734" y="3327037"/>
              <a:ext cx="322347" cy="115860"/>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sp>
        <p:nvSpPr>
          <p:cNvPr id="201" name="TextBox 200">
            <a:extLst>
              <a:ext uri="{FF2B5EF4-FFF2-40B4-BE49-F238E27FC236}">
                <a16:creationId xmlns:a16="http://schemas.microsoft.com/office/drawing/2014/main" id="{5CEAEB92-66F5-4B66-9550-B0E6DCB82E6C}"/>
              </a:ext>
            </a:extLst>
          </p:cNvPr>
          <p:cNvSpPr txBox="1"/>
          <p:nvPr/>
        </p:nvSpPr>
        <p:spPr>
          <a:xfrm>
            <a:off x="6707212" y="4748872"/>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CD tools</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02" name="TextBox 201">
            <a:extLst>
              <a:ext uri="{FF2B5EF4-FFF2-40B4-BE49-F238E27FC236}">
                <a16:creationId xmlns:a16="http://schemas.microsoft.com/office/drawing/2014/main" id="{C3E015AD-B494-48EC-8716-9A17C2424322}"/>
              </a:ext>
            </a:extLst>
          </p:cNvPr>
          <p:cNvSpPr txBox="1"/>
          <p:nvPr/>
        </p:nvSpPr>
        <p:spPr>
          <a:xfrm>
            <a:off x="10047535" y="4748872"/>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Deployment options</a:t>
            </a:r>
          </a:p>
        </p:txBody>
      </p:sp>
      <p:cxnSp>
        <p:nvCxnSpPr>
          <p:cNvPr id="249" name="Straight Connector 248">
            <a:extLst>
              <a:ext uri="{FF2B5EF4-FFF2-40B4-BE49-F238E27FC236}">
                <a16:creationId xmlns:a16="http://schemas.microsoft.com/office/drawing/2014/main" id="{419722E1-A194-44AA-B76C-491F3FC242AA}"/>
              </a:ext>
            </a:extLst>
          </p:cNvPr>
          <p:cNvCxnSpPr>
            <a:cxnSpLocks/>
          </p:cNvCxnSpPr>
          <p:nvPr/>
        </p:nvCxnSpPr>
        <p:spPr>
          <a:xfrm>
            <a:off x="9363080" y="4126617"/>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DA002D29-862D-4548-835C-CDE856738982}"/>
              </a:ext>
            </a:extLst>
          </p:cNvPr>
          <p:cNvGrpSpPr/>
          <p:nvPr/>
        </p:nvGrpSpPr>
        <p:grpSpPr>
          <a:xfrm>
            <a:off x="6882227" y="4214148"/>
            <a:ext cx="1453744" cy="454972"/>
            <a:chOff x="7920381" y="2361651"/>
            <a:chExt cx="1022604" cy="320040"/>
          </a:xfrm>
        </p:grpSpPr>
        <p:grpSp>
          <p:nvGrpSpPr>
            <p:cNvPr id="251" name="Group 250">
              <a:extLst>
                <a:ext uri="{FF2B5EF4-FFF2-40B4-BE49-F238E27FC236}">
                  <a16:creationId xmlns:a16="http://schemas.microsoft.com/office/drawing/2014/main" id="{E41F748D-6AB3-414B-95AD-A2D56C34F601}"/>
                </a:ext>
              </a:extLst>
            </p:cNvPr>
            <p:cNvGrpSpPr/>
            <p:nvPr/>
          </p:nvGrpSpPr>
          <p:grpSpPr>
            <a:xfrm>
              <a:off x="7920381" y="2364018"/>
              <a:ext cx="254828" cy="315281"/>
              <a:chOff x="4814802" y="4449893"/>
              <a:chExt cx="312683" cy="386862"/>
            </a:xfrm>
          </p:grpSpPr>
          <p:pic>
            <p:nvPicPr>
              <p:cNvPr id="254" name="Graphic 253">
                <a:extLst>
                  <a:ext uri="{FF2B5EF4-FFF2-40B4-BE49-F238E27FC236}">
                    <a16:creationId xmlns:a16="http://schemas.microsoft.com/office/drawing/2014/main" id="{7D484D03-8259-4E7B-9B36-95D20D09E237}"/>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14802" y="4570416"/>
                <a:ext cx="161105" cy="159986"/>
              </a:xfrm>
              <a:prstGeom prst="rect">
                <a:avLst/>
              </a:prstGeom>
            </p:spPr>
          </p:pic>
          <p:pic>
            <p:nvPicPr>
              <p:cNvPr id="255" name="Graphic 254">
                <a:extLst>
                  <a:ext uri="{FF2B5EF4-FFF2-40B4-BE49-F238E27FC236}">
                    <a16:creationId xmlns:a16="http://schemas.microsoft.com/office/drawing/2014/main" id="{320145CD-7C61-471B-AC04-B2EFD60ACB25}"/>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sp>
          <p:nvSpPr>
            <p:cNvPr id="252" name="Oval 251">
              <a:extLst>
                <a:ext uri="{FF2B5EF4-FFF2-40B4-BE49-F238E27FC236}">
                  <a16:creationId xmlns:a16="http://schemas.microsoft.com/office/drawing/2014/main" id="{3BE5C4D4-77E4-4514-B9C7-F43F5935E9EE}"/>
                </a:ext>
              </a:extLst>
            </p:cNvPr>
            <p:cNvSpPr/>
            <p:nvPr/>
          </p:nvSpPr>
          <p:spPr>
            <a:xfrm>
              <a:off x="8622945" y="2361651"/>
              <a:ext cx="320040" cy="320040"/>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a:ea typeface="+mn-ea"/>
                  <a:cs typeface="+mn-cs"/>
                </a:rPr>
                <a:t>Slots</a:t>
              </a:r>
            </a:p>
          </p:txBody>
        </p:sp>
        <p:pic>
          <p:nvPicPr>
            <p:cNvPr id="253" name="Picture 252">
              <a:extLst>
                <a:ext uri="{FF2B5EF4-FFF2-40B4-BE49-F238E27FC236}">
                  <a16:creationId xmlns:a16="http://schemas.microsoft.com/office/drawing/2014/main" id="{AD760C14-C914-46B5-BA4C-62910247F8D0}"/>
                </a:ext>
              </a:extLst>
            </p:cNvPr>
            <p:cNvPicPr>
              <a:picLocks noChangeAspect="1"/>
            </p:cNvPicPr>
            <p:nvPr/>
          </p:nvPicPr>
          <p:blipFill rotWithShape="1">
            <a:blip r:embed="rId30" cstate="print">
              <a:biLevel thresh="25000"/>
              <a:extLst>
                <a:ext uri="{28A0092B-C50C-407E-A947-70E740481C1C}">
                  <a14:useLocalDpi xmlns:a14="http://schemas.microsoft.com/office/drawing/2010/main"/>
                </a:ext>
              </a:extLst>
            </a:blip>
            <a:srcRect/>
            <a:stretch/>
          </p:blipFill>
          <p:spPr>
            <a:xfrm>
              <a:off x="8304015" y="2408136"/>
              <a:ext cx="190123" cy="227071"/>
            </a:xfrm>
            <a:prstGeom prst="rect">
              <a:avLst/>
            </a:prstGeom>
          </p:spPr>
        </p:pic>
      </p:grpSp>
      <p:sp>
        <p:nvSpPr>
          <p:cNvPr id="256" name="Rectangle 255">
            <a:extLst>
              <a:ext uri="{FF2B5EF4-FFF2-40B4-BE49-F238E27FC236}">
                <a16:creationId xmlns:a16="http://schemas.microsoft.com/office/drawing/2014/main" id="{705FCB69-C649-4A02-BE65-ABD7744AB0EB}"/>
              </a:ext>
            </a:extLst>
          </p:cNvPr>
          <p:cNvSpPr/>
          <p:nvPr/>
        </p:nvSpPr>
        <p:spPr>
          <a:xfrm>
            <a:off x="10024758"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Web</a:t>
            </a:r>
          </a:p>
        </p:txBody>
      </p:sp>
      <p:sp>
        <p:nvSpPr>
          <p:cNvPr id="259" name="Rectangle 258">
            <a:extLst>
              <a:ext uri="{FF2B5EF4-FFF2-40B4-BE49-F238E27FC236}">
                <a16:creationId xmlns:a16="http://schemas.microsoft.com/office/drawing/2014/main" id="{512E1E71-F0A2-448D-A891-656DD154B768}"/>
              </a:ext>
            </a:extLst>
          </p:cNvPr>
          <p:cNvSpPr/>
          <p:nvPr/>
        </p:nvSpPr>
        <p:spPr>
          <a:xfrm>
            <a:off x="10468633"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ARM</a:t>
            </a:r>
          </a:p>
        </p:txBody>
      </p:sp>
      <p:sp>
        <p:nvSpPr>
          <p:cNvPr id="260" name="Rectangle 259">
            <a:extLst>
              <a:ext uri="{FF2B5EF4-FFF2-40B4-BE49-F238E27FC236}">
                <a16:creationId xmlns:a16="http://schemas.microsoft.com/office/drawing/2014/main" id="{ACDB8388-E4F6-4C2B-817D-ABED8903C9E4}"/>
              </a:ext>
            </a:extLst>
          </p:cNvPr>
          <p:cNvSpPr/>
          <p:nvPr/>
        </p:nvSpPr>
        <p:spPr>
          <a:xfrm>
            <a:off x="10082596" y="4366648"/>
            <a:ext cx="502920"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Docker</a:t>
            </a:r>
          </a:p>
        </p:txBody>
      </p:sp>
      <p:sp>
        <p:nvSpPr>
          <p:cNvPr id="261" name="Rectangle 260">
            <a:extLst>
              <a:ext uri="{FF2B5EF4-FFF2-40B4-BE49-F238E27FC236}">
                <a16:creationId xmlns:a16="http://schemas.microsoft.com/office/drawing/2014/main" id="{E8E7855B-83B5-4DA3-8532-09E2BFCDB4ED}"/>
              </a:ext>
            </a:extLst>
          </p:cNvPr>
          <p:cNvSpPr/>
          <p:nvPr/>
        </p:nvSpPr>
        <p:spPr>
          <a:xfrm>
            <a:off x="10645950" y="4366648"/>
            <a:ext cx="502920"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err="1">
                <a:ln>
                  <a:noFill/>
                </a:ln>
                <a:solidFill>
                  <a:prstClr val="white"/>
                </a:solidFill>
                <a:effectLst/>
                <a:uLnTx/>
                <a:uFillTx/>
                <a:latin typeface="Segoe UI Semibold"/>
                <a:ea typeface="+mn-ea"/>
                <a:cs typeface="Segoe UI Semilight" panose="020B0402040204020203" pitchFamily="34" charset="0"/>
              </a:rPr>
              <a:t>Kube</a:t>
            </a:r>
            <a:endPar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endParaRPr>
          </a:p>
        </p:txBody>
      </p:sp>
      <p:sp>
        <p:nvSpPr>
          <p:cNvPr id="262" name="Rectangle 261">
            <a:extLst>
              <a:ext uri="{FF2B5EF4-FFF2-40B4-BE49-F238E27FC236}">
                <a16:creationId xmlns:a16="http://schemas.microsoft.com/office/drawing/2014/main" id="{FB172226-926F-49B0-92D1-1F9F6139BC19}"/>
              </a:ext>
            </a:extLst>
          </p:cNvPr>
          <p:cNvSpPr/>
          <p:nvPr/>
        </p:nvSpPr>
        <p:spPr>
          <a:xfrm>
            <a:off x="11209303" y="4366648"/>
            <a:ext cx="502920"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Docker</a:t>
            </a:r>
            <a:br>
              <a:rPr kumimoji="0" lang="en-US" sz="7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br>
            <a:r>
              <a:rPr kumimoji="0" lang="en-US" sz="7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Compose</a:t>
            </a:r>
          </a:p>
        </p:txBody>
      </p:sp>
      <p:sp>
        <p:nvSpPr>
          <p:cNvPr id="263" name="Rectangle 262">
            <a:extLst>
              <a:ext uri="{FF2B5EF4-FFF2-40B4-BE49-F238E27FC236}">
                <a16:creationId xmlns:a16="http://schemas.microsoft.com/office/drawing/2014/main" id="{637E8779-AEDE-48A5-A2C6-97937341B7D8}"/>
              </a:ext>
            </a:extLst>
          </p:cNvPr>
          <p:cNvSpPr/>
          <p:nvPr/>
        </p:nvSpPr>
        <p:spPr>
          <a:xfrm>
            <a:off x="10912508"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Zip</a:t>
            </a:r>
          </a:p>
        </p:txBody>
      </p:sp>
      <p:sp>
        <p:nvSpPr>
          <p:cNvPr id="264" name="Rectangle 263">
            <a:extLst>
              <a:ext uri="{FF2B5EF4-FFF2-40B4-BE49-F238E27FC236}">
                <a16:creationId xmlns:a16="http://schemas.microsoft.com/office/drawing/2014/main" id="{12C6273B-2E3E-4AA7-B413-D16C1E0817B7}"/>
              </a:ext>
            </a:extLst>
          </p:cNvPr>
          <p:cNvSpPr/>
          <p:nvPr/>
        </p:nvSpPr>
        <p:spPr>
          <a:xfrm>
            <a:off x="11356382"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War</a:t>
            </a:r>
          </a:p>
        </p:txBody>
      </p:sp>
      <p:sp>
        <p:nvSpPr>
          <p:cNvPr id="265" name="TextBox 264">
            <a:extLst>
              <a:ext uri="{FF2B5EF4-FFF2-40B4-BE49-F238E27FC236}">
                <a16:creationId xmlns:a16="http://schemas.microsoft.com/office/drawing/2014/main" id="{559DE763-2E8D-44DF-A432-1F6300C4B7C9}"/>
              </a:ext>
            </a:extLst>
          </p:cNvPr>
          <p:cNvSpPr txBox="1"/>
          <p:nvPr/>
        </p:nvSpPr>
        <p:spPr>
          <a:xfrm>
            <a:off x="6707212" y="6249965"/>
            <a:ext cx="1803774" cy="369332"/>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Proactive, intelligent analytics</a:t>
            </a:r>
          </a:p>
        </p:txBody>
      </p:sp>
      <p:sp>
        <p:nvSpPr>
          <p:cNvPr id="273" name="TextBox 272">
            <a:extLst>
              <a:ext uri="{FF2B5EF4-FFF2-40B4-BE49-F238E27FC236}">
                <a16:creationId xmlns:a16="http://schemas.microsoft.com/office/drawing/2014/main" id="{D7ADE636-0C35-48C3-AAED-38EFCE664683}"/>
              </a:ext>
            </a:extLst>
          </p:cNvPr>
          <p:cNvSpPr txBox="1"/>
          <p:nvPr/>
        </p:nvSpPr>
        <p:spPr>
          <a:xfrm>
            <a:off x="10047535" y="6249965"/>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Remote debugging</a:t>
            </a:r>
          </a:p>
        </p:txBody>
      </p:sp>
      <p:cxnSp>
        <p:nvCxnSpPr>
          <p:cNvPr id="274" name="Straight Connector 273">
            <a:extLst>
              <a:ext uri="{FF2B5EF4-FFF2-40B4-BE49-F238E27FC236}">
                <a16:creationId xmlns:a16="http://schemas.microsoft.com/office/drawing/2014/main" id="{08F93C9E-BEE3-4A91-8BF1-454A63C52323}"/>
              </a:ext>
            </a:extLst>
          </p:cNvPr>
          <p:cNvCxnSpPr>
            <a:cxnSpLocks/>
          </p:cNvCxnSpPr>
          <p:nvPr/>
        </p:nvCxnSpPr>
        <p:spPr>
          <a:xfrm>
            <a:off x="9363080" y="5627710"/>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41A868F5-AD71-4F3C-BDED-7737185BDADD}"/>
              </a:ext>
            </a:extLst>
          </p:cNvPr>
          <p:cNvGrpSpPr/>
          <p:nvPr/>
        </p:nvGrpSpPr>
        <p:grpSpPr>
          <a:xfrm>
            <a:off x="10549749" y="5801960"/>
            <a:ext cx="799346" cy="317116"/>
            <a:chOff x="10938030" y="3535129"/>
            <a:chExt cx="576226" cy="228600"/>
          </a:xfrm>
          <a:solidFill>
            <a:schemeClr val="bg1"/>
          </a:solidFill>
        </p:grpSpPr>
        <p:pic>
          <p:nvPicPr>
            <p:cNvPr id="276" name="Graphic 275">
              <a:extLst>
                <a:ext uri="{FF2B5EF4-FFF2-40B4-BE49-F238E27FC236}">
                  <a16:creationId xmlns:a16="http://schemas.microsoft.com/office/drawing/2014/main" id="{89E2F1FE-5072-46C8-A73F-54E87713C8E0}"/>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1285656" y="3535129"/>
              <a:ext cx="228600" cy="228600"/>
            </a:xfrm>
            <a:prstGeom prst="rect">
              <a:avLst/>
            </a:prstGeom>
          </p:spPr>
        </p:pic>
        <p:grpSp>
          <p:nvGrpSpPr>
            <p:cNvPr id="277" name="Group 276">
              <a:extLst>
                <a:ext uri="{FF2B5EF4-FFF2-40B4-BE49-F238E27FC236}">
                  <a16:creationId xmlns:a16="http://schemas.microsoft.com/office/drawing/2014/main" id="{F4FB574F-DB2D-4EE5-8396-DCFD2AFE256C}"/>
                </a:ext>
              </a:extLst>
            </p:cNvPr>
            <p:cNvGrpSpPr/>
            <p:nvPr/>
          </p:nvGrpSpPr>
          <p:grpSpPr>
            <a:xfrm>
              <a:off x="10938030" y="3535129"/>
              <a:ext cx="228600" cy="228600"/>
              <a:chOff x="7161611" y="5404529"/>
              <a:chExt cx="245430" cy="255838"/>
            </a:xfrm>
            <a:grpFill/>
          </p:grpSpPr>
          <p:sp>
            <p:nvSpPr>
              <p:cNvPr id="278" name="Freeform: Shape 277">
                <a:extLst>
                  <a:ext uri="{FF2B5EF4-FFF2-40B4-BE49-F238E27FC236}">
                    <a16:creationId xmlns:a16="http://schemas.microsoft.com/office/drawing/2014/main" id="{34F386A5-2D62-4C3E-9CCD-2C69E818B74F}"/>
                  </a:ext>
                </a:extLst>
              </p:cNvPr>
              <p:cNvSpPr/>
              <p:nvPr/>
            </p:nvSpPr>
            <p:spPr>
              <a:xfrm>
                <a:off x="7235530" y="5404529"/>
                <a:ext cx="96419" cy="90575"/>
              </a:xfrm>
              <a:custGeom>
                <a:avLst/>
                <a:gdLst>
                  <a:gd name="connsiteX0" fmla="*/ 11393 w 314325"/>
                  <a:gd name="connsiteY0" fmla="*/ 37293 h 295275"/>
                  <a:gd name="connsiteX1" fmla="*/ 55208 w 314325"/>
                  <a:gd name="connsiteY1" fmla="*/ 77298 h 295275"/>
                  <a:gd name="connsiteX2" fmla="*/ 79021 w 314325"/>
                  <a:gd name="connsiteY2" fmla="*/ 134448 h 295275"/>
                  <a:gd name="connsiteX3" fmla="*/ 16156 w 314325"/>
                  <a:gd name="connsiteY3" fmla="*/ 250653 h 295275"/>
                  <a:gd name="connsiteX4" fmla="*/ 23776 w 314325"/>
                  <a:gd name="connsiteY4" fmla="*/ 297325 h 295275"/>
                  <a:gd name="connsiteX5" fmla="*/ 286666 w 314325"/>
                  <a:gd name="connsiteY5" fmla="*/ 297325 h 295275"/>
                  <a:gd name="connsiteX6" fmla="*/ 268568 w 314325"/>
                  <a:gd name="connsiteY6" fmla="*/ 167785 h 295275"/>
                  <a:gd name="connsiteX7" fmla="*/ 239041 w 314325"/>
                  <a:gd name="connsiteY7" fmla="*/ 136353 h 295275"/>
                  <a:gd name="connsiteX8" fmla="*/ 263806 w 314325"/>
                  <a:gd name="connsiteY8" fmla="*/ 76345 h 295275"/>
                  <a:gd name="connsiteX9" fmla="*/ 307621 w 314325"/>
                  <a:gd name="connsiteY9" fmla="*/ 36340 h 295275"/>
                  <a:gd name="connsiteX10" fmla="*/ 316193 w 314325"/>
                  <a:gd name="connsiteY10" fmla="*/ 10623 h 295275"/>
                  <a:gd name="connsiteX11" fmla="*/ 290476 w 314325"/>
                  <a:gd name="connsiteY11" fmla="*/ 2050 h 295275"/>
                  <a:gd name="connsiteX12" fmla="*/ 231421 w 314325"/>
                  <a:gd name="connsiteY12" fmla="*/ 55390 h 295275"/>
                  <a:gd name="connsiteX13" fmla="*/ 203798 w 314325"/>
                  <a:gd name="connsiteY13" fmla="*/ 118255 h 295275"/>
                  <a:gd name="connsiteX14" fmla="*/ 114263 w 314325"/>
                  <a:gd name="connsiteY14" fmla="*/ 116350 h 295275"/>
                  <a:gd name="connsiteX15" fmla="*/ 86641 w 314325"/>
                  <a:gd name="connsiteY15" fmla="*/ 55390 h 295275"/>
                  <a:gd name="connsiteX16" fmla="*/ 27586 w 314325"/>
                  <a:gd name="connsiteY16" fmla="*/ 2050 h 295275"/>
                  <a:gd name="connsiteX17" fmla="*/ 1868 w 314325"/>
                  <a:gd name="connsiteY17" fmla="*/ 10623 h 295275"/>
                  <a:gd name="connsiteX18" fmla="*/ 11393 w 314325"/>
                  <a:gd name="connsiteY18" fmla="*/ 3729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4325" h="295275">
                    <a:moveTo>
                      <a:pt x="11393" y="37293"/>
                    </a:moveTo>
                    <a:cubicBezTo>
                      <a:pt x="29491" y="45865"/>
                      <a:pt x="44731" y="60153"/>
                      <a:pt x="55208" y="77298"/>
                    </a:cubicBezTo>
                    <a:cubicBezTo>
                      <a:pt x="67591" y="96348"/>
                      <a:pt x="75211" y="115398"/>
                      <a:pt x="79021" y="134448"/>
                    </a:cubicBezTo>
                    <a:cubicBezTo>
                      <a:pt x="40921" y="159213"/>
                      <a:pt x="16156" y="202075"/>
                      <a:pt x="16156" y="250653"/>
                    </a:cubicBezTo>
                    <a:cubicBezTo>
                      <a:pt x="16156" y="266845"/>
                      <a:pt x="19013" y="282085"/>
                      <a:pt x="23776" y="297325"/>
                    </a:cubicBezTo>
                    <a:lnTo>
                      <a:pt x="286666" y="297325"/>
                    </a:lnTo>
                    <a:cubicBezTo>
                      <a:pt x="300001" y="259225"/>
                      <a:pt x="298096" y="214458"/>
                      <a:pt x="268568" y="167785"/>
                    </a:cubicBezTo>
                    <a:cubicBezTo>
                      <a:pt x="260948" y="155403"/>
                      <a:pt x="250471" y="144925"/>
                      <a:pt x="239041" y="136353"/>
                    </a:cubicBezTo>
                    <a:cubicBezTo>
                      <a:pt x="242851" y="116350"/>
                      <a:pt x="251423" y="96348"/>
                      <a:pt x="263806" y="76345"/>
                    </a:cubicBezTo>
                    <a:cubicBezTo>
                      <a:pt x="275236" y="59200"/>
                      <a:pt x="290476" y="44913"/>
                      <a:pt x="307621" y="36340"/>
                    </a:cubicBezTo>
                    <a:cubicBezTo>
                      <a:pt x="317146" y="31578"/>
                      <a:pt x="320956" y="20148"/>
                      <a:pt x="316193" y="10623"/>
                    </a:cubicBezTo>
                    <a:cubicBezTo>
                      <a:pt x="311431" y="1098"/>
                      <a:pt x="300001" y="-2712"/>
                      <a:pt x="290476" y="2050"/>
                    </a:cubicBezTo>
                    <a:cubicBezTo>
                      <a:pt x="266663" y="14433"/>
                      <a:pt x="245708" y="32530"/>
                      <a:pt x="231421" y="55390"/>
                    </a:cubicBezTo>
                    <a:cubicBezTo>
                      <a:pt x="217133" y="77298"/>
                      <a:pt x="208561" y="98253"/>
                      <a:pt x="203798" y="118255"/>
                    </a:cubicBezTo>
                    <a:cubicBezTo>
                      <a:pt x="172366" y="107778"/>
                      <a:pt x="141886" y="107778"/>
                      <a:pt x="114263" y="116350"/>
                    </a:cubicBezTo>
                    <a:cubicBezTo>
                      <a:pt x="109501" y="97300"/>
                      <a:pt x="99976" y="76345"/>
                      <a:pt x="86641" y="55390"/>
                    </a:cubicBezTo>
                    <a:cubicBezTo>
                      <a:pt x="72353" y="32530"/>
                      <a:pt x="51398" y="13480"/>
                      <a:pt x="27586" y="2050"/>
                    </a:cubicBezTo>
                    <a:cubicBezTo>
                      <a:pt x="18061" y="-2712"/>
                      <a:pt x="6631" y="1098"/>
                      <a:pt x="1868" y="10623"/>
                    </a:cubicBezTo>
                    <a:cubicBezTo>
                      <a:pt x="-2894" y="20148"/>
                      <a:pt x="1868" y="33483"/>
                      <a:pt x="11393" y="37293"/>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79" name="Freeform: Shape 278">
                <a:extLst>
                  <a:ext uri="{FF2B5EF4-FFF2-40B4-BE49-F238E27FC236}">
                    <a16:creationId xmlns:a16="http://schemas.microsoft.com/office/drawing/2014/main" id="{FA363EFD-CEF5-44F1-99C1-6EE4B252A415}"/>
                  </a:ext>
                </a:extLst>
              </p:cNvPr>
              <p:cNvSpPr/>
              <p:nvPr/>
            </p:nvSpPr>
            <p:spPr>
              <a:xfrm>
                <a:off x="7161611" y="5461686"/>
                <a:ext cx="245430" cy="198681"/>
              </a:xfrm>
              <a:custGeom>
                <a:avLst/>
                <a:gdLst>
                  <a:gd name="connsiteX0" fmla="*/ 789577 w 800100"/>
                  <a:gd name="connsiteY0" fmla="*/ 411985 h 647700"/>
                  <a:gd name="connsiteX1" fmla="*/ 675277 w 800100"/>
                  <a:gd name="connsiteY1" fmla="*/ 298638 h 647700"/>
                  <a:gd name="connsiteX2" fmla="*/ 660990 w 800100"/>
                  <a:gd name="connsiteY2" fmla="*/ 292923 h 647700"/>
                  <a:gd name="connsiteX3" fmla="*/ 583837 w 800100"/>
                  <a:gd name="connsiteY3" fmla="*/ 292923 h 647700"/>
                  <a:gd name="connsiteX4" fmla="*/ 575265 w 800100"/>
                  <a:gd name="connsiteY4" fmla="*/ 246250 h 647700"/>
                  <a:gd name="connsiteX5" fmla="*/ 654322 w 800100"/>
                  <a:gd name="connsiteY5" fmla="*/ 230058 h 647700"/>
                  <a:gd name="connsiteX6" fmla="*/ 676230 w 800100"/>
                  <a:gd name="connsiteY6" fmla="*/ 210055 h 647700"/>
                  <a:gd name="connsiteX7" fmla="*/ 723855 w 800100"/>
                  <a:gd name="connsiteY7" fmla="*/ 36700 h 647700"/>
                  <a:gd name="connsiteX8" fmla="*/ 703852 w 800100"/>
                  <a:gd name="connsiteY8" fmla="*/ 1458 h 647700"/>
                  <a:gd name="connsiteX9" fmla="*/ 668610 w 800100"/>
                  <a:gd name="connsiteY9" fmla="*/ 21460 h 647700"/>
                  <a:gd name="connsiteX10" fmla="*/ 625747 w 800100"/>
                  <a:gd name="connsiteY10" fmla="*/ 177670 h 647700"/>
                  <a:gd name="connsiteX11" fmla="*/ 560025 w 800100"/>
                  <a:gd name="connsiteY11" fmla="*/ 191005 h 647700"/>
                  <a:gd name="connsiteX12" fmla="*/ 541927 w 800100"/>
                  <a:gd name="connsiteY12" fmla="*/ 157668 h 647700"/>
                  <a:gd name="connsiteX13" fmla="*/ 254272 w 800100"/>
                  <a:gd name="connsiteY13" fmla="*/ 157668 h 647700"/>
                  <a:gd name="connsiteX14" fmla="*/ 236175 w 800100"/>
                  <a:gd name="connsiteY14" fmla="*/ 191958 h 647700"/>
                  <a:gd name="connsiteX15" fmla="*/ 158070 w 800100"/>
                  <a:gd name="connsiteY15" fmla="*/ 176718 h 647700"/>
                  <a:gd name="connsiteX16" fmla="*/ 123780 w 800100"/>
                  <a:gd name="connsiteY16" fmla="*/ 22413 h 647700"/>
                  <a:gd name="connsiteX17" fmla="*/ 89490 w 800100"/>
                  <a:gd name="connsiteY17" fmla="*/ 505 h 647700"/>
                  <a:gd name="connsiteX18" fmla="*/ 67582 w 800100"/>
                  <a:gd name="connsiteY18" fmla="*/ 34795 h 647700"/>
                  <a:gd name="connsiteX19" fmla="*/ 105682 w 800100"/>
                  <a:gd name="connsiteY19" fmla="*/ 208150 h 647700"/>
                  <a:gd name="connsiteX20" fmla="*/ 128542 w 800100"/>
                  <a:gd name="connsiteY20" fmla="*/ 230058 h 647700"/>
                  <a:gd name="connsiteX21" fmla="*/ 219982 w 800100"/>
                  <a:gd name="connsiteY21" fmla="*/ 247203 h 647700"/>
                  <a:gd name="connsiteX22" fmla="*/ 211410 w 800100"/>
                  <a:gd name="connsiteY22" fmla="*/ 291970 h 647700"/>
                  <a:gd name="connsiteX23" fmla="*/ 139972 w 800100"/>
                  <a:gd name="connsiteY23" fmla="*/ 291970 h 647700"/>
                  <a:gd name="connsiteX24" fmla="*/ 125685 w 800100"/>
                  <a:gd name="connsiteY24" fmla="*/ 297685 h 647700"/>
                  <a:gd name="connsiteX25" fmla="*/ 11385 w 800100"/>
                  <a:gd name="connsiteY25" fmla="*/ 411033 h 647700"/>
                  <a:gd name="connsiteX26" fmla="*/ 5670 w 800100"/>
                  <a:gd name="connsiteY26" fmla="*/ 451038 h 647700"/>
                  <a:gd name="connsiteX27" fmla="*/ 45675 w 800100"/>
                  <a:gd name="connsiteY27" fmla="*/ 456753 h 647700"/>
                  <a:gd name="connsiteX28" fmla="*/ 154260 w 800100"/>
                  <a:gd name="connsiteY28" fmla="*/ 349120 h 647700"/>
                  <a:gd name="connsiteX29" fmla="*/ 204742 w 800100"/>
                  <a:gd name="connsiteY29" fmla="*/ 349120 h 647700"/>
                  <a:gd name="connsiteX30" fmla="*/ 203790 w 800100"/>
                  <a:gd name="connsiteY30" fmla="*/ 371028 h 647700"/>
                  <a:gd name="connsiteX31" fmla="*/ 209505 w 800100"/>
                  <a:gd name="connsiteY31" fmla="*/ 415795 h 647700"/>
                  <a:gd name="connsiteX32" fmla="*/ 137115 w 800100"/>
                  <a:gd name="connsiteY32" fmla="*/ 434845 h 647700"/>
                  <a:gd name="connsiteX33" fmla="*/ 117112 w 800100"/>
                  <a:gd name="connsiteY33" fmla="*/ 452943 h 647700"/>
                  <a:gd name="connsiteX34" fmla="*/ 57105 w 800100"/>
                  <a:gd name="connsiteY34" fmla="*/ 615820 h 647700"/>
                  <a:gd name="connsiteX35" fmla="*/ 74250 w 800100"/>
                  <a:gd name="connsiteY35" fmla="*/ 652015 h 647700"/>
                  <a:gd name="connsiteX36" fmla="*/ 83775 w 800100"/>
                  <a:gd name="connsiteY36" fmla="*/ 653920 h 647700"/>
                  <a:gd name="connsiteX37" fmla="*/ 110445 w 800100"/>
                  <a:gd name="connsiteY37" fmla="*/ 634870 h 647700"/>
                  <a:gd name="connsiteX38" fmla="*/ 164737 w 800100"/>
                  <a:gd name="connsiteY38" fmla="*/ 485328 h 647700"/>
                  <a:gd name="connsiteX39" fmla="*/ 230460 w 800100"/>
                  <a:gd name="connsiteY39" fmla="*/ 469135 h 647700"/>
                  <a:gd name="connsiteX40" fmla="*/ 365715 w 800100"/>
                  <a:gd name="connsiteY40" fmla="*/ 561528 h 647700"/>
                  <a:gd name="connsiteX41" fmla="*/ 380002 w 800100"/>
                  <a:gd name="connsiteY41" fmla="*/ 532953 h 647700"/>
                  <a:gd name="connsiteX42" fmla="*/ 380002 w 800100"/>
                  <a:gd name="connsiteY42" fmla="*/ 350073 h 647700"/>
                  <a:gd name="connsiteX43" fmla="*/ 398100 w 800100"/>
                  <a:gd name="connsiteY43" fmla="*/ 331975 h 647700"/>
                  <a:gd name="connsiteX44" fmla="*/ 416197 w 800100"/>
                  <a:gd name="connsiteY44" fmla="*/ 350073 h 647700"/>
                  <a:gd name="connsiteX45" fmla="*/ 416197 w 800100"/>
                  <a:gd name="connsiteY45" fmla="*/ 533905 h 647700"/>
                  <a:gd name="connsiteX46" fmla="*/ 429532 w 800100"/>
                  <a:gd name="connsiteY46" fmla="*/ 562480 h 647700"/>
                  <a:gd name="connsiteX47" fmla="*/ 563835 w 800100"/>
                  <a:gd name="connsiteY47" fmla="*/ 468183 h 647700"/>
                  <a:gd name="connsiteX48" fmla="*/ 635272 w 800100"/>
                  <a:gd name="connsiteY48" fmla="*/ 486280 h 647700"/>
                  <a:gd name="connsiteX49" fmla="*/ 689565 w 800100"/>
                  <a:gd name="connsiteY49" fmla="*/ 635823 h 647700"/>
                  <a:gd name="connsiteX50" fmla="*/ 716235 w 800100"/>
                  <a:gd name="connsiteY50" fmla="*/ 654873 h 647700"/>
                  <a:gd name="connsiteX51" fmla="*/ 725760 w 800100"/>
                  <a:gd name="connsiteY51" fmla="*/ 652968 h 647700"/>
                  <a:gd name="connsiteX52" fmla="*/ 742905 w 800100"/>
                  <a:gd name="connsiteY52" fmla="*/ 616773 h 647700"/>
                  <a:gd name="connsiteX53" fmla="*/ 682897 w 800100"/>
                  <a:gd name="connsiteY53" fmla="*/ 452943 h 647700"/>
                  <a:gd name="connsiteX54" fmla="*/ 662895 w 800100"/>
                  <a:gd name="connsiteY54" fmla="*/ 434845 h 647700"/>
                  <a:gd name="connsiteX55" fmla="*/ 584790 w 800100"/>
                  <a:gd name="connsiteY55" fmla="*/ 414843 h 647700"/>
                  <a:gd name="connsiteX56" fmla="*/ 589552 w 800100"/>
                  <a:gd name="connsiteY56" fmla="*/ 371980 h 647700"/>
                  <a:gd name="connsiteX57" fmla="*/ 588600 w 800100"/>
                  <a:gd name="connsiteY57" fmla="*/ 350073 h 647700"/>
                  <a:gd name="connsiteX58" fmla="*/ 645750 w 800100"/>
                  <a:gd name="connsiteY58" fmla="*/ 350073 h 647700"/>
                  <a:gd name="connsiteX59" fmla="*/ 753382 w 800100"/>
                  <a:gd name="connsiteY59" fmla="*/ 458658 h 647700"/>
                  <a:gd name="connsiteX60" fmla="*/ 793387 w 800100"/>
                  <a:gd name="connsiteY60" fmla="*/ 452943 h 647700"/>
                  <a:gd name="connsiteX61" fmla="*/ 789577 w 800100"/>
                  <a:gd name="connsiteY61" fmla="*/ 41198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00100" h="647700">
                    <a:moveTo>
                      <a:pt x="789577" y="411985"/>
                    </a:moveTo>
                    <a:lnTo>
                      <a:pt x="675277" y="298638"/>
                    </a:lnTo>
                    <a:cubicBezTo>
                      <a:pt x="671467" y="295780"/>
                      <a:pt x="666705" y="293875"/>
                      <a:pt x="660990" y="292923"/>
                    </a:cubicBezTo>
                    <a:lnTo>
                      <a:pt x="583837" y="292923"/>
                    </a:lnTo>
                    <a:cubicBezTo>
                      <a:pt x="581932" y="277683"/>
                      <a:pt x="579075" y="261490"/>
                      <a:pt x="575265" y="246250"/>
                    </a:cubicBezTo>
                    <a:lnTo>
                      <a:pt x="654322" y="230058"/>
                    </a:lnTo>
                    <a:cubicBezTo>
                      <a:pt x="664800" y="228153"/>
                      <a:pt x="673372" y="219580"/>
                      <a:pt x="676230" y="210055"/>
                    </a:cubicBezTo>
                    <a:lnTo>
                      <a:pt x="723855" y="36700"/>
                    </a:lnTo>
                    <a:cubicBezTo>
                      <a:pt x="727665" y="21460"/>
                      <a:pt x="719092" y="6220"/>
                      <a:pt x="703852" y="1458"/>
                    </a:cubicBezTo>
                    <a:cubicBezTo>
                      <a:pt x="688612" y="-2352"/>
                      <a:pt x="673372" y="6220"/>
                      <a:pt x="668610" y="21460"/>
                    </a:cubicBezTo>
                    <a:lnTo>
                      <a:pt x="625747" y="177670"/>
                    </a:lnTo>
                    <a:lnTo>
                      <a:pt x="560025" y="191005"/>
                    </a:lnTo>
                    <a:cubicBezTo>
                      <a:pt x="554310" y="176718"/>
                      <a:pt x="548595" y="165288"/>
                      <a:pt x="541927" y="157668"/>
                    </a:cubicBezTo>
                    <a:lnTo>
                      <a:pt x="254272" y="157668"/>
                    </a:lnTo>
                    <a:cubicBezTo>
                      <a:pt x="247605" y="165288"/>
                      <a:pt x="240937" y="176718"/>
                      <a:pt x="236175" y="191958"/>
                    </a:cubicBezTo>
                    <a:lnTo>
                      <a:pt x="158070" y="176718"/>
                    </a:lnTo>
                    <a:lnTo>
                      <a:pt x="123780" y="22413"/>
                    </a:lnTo>
                    <a:cubicBezTo>
                      <a:pt x="119970" y="7173"/>
                      <a:pt x="104730" y="-2352"/>
                      <a:pt x="89490" y="505"/>
                    </a:cubicBezTo>
                    <a:cubicBezTo>
                      <a:pt x="74250" y="4315"/>
                      <a:pt x="64725" y="19555"/>
                      <a:pt x="67582" y="34795"/>
                    </a:cubicBezTo>
                    <a:lnTo>
                      <a:pt x="105682" y="208150"/>
                    </a:lnTo>
                    <a:cubicBezTo>
                      <a:pt x="108540" y="219580"/>
                      <a:pt x="117112" y="228153"/>
                      <a:pt x="128542" y="230058"/>
                    </a:cubicBezTo>
                    <a:lnTo>
                      <a:pt x="219982" y="247203"/>
                    </a:lnTo>
                    <a:cubicBezTo>
                      <a:pt x="217125" y="262443"/>
                      <a:pt x="214267" y="277683"/>
                      <a:pt x="211410" y="291970"/>
                    </a:cubicBezTo>
                    <a:lnTo>
                      <a:pt x="139972" y="291970"/>
                    </a:lnTo>
                    <a:cubicBezTo>
                      <a:pt x="135210" y="292923"/>
                      <a:pt x="130447" y="294828"/>
                      <a:pt x="125685" y="297685"/>
                    </a:cubicBezTo>
                    <a:lnTo>
                      <a:pt x="11385" y="411033"/>
                    </a:lnTo>
                    <a:cubicBezTo>
                      <a:pt x="-998" y="420558"/>
                      <a:pt x="-3855" y="438655"/>
                      <a:pt x="5670" y="451038"/>
                    </a:cubicBezTo>
                    <a:cubicBezTo>
                      <a:pt x="15195" y="463420"/>
                      <a:pt x="33292" y="466278"/>
                      <a:pt x="45675" y="456753"/>
                    </a:cubicBezTo>
                    <a:lnTo>
                      <a:pt x="154260" y="349120"/>
                    </a:lnTo>
                    <a:lnTo>
                      <a:pt x="204742" y="349120"/>
                    </a:lnTo>
                    <a:cubicBezTo>
                      <a:pt x="203790" y="357693"/>
                      <a:pt x="203790" y="365313"/>
                      <a:pt x="203790" y="371028"/>
                    </a:cubicBezTo>
                    <a:cubicBezTo>
                      <a:pt x="203790" y="386268"/>
                      <a:pt x="205695" y="401508"/>
                      <a:pt x="209505" y="415795"/>
                    </a:cubicBezTo>
                    <a:lnTo>
                      <a:pt x="137115" y="434845"/>
                    </a:lnTo>
                    <a:cubicBezTo>
                      <a:pt x="127590" y="436750"/>
                      <a:pt x="120922" y="443418"/>
                      <a:pt x="117112" y="452943"/>
                    </a:cubicBezTo>
                    <a:lnTo>
                      <a:pt x="57105" y="615820"/>
                    </a:lnTo>
                    <a:cubicBezTo>
                      <a:pt x="51390" y="631060"/>
                      <a:pt x="59010" y="647253"/>
                      <a:pt x="74250" y="652015"/>
                    </a:cubicBezTo>
                    <a:cubicBezTo>
                      <a:pt x="77107" y="652968"/>
                      <a:pt x="80917" y="653920"/>
                      <a:pt x="83775" y="653920"/>
                    </a:cubicBezTo>
                    <a:cubicBezTo>
                      <a:pt x="95205" y="653920"/>
                      <a:pt x="106635" y="646300"/>
                      <a:pt x="110445" y="634870"/>
                    </a:cubicBezTo>
                    <a:lnTo>
                      <a:pt x="164737" y="485328"/>
                    </a:lnTo>
                    <a:lnTo>
                      <a:pt x="230460" y="469135"/>
                    </a:lnTo>
                    <a:cubicBezTo>
                      <a:pt x="259035" y="517713"/>
                      <a:pt x="307612" y="552955"/>
                      <a:pt x="365715" y="561528"/>
                    </a:cubicBezTo>
                    <a:cubicBezTo>
                      <a:pt x="374287" y="554860"/>
                      <a:pt x="380002" y="544383"/>
                      <a:pt x="380002" y="532953"/>
                    </a:cubicBezTo>
                    <a:lnTo>
                      <a:pt x="380002" y="350073"/>
                    </a:lnTo>
                    <a:cubicBezTo>
                      <a:pt x="380002" y="339595"/>
                      <a:pt x="388575" y="331975"/>
                      <a:pt x="398100" y="331975"/>
                    </a:cubicBezTo>
                    <a:cubicBezTo>
                      <a:pt x="408577" y="331975"/>
                      <a:pt x="416197" y="340548"/>
                      <a:pt x="416197" y="350073"/>
                    </a:cubicBezTo>
                    <a:lnTo>
                      <a:pt x="416197" y="533905"/>
                    </a:lnTo>
                    <a:cubicBezTo>
                      <a:pt x="416197" y="545335"/>
                      <a:pt x="421912" y="555813"/>
                      <a:pt x="429532" y="562480"/>
                    </a:cubicBezTo>
                    <a:cubicBezTo>
                      <a:pt x="486682" y="552955"/>
                      <a:pt x="535260" y="517713"/>
                      <a:pt x="563835" y="468183"/>
                    </a:cubicBezTo>
                    <a:lnTo>
                      <a:pt x="635272" y="486280"/>
                    </a:lnTo>
                    <a:lnTo>
                      <a:pt x="689565" y="635823"/>
                    </a:lnTo>
                    <a:cubicBezTo>
                      <a:pt x="693375" y="647253"/>
                      <a:pt x="704805" y="654873"/>
                      <a:pt x="716235" y="654873"/>
                    </a:cubicBezTo>
                    <a:cubicBezTo>
                      <a:pt x="719092" y="654873"/>
                      <a:pt x="722902" y="653920"/>
                      <a:pt x="725760" y="652968"/>
                    </a:cubicBezTo>
                    <a:cubicBezTo>
                      <a:pt x="741000" y="647253"/>
                      <a:pt x="748620" y="631060"/>
                      <a:pt x="742905" y="616773"/>
                    </a:cubicBezTo>
                    <a:lnTo>
                      <a:pt x="682897" y="452943"/>
                    </a:lnTo>
                    <a:cubicBezTo>
                      <a:pt x="680040" y="444370"/>
                      <a:pt x="672420" y="437703"/>
                      <a:pt x="662895" y="434845"/>
                    </a:cubicBezTo>
                    <a:lnTo>
                      <a:pt x="584790" y="414843"/>
                    </a:lnTo>
                    <a:cubicBezTo>
                      <a:pt x="587647" y="400555"/>
                      <a:pt x="589552" y="386268"/>
                      <a:pt x="589552" y="371980"/>
                    </a:cubicBezTo>
                    <a:cubicBezTo>
                      <a:pt x="589552" y="365313"/>
                      <a:pt x="589552" y="357693"/>
                      <a:pt x="588600" y="350073"/>
                    </a:cubicBezTo>
                    <a:lnTo>
                      <a:pt x="645750" y="350073"/>
                    </a:lnTo>
                    <a:lnTo>
                      <a:pt x="753382" y="458658"/>
                    </a:lnTo>
                    <a:cubicBezTo>
                      <a:pt x="765765" y="468183"/>
                      <a:pt x="783862" y="465325"/>
                      <a:pt x="793387" y="452943"/>
                    </a:cubicBezTo>
                    <a:cubicBezTo>
                      <a:pt x="804817" y="439608"/>
                      <a:pt x="801960" y="421510"/>
                      <a:pt x="789577" y="411985"/>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grpSp>
      <p:sp>
        <p:nvSpPr>
          <p:cNvPr id="284" name="Freeform: Shape 283">
            <a:extLst>
              <a:ext uri="{FF2B5EF4-FFF2-40B4-BE49-F238E27FC236}">
                <a16:creationId xmlns:a16="http://schemas.microsoft.com/office/drawing/2014/main" id="{5516F0D6-C959-413F-9F06-05795CD90CAC}"/>
              </a:ext>
            </a:extLst>
          </p:cNvPr>
          <p:cNvSpPr>
            <a:spLocks noChangeAspect="1"/>
          </p:cNvSpPr>
          <p:nvPr/>
        </p:nvSpPr>
        <p:spPr>
          <a:xfrm>
            <a:off x="7888193" y="5473916"/>
            <a:ext cx="272035" cy="320040"/>
          </a:xfrm>
          <a:custGeom>
            <a:avLst/>
            <a:gdLst>
              <a:gd name="connsiteX0" fmla="*/ 498140 w 855918"/>
              <a:gd name="connsiteY0" fmla="*/ 645127 h 1006959"/>
              <a:gd name="connsiteX1" fmla="*/ 429307 w 855918"/>
              <a:gd name="connsiteY1" fmla="*/ 712489 h 1006959"/>
              <a:gd name="connsiteX2" fmla="*/ 357842 w 855918"/>
              <a:gd name="connsiteY2" fmla="*/ 647932 h 1006959"/>
              <a:gd name="connsiteX3" fmla="*/ 307448 w 855918"/>
              <a:gd name="connsiteY3" fmla="*/ 649947 h 1006959"/>
              <a:gd name="connsiteX4" fmla="*/ 430313 w 855918"/>
              <a:gd name="connsiteY4" fmla="*/ 762912 h 1006959"/>
              <a:gd name="connsiteX5" fmla="*/ 548571 w 855918"/>
              <a:gd name="connsiteY5" fmla="*/ 645127 h 1006959"/>
              <a:gd name="connsiteX6" fmla="*/ 617652 w 855918"/>
              <a:gd name="connsiteY6" fmla="*/ 431955 h 1006959"/>
              <a:gd name="connsiteX7" fmla="*/ 543322 w 855918"/>
              <a:gd name="connsiteY7" fmla="*/ 506285 h 1006959"/>
              <a:gd name="connsiteX8" fmla="*/ 617652 w 855918"/>
              <a:gd name="connsiteY8" fmla="*/ 580615 h 1006959"/>
              <a:gd name="connsiteX9" fmla="*/ 691982 w 855918"/>
              <a:gd name="connsiteY9" fmla="*/ 506285 h 1006959"/>
              <a:gd name="connsiteX10" fmla="*/ 617652 w 855918"/>
              <a:gd name="connsiteY10" fmla="*/ 431955 h 1006959"/>
              <a:gd name="connsiteX11" fmla="*/ 240860 w 855918"/>
              <a:gd name="connsiteY11" fmla="*/ 431955 h 1006959"/>
              <a:gd name="connsiteX12" fmla="*/ 166530 w 855918"/>
              <a:gd name="connsiteY12" fmla="*/ 506285 h 1006959"/>
              <a:gd name="connsiteX13" fmla="*/ 240860 w 855918"/>
              <a:gd name="connsiteY13" fmla="*/ 580615 h 1006959"/>
              <a:gd name="connsiteX14" fmla="*/ 315190 w 855918"/>
              <a:gd name="connsiteY14" fmla="*/ 506285 h 1006959"/>
              <a:gd name="connsiteX15" fmla="*/ 240860 w 855918"/>
              <a:gd name="connsiteY15" fmla="*/ 431955 h 1006959"/>
              <a:gd name="connsiteX16" fmla="*/ 427959 w 855918"/>
              <a:gd name="connsiteY16" fmla="*/ 0 h 1006959"/>
              <a:gd name="connsiteX17" fmla="*/ 499484 w 855918"/>
              <a:gd name="connsiteY17" fmla="*/ 71525 h 1006959"/>
              <a:gd name="connsiteX18" fmla="*/ 478535 w 855918"/>
              <a:gd name="connsiteY18" fmla="*/ 122101 h 1006959"/>
              <a:gd name="connsiteX19" fmla="*/ 463478 w 855918"/>
              <a:gd name="connsiteY19" fmla="*/ 128338 h 1006959"/>
              <a:gd name="connsiteX20" fmla="*/ 463478 w 855918"/>
              <a:gd name="connsiteY20" fmla="*/ 288089 h 1006959"/>
              <a:gd name="connsiteX21" fmla="*/ 723006 w 855918"/>
              <a:gd name="connsiteY21" fmla="*/ 288089 h 1006959"/>
              <a:gd name="connsiteX22" fmla="*/ 855918 w 855918"/>
              <a:gd name="connsiteY22" fmla="*/ 421001 h 1006959"/>
              <a:gd name="connsiteX23" fmla="*/ 855918 w 855918"/>
              <a:gd name="connsiteY23" fmla="*/ 729335 h 1006959"/>
              <a:gd name="connsiteX24" fmla="*/ 723006 w 855918"/>
              <a:gd name="connsiteY24" fmla="*/ 862247 h 1006959"/>
              <a:gd name="connsiteX25" fmla="*/ 514279 w 855918"/>
              <a:gd name="connsiteY25" fmla="*/ 862247 h 1006959"/>
              <a:gd name="connsiteX26" fmla="*/ 427959 w 855918"/>
              <a:gd name="connsiteY26" fmla="*/ 1006959 h 1006959"/>
              <a:gd name="connsiteX27" fmla="*/ 341640 w 855918"/>
              <a:gd name="connsiteY27" fmla="*/ 862247 h 1006959"/>
              <a:gd name="connsiteX28" fmla="*/ 132912 w 855918"/>
              <a:gd name="connsiteY28" fmla="*/ 862247 h 1006959"/>
              <a:gd name="connsiteX29" fmla="*/ 0 w 855918"/>
              <a:gd name="connsiteY29" fmla="*/ 729335 h 1006959"/>
              <a:gd name="connsiteX30" fmla="*/ 0 w 855918"/>
              <a:gd name="connsiteY30" fmla="*/ 421001 h 1006959"/>
              <a:gd name="connsiteX31" fmla="*/ 132912 w 855918"/>
              <a:gd name="connsiteY31" fmla="*/ 288089 h 1006959"/>
              <a:gd name="connsiteX32" fmla="*/ 392441 w 855918"/>
              <a:gd name="connsiteY32" fmla="*/ 288089 h 1006959"/>
              <a:gd name="connsiteX33" fmla="*/ 392441 w 855918"/>
              <a:gd name="connsiteY33" fmla="*/ 128338 h 1006959"/>
              <a:gd name="connsiteX34" fmla="*/ 377383 w 855918"/>
              <a:gd name="connsiteY34" fmla="*/ 122101 h 1006959"/>
              <a:gd name="connsiteX35" fmla="*/ 356434 w 855918"/>
              <a:gd name="connsiteY35" fmla="*/ 71525 h 1006959"/>
              <a:gd name="connsiteX36" fmla="*/ 427959 w 855918"/>
              <a:gd name="connsiteY36" fmla="*/ 0 h 100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5918" h="1006959">
                <a:moveTo>
                  <a:pt x="498140" y="645127"/>
                </a:moveTo>
                <a:cubicBezTo>
                  <a:pt x="498140" y="681833"/>
                  <a:pt x="467534" y="711785"/>
                  <a:pt x="429307" y="712489"/>
                </a:cubicBezTo>
                <a:cubicBezTo>
                  <a:pt x="391169" y="713192"/>
                  <a:pt x="359430" y="684521"/>
                  <a:pt x="357842" y="647932"/>
                </a:cubicBezTo>
                <a:lnTo>
                  <a:pt x="307448" y="649947"/>
                </a:lnTo>
                <a:cubicBezTo>
                  <a:pt x="310132" y="713974"/>
                  <a:pt x="364719" y="764163"/>
                  <a:pt x="430313" y="762912"/>
                </a:cubicBezTo>
                <a:cubicBezTo>
                  <a:pt x="495995" y="761659"/>
                  <a:pt x="548571" y="709294"/>
                  <a:pt x="548571" y="645127"/>
                </a:cubicBezTo>
                <a:close/>
                <a:moveTo>
                  <a:pt x="617652" y="431955"/>
                </a:moveTo>
                <a:cubicBezTo>
                  <a:pt x="576601" y="431955"/>
                  <a:pt x="543322" y="465234"/>
                  <a:pt x="543322" y="506285"/>
                </a:cubicBezTo>
                <a:cubicBezTo>
                  <a:pt x="543322" y="547336"/>
                  <a:pt x="576601" y="580615"/>
                  <a:pt x="617652" y="580615"/>
                </a:cubicBezTo>
                <a:cubicBezTo>
                  <a:pt x="658703" y="580615"/>
                  <a:pt x="691982" y="547336"/>
                  <a:pt x="691982" y="506285"/>
                </a:cubicBezTo>
                <a:cubicBezTo>
                  <a:pt x="691982" y="465234"/>
                  <a:pt x="658703" y="431955"/>
                  <a:pt x="617652" y="431955"/>
                </a:cubicBezTo>
                <a:close/>
                <a:moveTo>
                  <a:pt x="240860" y="431955"/>
                </a:moveTo>
                <a:cubicBezTo>
                  <a:pt x="199809" y="431955"/>
                  <a:pt x="166530" y="465234"/>
                  <a:pt x="166530" y="506285"/>
                </a:cubicBezTo>
                <a:cubicBezTo>
                  <a:pt x="166530" y="547336"/>
                  <a:pt x="199809" y="580615"/>
                  <a:pt x="240860" y="580615"/>
                </a:cubicBezTo>
                <a:cubicBezTo>
                  <a:pt x="281911" y="580615"/>
                  <a:pt x="315190" y="547336"/>
                  <a:pt x="315190" y="506285"/>
                </a:cubicBezTo>
                <a:cubicBezTo>
                  <a:pt x="315190" y="465234"/>
                  <a:pt x="281911" y="431955"/>
                  <a:pt x="240860" y="431955"/>
                </a:cubicBezTo>
                <a:close/>
                <a:moveTo>
                  <a:pt x="427959" y="0"/>
                </a:moveTo>
                <a:cubicBezTo>
                  <a:pt x="467461" y="0"/>
                  <a:pt x="499484" y="32023"/>
                  <a:pt x="499484" y="71525"/>
                </a:cubicBezTo>
                <a:cubicBezTo>
                  <a:pt x="499484" y="91276"/>
                  <a:pt x="491478" y="109158"/>
                  <a:pt x="478535" y="122101"/>
                </a:cubicBezTo>
                <a:lnTo>
                  <a:pt x="463478" y="128338"/>
                </a:lnTo>
                <a:lnTo>
                  <a:pt x="463478" y="288089"/>
                </a:lnTo>
                <a:lnTo>
                  <a:pt x="723006" y="288089"/>
                </a:lnTo>
                <a:cubicBezTo>
                  <a:pt x="796411" y="288089"/>
                  <a:pt x="855918" y="347596"/>
                  <a:pt x="855918" y="421001"/>
                </a:cubicBezTo>
                <a:lnTo>
                  <a:pt x="855918" y="729335"/>
                </a:lnTo>
                <a:cubicBezTo>
                  <a:pt x="855918" y="802740"/>
                  <a:pt x="796411" y="862247"/>
                  <a:pt x="723006" y="862247"/>
                </a:cubicBezTo>
                <a:lnTo>
                  <a:pt x="514279" y="862247"/>
                </a:lnTo>
                <a:lnTo>
                  <a:pt x="427959" y="1006959"/>
                </a:lnTo>
                <a:lnTo>
                  <a:pt x="341640" y="862247"/>
                </a:lnTo>
                <a:lnTo>
                  <a:pt x="132912" y="862247"/>
                </a:lnTo>
                <a:cubicBezTo>
                  <a:pt x="59507" y="862247"/>
                  <a:pt x="0" y="802740"/>
                  <a:pt x="0" y="729335"/>
                </a:cubicBezTo>
                <a:lnTo>
                  <a:pt x="0" y="421001"/>
                </a:lnTo>
                <a:cubicBezTo>
                  <a:pt x="0" y="347596"/>
                  <a:pt x="59507" y="288089"/>
                  <a:pt x="132912" y="288089"/>
                </a:cubicBezTo>
                <a:lnTo>
                  <a:pt x="392441" y="288089"/>
                </a:lnTo>
                <a:lnTo>
                  <a:pt x="392441" y="128338"/>
                </a:lnTo>
                <a:lnTo>
                  <a:pt x="377383" y="122101"/>
                </a:lnTo>
                <a:cubicBezTo>
                  <a:pt x="364440" y="109158"/>
                  <a:pt x="356434" y="91276"/>
                  <a:pt x="356434" y="71525"/>
                </a:cubicBezTo>
                <a:cubicBezTo>
                  <a:pt x="356434" y="32023"/>
                  <a:pt x="388457" y="0"/>
                  <a:pt x="4279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285" name="Graphic 284">
            <a:extLst>
              <a:ext uri="{FF2B5EF4-FFF2-40B4-BE49-F238E27FC236}">
                <a16:creationId xmlns:a16="http://schemas.microsoft.com/office/drawing/2014/main" id="{9EF0C9A7-A145-4180-B4E5-F915C1E2E800}"/>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417776" y="5473916"/>
            <a:ext cx="320040" cy="320040"/>
          </a:xfrm>
          <a:prstGeom prst="rect">
            <a:avLst/>
          </a:prstGeom>
        </p:spPr>
      </p:pic>
      <p:sp>
        <p:nvSpPr>
          <p:cNvPr id="286" name="Freeform: Shape 285">
            <a:extLst>
              <a:ext uri="{FF2B5EF4-FFF2-40B4-BE49-F238E27FC236}">
                <a16:creationId xmlns:a16="http://schemas.microsoft.com/office/drawing/2014/main" id="{E6A2A273-B6D7-4D0D-83BE-E65C8351A1E8}"/>
              </a:ext>
            </a:extLst>
          </p:cNvPr>
          <p:cNvSpPr>
            <a:spLocks noChangeAspect="1"/>
          </p:cNvSpPr>
          <p:nvPr/>
        </p:nvSpPr>
        <p:spPr bwMode="auto">
          <a:xfrm>
            <a:off x="8310606" y="5488579"/>
            <a:ext cx="320040" cy="290714"/>
          </a:xfrm>
          <a:custGeom>
            <a:avLst/>
            <a:gdLst>
              <a:gd name="connsiteX0" fmla="*/ 143731 w 493548"/>
              <a:gd name="connsiteY0" fmla="*/ 1 h 448387"/>
              <a:gd name="connsiteX1" fmla="*/ 242024 w 493548"/>
              <a:gd name="connsiteY1" fmla="*/ 40730 h 448387"/>
              <a:gd name="connsiteX2" fmla="*/ 246775 w 493548"/>
              <a:gd name="connsiteY2" fmla="*/ 45481 h 448387"/>
              <a:gd name="connsiteX3" fmla="*/ 248301 w 493548"/>
              <a:gd name="connsiteY3" fmla="*/ 43954 h 448387"/>
              <a:gd name="connsiteX4" fmla="*/ 251525 w 493548"/>
              <a:gd name="connsiteY4" fmla="*/ 40730 h 448387"/>
              <a:gd name="connsiteX5" fmla="*/ 448113 w 493548"/>
              <a:gd name="connsiteY5" fmla="*/ 40730 h 448387"/>
              <a:gd name="connsiteX6" fmla="*/ 452819 w 493548"/>
              <a:gd name="connsiteY6" fmla="*/ 45437 h 448387"/>
              <a:gd name="connsiteX7" fmla="*/ 452819 w 493548"/>
              <a:gd name="connsiteY7" fmla="*/ 242024 h 448387"/>
              <a:gd name="connsiteX8" fmla="*/ 448069 w 493548"/>
              <a:gd name="connsiteY8" fmla="*/ 246775 h 448387"/>
              <a:gd name="connsiteX9" fmla="*/ 448387 w 493548"/>
              <a:gd name="connsiteY9" fmla="*/ 247093 h 448387"/>
              <a:gd name="connsiteX10" fmla="*/ 247093 w 493548"/>
              <a:gd name="connsiteY10" fmla="*/ 448387 h 448387"/>
              <a:gd name="connsiteX11" fmla="*/ 246775 w 493548"/>
              <a:gd name="connsiteY11" fmla="*/ 448069 h 448387"/>
              <a:gd name="connsiteX12" fmla="*/ 246456 w 493548"/>
              <a:gd name="connsiteY12" fmla="*/ 448387 h 448387"/>
              <a:gd name="connsiteX13" fmla="*/ 45162 w 493548"/>
              <a:gd name="connsiteY13" fmla="*/ 247093 h 448387"/>
              <a:gd name="connsiteX14" fmla="*/ 45481 w 493548"/>
              <a:gd name="connsiteY14" fmla="*/ 246775 h 448387"/>
              <a:gd name="connsiteX15" fmla="*/ 43955 w 493548"/>
              <a:gd name="connsiteY15" fmla="*/ 245249 h 448387"/>
              <a:gd name="connsiteX16" fmla="*/ 40730 w 493548"/>
              <a:gd name="connsiteY16" fmla="*/ 242024 h 448387"/>
              <a:gd name="connsiteX17" fmla="*/ 40730 w 493548"/>
              <a:gd name="connsiteY17" fmla="*/ 45437 h 448387"/>
              <a:gd name="connsiteX18" fmla="*/ 45437 w 493548"/>
              <a:gd name="connsiteY18" fmla="*/ 40730 h 448387"/>
              <a:gd name="connsiteX19" fmla="*/ 143731 w 493548"/>
              <a:gd name="connsiteY19" fmla="*/ 1 h 4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3548" h="448387">
                <a:moveTo>
                  <a:pt x="143731" y="1"/>
                </a:moveTo>
                <a:cubicBezTo>
                  <a:pt x="179301" y="1"/>
                  <a:pt x="214871" y="13577"/>
                  <a:pt x="242024" y="40730"/>
                </a:cubicBezTo>
                <a:lnTo>
                  <a:pt x="246775" y="45481"/>
                </a:lnTo>
                <a:lnTo>
                  <a:pt x="248301" y="43954"/>
                </a:lnTo>
                <a:cubicBezTo>
                  <a:pt x="251525" y="40730"/>
                  <a:pt x="251525" y="40730"/>
                  <a:pt x="251525" y="40730"/>
                </a:cubicBezTo>
                <a:cubicBezTo>
                  <a:pt x="305831" y="-13576"/>
                  <a:pt x="393807" y="-13576"/>
                  <a:pt x="448113" y="40730"/>
                </a:cubicBezTo>
                <a:cubicBezTo>
                  <a:pt x="452819" y="45437"/>
                  <a:pt x="452819" y="45437"/>
                  <a:pt x="452819" y="45437"/>
                </a:cubicBezTo>
                <a:cubicBezTo>
                  <a:pt x="507125" y="99743"/>
                  <a:pt x="507125" y="187718"/>
                  <a:pt x="452819" y="242024"/>
                </a:cubicBezTo>
                <a:lnTo>
                  <a:pt x="448069" y="246775"/>
                </a:lnTo>
                <a:lnTo>
                  <a:pt x="448387" y="247093"/>
                </a:lnTo>
                <a:cubicBezTo>
                  <a:pt x="247093" y="448387"/>
                  <a:pt x="247093" y="448387"/>
                  <a:pt x="247093" y="448387"/>
                </a:cubicBezTo>
                <a:lnTo>
                  <a:pt x="246775" y="448069"/>
                </a:lnTo>
                <a:lnTo>
                  <a:pt x="246456" y="448387"/>
                </a:lnTo>
                <a:cubicBezTo>
                  <a:pt x="45162" y="247093"/>
                  <a:pt x="45162" y="247093"/>
                  <a:pt x="45162" y="247093"/>
                </a:cubicBezTo>
                <a:lnTo>
                  <a:pt x="45481" y="246775"/>
                </a:lnTo>
                <a:lnTo>
                  <a:pt x="43955" y="245249"/>
                </a:lnTo>
                <a:cubicBezTo>
                  <a:pt x="40730" y="242024"/>
                  <a:pt x="40730" y="242024"/>
                  <a:pt x="40730" y="242024"/>
                </a:cubicBezTo>
                <a:cubicBezTo>
                  <a:pt x="-13576" y="187718"/>
                  <a:pt x="-13576" y="99743"/>
                  <a:pt x="40730" y="45437"/>
                </a:cubicBezTo>
                <a:cubicBezTo>
                  <a:pt x="45437" y="40730"/>
                  <a:pt x="45437" y="40730"/>
                  <a:pt x="45437" y="40730"/>
                </a:cubicBezTo>
                <a:cubicBezTo>
                  <a:pt x="72590" y="13577"/>
                  <a:pt x="108160" y="1"/>
                  <a:pt x="143731" y="1"/>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287" name="Group 4">
            <a:extLst>
              <a:ext uri="{FF2B5EF4-FFF2-40B4-BE49-F238E27FC236}">
                <a16:creationId xmlns:a16="http://schemas.microsoft.com/office/drawing/2014/main" id="{770335DD-C6E9-4A5B-A955-ED2A462E33ED}"/>
              </a:ext>
            </a:extLst>
          </p:cNvPr>
          <p:cNvGrpSpPr>
            <a:grpSpLocks noChangeAspect="1"/>
          </p:cNvGrpSpPr>
          <p:nvPr/>
        </p:nvGrpSpPr>
        <p:grpSpPr bwMode="auto">
          <a:xfrm>
            <a:off x="7013244" y="5473916"/>
            <a:ext cx="230797" cy="320040"/>
            <a:chOff x="1057" y="999"/>
            <a:chExt cx="225" cy="312"/>
          </a:xfrm>
          <a:solidFill>
            <a:schemeClr val="bg1"/>
          </a:solidFill>
        </p:grpSpPr>
        <p:sp>
          <p:nvSpPr>
            <p:cNvPr id="310" name="Oval 5">
              <a:extLst>
                <a:ext uri="{FF2B5EF4-FFF2-40B4-BE49-F238E27FC236}">
                  <a16:creationId xmlns:a16="http://schemas.microsoft.com/office/drawing/2014/main" id="{867A1F32-B96E-48B8-A55E-9500200351E5}"/>
                </a:ext>
              </a:extLst>
            </p:cNvPr>
            <p:cNvSpPr>
              <a:spLocks noChangeArrowheads="1"/>
            </p:cNvSpPr>
            <p:nvPr/>
          </p:nvSpPr>
          <p:spPr bwMode="auto">
            <a:xfrm>
              <a:off x="1057" y="999"/>
              <a:ext cx="225"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1" name="Freeform 6">
              <a:extLst>
                <a:ext uri="{FF2B5EF4-FFF2-40B4-BE49-F238E27FC236}">
                  <a16:creationId xmlns:a16="http://schemas.microsoft.com/office/drawing/2014/main" id="{CB570337-DAB6-49AE-ABD9-39378FD285C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2" name="Freeform 7">
              <a:extLst>
                <a:ext uri="{FF2B5EF4-FFF2-40B4-BE49-F238E27FC236}">
                  <a16:creationId xmlns:a16="http://schemas.microsoft.com/office/drawing/2014/main" id="{0B373F90-DF26-4FC6-9C53-19B20822F1F7}"/>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3" name="Freeform 8">
              <a:extLst>
                <a:ext uri="{FF2B5EF4-FFF2-40B4-BE49-F238E27FC236}">
                  <a16:creationId xmlns:a16="http://schemas.microsoft.com/office/drawing/2014/main" id="{8EAF8174-FDC5-4FBD-8157-10941635164D}"/>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sp>
        <p:nvSpPr>
          <p:cNvPr id="315" name="Title 1">
            <a:extLst>
              <a:ext uri="{FF2B5EF4-FFF2-40B4-BE49-F238E27FC236}">
                <a16:creationId xmlns:a16="http://schemas.microsoft.com/office/drawing/2014/main" id="{E004EBC6-6368-4DD3-827C-1E77F344B462}"/>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pt-BR" sz="2200" b="0" i="0" u="none" strike="noStrike" kern="1200" cap="none" spc="0" normalizeH="0" baseline="0" noProof="0" dirty="0">
                <a:ln>
                  <a:noFill/>
                </a:ln>
                <a:solidFill>
                  <a:srgbClr val="50E6FF"/>
                </a:solidFill>
                <a:effectLst/>
                <a:uLnTx/>
                <a:uFillTx/>
                <a:latin typeface="Segoe UI Semibold"/>
                <a:ea typeface="+mj-ea"/>
                <a:cs typeface="+mj-cs"/>
              </a:rPr>
              <a:t>Use a pilha de tecnologia de sua escolha e implante facilmente através de seu pipeline de CI / CD</a:t>
            </a:r>
            <a:endParaRPr kumimoji="0" lang="en-US" sz="2200" b="0" i="0" u="none" strike="noStrike" kern="1200" cap="none" spc="0" normalizeH="0" baseline="0" noProof="0" dirty="0">
              <a:ln>
                <a:noFill/>
              </a:ln>
              <a:solidFill>
                <a:srgbClr val="50E6FF"/>
              </a:solidFill>
              <a:effectLst/>
              <a:uLnTx/>
              <a:uFillTx/>
              <a:latin typeface="Segoe UI Semibold"/>
              <a:ea typeface="+mj-ea"/>
              <a:cs typeface="+mj-cs"/>
            </a:endParaRPr>
          </a:p>
        </p:txBody>
      </p:sp>
      <p:sp>
        <p:nvSpPr>
          <p:cNvPr id="314" name="Title 1">
            <a:extLst>
              <a:ext uri="{FF2B5EF4-FFF2-40B4-BE49-F238E27FC236}">
                <a16:creationId xmlns:a16="http://schemas.microsoft.com/office/drawing/2014/main" id="{28638BA2-FF8C-4B9E-A313-6B07D8A4453B}"/>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Traga</a:t>
            </a:r>
            <a:r>
              <a:rPr kumimoji="0" lang="en-US" sz="3600" b="0" i="0" u="none" strike="noStrike" kern="1200" cap="none" spc="0" normalizeH="0" baseline="0" noProof="0" dirty="0">
                <a:ln>
                  <a:noFill/>
                </a:ln>
                <a:solidFill>
                  <a:prstClr val="white"/>
                </a:solidFill>
                <a:effectLst/>
                <a:uLnTx/>
                <a:uFillTx/>
                <a:latin typeface="Segoe UI Semibold"/>
                <a:ea typeface="+mj-ea"/>
                <a:cs typeface="+mj-cs"/>
              </a:rPr>
              <a:t> </a:t>
            </a: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seu</a:t>
            </a:r>
            <a:r>
              <a:rPr kumimoji="0" lang="en-US" sz="3600" b="0" i="0" u="none" strike="noStrike" kern="1200" cap="none" spc="0" normalizeH="0" baseline="0" noProof="0" dirty="0">
                <a:ln>
                  <a:noFill/>
                </a:ln>
                <a:solidFill>
                  <a:prstClr val="white"/>
                </a:solidFill>
                <a:effectLst/>
                <a:uLnTx/>
                <a:uFillTx/>
                <a:latin typeface="Segoe UI Semibold"/>
                <a:ea typeface="+mj-ea"/>
                <a:cs typeface="+mj-cs"/>
              </a:rPr>
              <a:t> </a:t>
            </a: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código</a:t>
            </a:r>
            <a:endParaRPr kumimoji="0" lang="en-US" sz="3600" b="0" i="0" u="none" strike="noStrike" kern="1200" cap="none" spc="0" normalizeH="0" baseline="0" noProof="0" dirty="0">
              <a:ln>
                <a:noFill/>
              </a:ln>
              <a:solidFill>
                <a:prstClr val="white"/>
              </a:solidFill>
              <a:effectLst/>
              <a:uLnTx/>
              <a:uFillTx/>
              <a:latin typeface="Segoe UI Semibold"/>
              <a:ea typeface="+mj-ea"/>
              <a:cs typeface="+mj-cs"/>
            </a:endParaRPr>
          </a:p>
        </p:txBody>
      </p:sp>
    </p:spTree>
    <p:extLst>
      <p:ext uri="{BB962C8B-B14F-4D97-AF65-F5344CB8AC3E}">
        <p14:creationId xmlns:p14="http://schemas.microsoft.com/office/powerpoint/2010/main" val="46720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9" name="Picture 148">
            <a:extLst>
              <a:ext uri="{FF2B5EF4-FFF2-40B4-BE49-F238E27FC236}">
                <a16:creationId xmlns:a16="http://schemas.microsoft.com/office/drawing/2014/main" id="{1F044331-1AF5-43D2-8592-FD9D89B845D0}"/>
              </a:ext>
            </a:extLst>
          </p:cNvPr>
          <p:cNvPicPr>
            <a:picLocks noChangeAspect="1"/>
          </p:cNvPicPr>
          <p:nvPr/>
        </p:nvPicPr>
        <p:blipFill>
          <a:blip r:embed="rId3"/>
          <a:srcRect l="720" t="8456" r="720" b="8456"/>
          <a:stretch>
            <a:fillRect/>
          </a:stretch>
        </p:blipFill>
        <p:spPr>
          <a:xfrm>
            <a:off x="0" y="0"/>
            <a:ext cx="12436476" cy="6994525"/>
          </a:xfrm>
          <a:custGeom>
            <a:avLst/>
            <a:gdLst>
              <a:gd name="connsiteX0" fmla="*/ 0 w 12436476"/>
              <a:gd name="connsiteY0" fmla="*/ 0 h 6994525"/>
              <a:gd name="connsiteX1" fmla="*/ 12436476 w 12436476"/>
              <a:gd name="connsiteY1" fmla="*/ 0 h 6994525"/>
              <a:gd name="connsiteX2" fmla="*/ 12436476 w 12436476"/>
              <a:gd name="connsiteY2" fmla="*/ 6994525 h 6994525"/>
              <a:gd name="connsiteX3" fmla="*/ 0 w 12436476"/>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6" h="6994525">
                <a:moveTo>
                  <a:pt x="0" y="0"/>
                </a:moveTo>
                <a:lnTo>
                  <a:pt x="12436476" y="0"/>
                </a:lnTo>
                <a:lnTo>
                  <a:pt x="12436476" y="6994525"/>
                </a:lnTo>
                <a:lnTo>
                  <a:pt x="0" y="6994525"/>
                </a:lnTo>
                <a:close/>
              </a:path>
            </a:pathLst>
          </a:custGeom>
        </p:spPr>
      </p:pic>
      <p:sp>
        <p:nvSpPr>
          <p:cNvPr id="150" name="Rectangle 149">
            <a:extLst>
              <a:ext uri="{FF2B5EF4-FFF2-40B4-BE49-F238E27FC236}">
                <a16:creationId xmlns:a16="http://schemas.microsoft.com/office/drawing/2014/main" id="{83B1034B-092E-481F-9E58-8B2C1299CEC3}"/>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66DD8E43-E515-49FA-9599-73CDB90D8DFE}"/>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3E30508C-2350-4D12-AE78-2305DC3DD533}"/>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Segoe UI" pitchFamily="34" charset="0"/>
                <a:cs typeface="Segoe UI" pitchFamily="34" charset="0"/>
              </a:rPr>
              <a:t>Inovar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C7682850-7387-411A-9160-129B203F6C3F}"/>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dirty="0">
                <a:solidFill>
                  <a:prstClr val="white"/>
                </a:solidFill>
                <a:latin typeface="Segoe UI Semibold"/>
                <a:cs typeface="Segoe UI" pitchFamily="34" charset="0"/>
              </a:rPr>
              <a:t>Jornada de </a:t>
            </a:r>
            <a:r>
              <a:rPr lang="en-US" sz="2000" dirty="0" err="1">
                <a:solidFill>
                  <a:prstClr val="white"/>
                </a:solidFill>
                <a:latin typeface="Segoe UI Semibold"/>
                <a:cs typeface="Segoe UI" pitchFamily="34" charset="0"/>
              </a:rPr>
              <a:t>modernização</a:t>
            </a:r>
            <a:endParaRPr lang="en-US" sz="2000" dirty="0">
              <a:solidFill>
                <a:prstClr val="white"/>
              </a:solidFill>
              <a:latin typeface="Segoe UI Semibold"/>
              <a:cs typeface="Segoe UI" pitchFamily="34" charset="0"/>
            </a:endParaRPr>
          </a:p>
        </p:txBody>
      </p:sp>
      <p:sp>
        <p:nvSpPr>
          <p:cNvPr id="147" name="Rectangle 146">
            <a:extLst>
              <a:ext uri="{FF2B5EF4-FFF2-40B4-BE49-F238E27FC236}">
                <a16:creationId xmlns:a16="http://schemas.microsoft.com/office/drawing/2014/main" id="{9C9E8D22-0874-47AF-BBA1-E0A0EE42B553}"/>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mn-ea"/>
                <a:cs typeface="Segoe UI" pitchFamily="34" charset="0"/>
              </a:rPr>
              <a:t>Avaliar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mn-ea"/>
              <a:cs typeface="Segoe UI" pitchFamily="34" charset="0"/>
            </a:endParaRPr>
          </a:p>
        </p:txBody>
      </p:sp>
      <p:sp>
        <p:nvSpPr>
          <p:cNvPr id="148" name="Rectangle 147">
            <a:extLst>
              <a:ext uri="{FF2B5EF4-FFF2-40B4-BE49-F238E27FC236}">
                <a16:creationId xmlns:a16="http://schemas.microsoft.com/office/drawing/2014/main" id="{12F32572-E66D-4646-8F2A-EA250203F8B4}"/>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Semibold"/>
                <a:ea typeface="+mn-ea"/>
                <a:cs typeface="Segoe UI" pitchFamily="34" charset="0"/>
              </a:rPr>
              <a:t>Migrar</a:t>
            </a:r>
            <a:endParaRPr kumimoji="0" lang="en-US" sz="2400" b="0" i="0" u="none" strike="noStrike" kern="1200" cap="none" spc="0" normalizeH="0" baseline="0" noProof="0" dirty="0">
              <a:ln>
                <a:noFill/>
              </a:ln>
              <a:solidFill>
                <a:prstClr val="black"/>
              </a:solidFill>
              <a:effectLst/>
              <a:uLnTx/>
              <a:uFillTx/>
              <a:latin typeface="Segoe UI Semibold"/>
              <a:ea typeface="+mn-ea"/>
              <a:cs typeface="Segoe UI" pitchFamily="34" charset="0"/>
            </a:endParaRPr>
          </a:p>
        </p:txBody>
      </p:sp>
      <p:sp>
        <p:nvSpPr>
          <p:cNvPr id="151" name="Title 1">
            <a:extLst>
              <a:ext uri="{FF2B5EF4-FFF2-40B4-BE49-F238E27FC236}">
                <a16:creationId xmlns:a16="http://schemas.microsoft.com/office/drawing/2014/main" id="{F6DCA969-13DA-4F8B-88F5-E53FD96830BD}"/>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Traga</a:t>
            </a:r>
            <a:r>
              <a:rPr kumimoji="0" lang="en-US" sz="3600" b="0" i="0" u="none" strike="noStrike" kern="1200" cap="none" spc="0" normalizeH="0" baseline="0" noProof="0" dirty="0">
                <a:ln>
                  <a:noFill/>
                </a:ln>
                <a:solidFill>
                  <a:prstClr val="white"/>
                </a:solidFill>
                <a:effectLst/>
                <a:uLnTx/>
                <a:uFillTx/>
                <a:latin typeface="Segoe UI Semibold"/>
                <a:ea typeface="+mj-ea"/>
                <a:cs typeface="+mj-cs"/>
              </a:rPr>
              <a:t> </a:t>
            </a: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seu</a:t>
            </a:r>
            <a:r>
              <a:rPr kumimoji="0" lang="en-US" sz="3600" b="0" i="0" u="none" strike="noStrike" kern="1200" cap="none" spc="0" normalizeH="0" baseline="0" noProof="0" dirty="0">
                <a:ln>
                  <a:noFill/>
                </a:ln>
                <a:solidFill>
                  <a:prstClr val="white"/>
                </a:solidFill>
                <a:effectLst/>
                <a:uLnTx/>
                <a:uFillTx/>
                <a:latin typeface="Segoe UI Semibold"/>
                <a:ea typeface="+mj-ea"/>
                <a:cs typeface="+mj-cs"/>
              </a:rPr>
              <a:t> </a:t>
            </a: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código</a:t>
            </a:r>
            <a:endParaRPr kumimoji="0" lang="en-US" sz="3600" b="0" i="0" u="none" strike="noStrike" kern="1200" cap="none" spc="0" normalizeH="0" baseline="0" noProof="0" dirty="0">
              <a:ln>
                <a:noFill/>
              </a:ln>
              <a:solidFill>
                <a:prstClr val="white"/>
              </a:solidFill>
              <a:effectLst/>
              <a:uLnTx/>
              <a:uFillTx/>
              <a:latin typeface="Segoe UI Semibold"/>
              <a:ea typeface="+mj-ea"/>
              <a:cs typeface="+mj-cs"/>
            </a:endParaRPr>
          </a:p>
        </p:txBody>
      </p:sp>
      <p:sp>
        <p:nvSpPr>
          <p:cNvPr id="152" name="Title 1">
            <a:extLst>
              <a:ext uri="{FF2B5EF4-FFF2-40B4-BE49-F238E27FC236}">
                <a16:creationId xmlns:a16="http://schemas.microsoft.com/office/drawing/2014/main" id="{9B765943-B1FD-4066-AF3B-D1E8168C04F1}"/>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pt-BR" sz="2200" b="0" i="0" u="none" strike="noStrike" kern="1200" cap="none" spc="0" normalizeH="0" baseline="0" noProof="0" dirty="0">
                <a:ln>
                  <a:noFill/>
                </a:ln>
                <a:solidFill>
                  <a:srgbClr val="50E6FF"/>
                </a:solidFill>
                <a:effectLst/>
                <a:uLnTx/>
                <a:uFillTx/>
                <a:latin typeface="Segoe UI Semibold"/>
                <a:ea typeface="+mj-ea"/>
                <a:cs typeface="+mj-cs"/>
              </a:rPr>
              <a:t>Arquitetura de amostra, fluxo de trabalho e ferramentas</a:t>
            </a:r>
            <a:endParaRPr kumimoji="0" lang="en-US" sz="2200" b="0" i="0" u="none" strike="noStrike" kern="1200" cap="none" spc="0" normalizeH="0" baseline="0" noProof="0" dirty="0">
              <a:ln>
                <a:noFill/>
              </a:ln>
              <a:solidFill>
                <a:srgbClr val="50E6FF"/>
              </a:solidFill>
              <a:effectLst/>
              <a:uLnTx/>
              <a:uFillTx/>
              <a:latin typeface="Segoe UI Semibold"/>
              <a:ea typeface="+mj-ea"/>
              <a:cs typeface="+mj-cs"/>
            </a:endParaRPr>
          </a:p>
        </p:txBody>
      </p:sp>
      <p:cxnSp>
        <p:nvCxnSpPr>
          <p:cNvPr id="153" name="Straight Connector 152">
            <a:extLst>
              <a:ext uri="{FF2B5EF4-FFF2-40B4-BE49-F238E27FC236}">
                <a16:creationId xmlns:a16="http://schemas.microsoft.com/office/drawing/2014/main" id="{E51234B5-CDF7-4A9F-BEB4-19F4931A3DC0}"/>
              </a:ext>
            </a:extLst>
          </p:cNvPr>
          <p:cNvCxnSpPr>
            <a:cxnSpLocks/>
          </p:cNvCxnSpPr>
          <p:nvPr/>
        </p:nvCxnSpPr>
        <p:spPr>
          <a:xfrm>
            <a:off x="7264609" y="2109136"/>
            <a:ext cx="289930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54" name="Rectangle 153">
            <a:extLst>
              <a:ext uri="{FF2B5EF4-FFF2-40B4-BE49-F238E27FC236}">
                <a16:creationId xmlns:a16="http://schemas.microsoft.com/office/drawing/2014/main" id="{09E56FB1-77E7-4DCC-9BC9-A1AAA0588715}"/>
              </a:ext>
            </a:extLst>
          </p:cNvPr>
          <p:cNvSpPr/>
          <p:nvPr/>
        </p:nvSpPr>
        <p:spPr>
          <a:xfrm>
            <a:off x="4672777" y="2343033"/>
            <a:ext cx="540211"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Browser</a:t>
            </a:r>
          </a:p>
        </p:txBody>
      </p:sp>
      <p:sp>
        <p:nvSpPr>
          <p:cNvPr id="155" name="Rectangle 154">
            <a:extLst>
              <a:ext uri="{FF2B5EF4-FFF2-40B4-BE49-F238E27FC236}">
                <a16:creationId xmlns:a16="http://schemas.microsoft.com/office/drawing/2014/main" id="{097BDB18-381E-4ACE-813A-44F750383CED}"/>
              </a:ext>
            </a:extLst>
          </p:cNvPr>
          <p:cNvSpPr/>
          <p:nvPr/>
        </p:nvSpPr>
        <p:spPr>
          <a:xfrm>
            <a:off x="4694755" y="3253137"/>
            <a:ext cx="556242" cy="369332"/>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Phone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&amp; tablet</a:t>
            </a:r>
          </a:p>
        </p:txBody>
      </p:sp>
      <p:sp>
        <p:nvSpPr>
          <p:cNvPr id="156" name="Rectangle 155">
            <a:extLst>
              <a:ext uri="{FF2B5EF4-FFF2-40B4-BE49-F238E27FC236}">
                <a16:creationId xmlns:a16="http://schemas.microsoft.com/office/drawing/2014/main" id="{6E1DDE31-F41D-4255-A5E6-FD7427B36045}"/>
              </a:ext>
            </a:extLst>
          </p:cNvPr>
          <p:cNvSpPr/>
          <p:nvPr/>
        </p:nvSpPr>
        <p:spPr>
          <a:xfrm>
            <a:off x="6492281" y="2343033"/>
            <a:ext cx="1062791"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Traffic Manager</a:t>
            </a:r>
          </a:p>
        </p:txBody>
      </p:sp>
      <p:sp>
        <p:nvSpPr>
          <p:cNvPr id="157" name="TextBox 156">
            <a:extLst>
              <a:ext uri="{FF2B5EF4-FFF2-40B4-BE49-F238E27FC236}">
                <a16:creationId xmlns:a16="http://schemas.microsoft.com/office/drawing/2014/main" id="{EBA19B4B-0E16-48C5-85E4-797D785D2661}"/>
              </a:ext>
            </a:extLst>
          </p:cNvPr>
          <p:cNvSpPr txBox="1"/>
          <p:nvPr/>
        </p:nvSpPr>
        <p:spPr>
          <a:xfrm>
            <a:off x="10003380" y="3319793"/>
            <a:ext cx="293208" cy="170594"/>
          </a:xfrm>
          <a:prstGeom prst="rect">
            <a:avLst/>
          </a:prstGeom>
        </p:spPr>
        <p:txBody>
          <a:bodyPr wrap="none" lIns="0" tIns="0" rIns="0" bIns="0">
            <a:no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CDN</a:t>
            </a:r>
            <a:endParaRPr kumimoji="0" lang="en-GB"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158" name="Straight Connector 157">
            <a:extLst>
              <a:ext uri="{FF2B5EF4-FFF2-40B4-BE49-F238E27FC236}">
                <a16:creationId xmlns:a16="http://schemas.microsoft.com/office/drawing/2014/main" id="{30BF8DDF-6D96-4ACB-A428-1D830DBB9E23}"/>
              </a:ext>
            </a:extLst>
          </p:cNvPr>
          <p:cNvCxnSpPr>
            <a:cxnSpLocks/>
          </p:cNvCxnSpPr>
          <p:nvPr/>
        </p:nvCxnSpPr>
        <p:spPr>
          <a:xfrm flipV="1">
            <a:off x="10163909" y="2109136"/>
            <a:ext cx="0" cy="767851"/>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Straight Connector 158">
            <a:extLst>
              <a:ext uri="{FF2B5EF4-FFF2-40B4-BE49-F238E27FC236}">
                <a16:creationId xmlns:a16="http://schemas.microsoft.com/office/drawing/2014/main" id="{D7C41C0E-A047-4D23-8D8B-10017694A403}"/>
              </a:ext>
            </a:extLst>
          </p:cNvPr>
          <p:cNvCxnSpPr>
            <a:cxnSpLocks/>
          </p:cNvCxnSpPr>
          <p:nvPr/>
        </p:nvCxnSpPr>
        <p:spPr>
          <a:xfrm flipH="1">
            <a:off x="5153852" y="2804732"/>
            <a:ext cx="5010057"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0" name="Freeform: Shape 159">
            <a:extLst>
              <a:ext uri="{FF2B5EF4-FFF2-40B4-BE49-F238E27FC236}">
                <a16:creationId xmlns:a16="http://schemas.microsoft.com/office/drawing/2014/main" id="{BC94E0D4-B09A-45CC-954A-0D18DC934B6A}"/>
              </a:ext>
            </a:extLst>
          </p:cNvPr>
          <p:cNvSpPr>
            <a:spLocks/>
          </p:cNvSpPr>
          <p:nvPr/>
        </p:nvSpPr>
        <p:spPr bwMode="auto">
          <a:xfrm>
            <a:off x="9966506" y="2991479"/>
            <a:ext cx="381558" cy="256042"/>
          </a:xfrm>
          <a:custGeom>
            <a:avLst/>
            <a:gdLst>
              <a:gd name="connsiteX0" fmla="*/ 3906594 w 7337585"/>
              <a:gd name="connsiteY0" fmla="*/ 0 h 4923840"/>
              <a:gd name="connsiteX1" fmla="*/ 3254827 w 7337585"/>
              <a:gd name="connsiteY1" fmla="*/ 2098997 h 4923840"/>
              <a:gd name="connsiteX2" fmla="*/ 4174670 w 7337585"/>
              <a:gd name="connsiteY2" fmla="*/ 2098997 h 4923840"/>
              <a:gd name="connsiteX3" fmla="*/ 3358242 w 7337585"/>
              <a:gd name="connsiteY3" fmla="*/ 4074754 h 4923840"/>
              <a:gd name="connsiteX4" fmla="*/ 5802085 w 7337585"/>
              <a:gd name="connsiteY4" fmla="*/ 1288012 h 4923840"/>
              <a:gd name="connsiteX5" fmla="*/ 4702628 w 7337585"/>
              <a:gd name="connsiteY5" fmla="*/ 1293454 h 4923840"/>
              <a:gd name="connsiteX6" fmla="*/ 5398583 w 7337585"/>
              <a:gd name="connsiteY6" fmla="*/ 80111 h 4923840"/>
              <a:gd name="connsiteX7" fmla="*/ 5463232 w 7337585"/>
              <a:gd name="connsiteY7" fmla="*/ 111302 h 4923840"/>
              <a:gd name="connsiteX8" fmla="*/ 6457075 w 7337585"/>
              <a:gd name="connsiteY8" fmla="*/ 1808941 h 4923840"/>
              <a:gd name="connsiteX9" fmla="*/ 6457075 w 7337585"/>
              <a:gd name="connsiteY9" fmla="*/ 1994352 h 4923840"/>
              <a:gd name="connsiteX10" fmla="*/ 7337585 w 7337585"/>
              <a:gd name="connsiteY10" fmla="*/ 3329308 h 4923840"/>
              <a:gd name="connsiteX11" fmla="*/ 5686629 w 7337585"/>
              <a:gd name="connsiteY11" fmla="*/ 4923840 h 4923840"/>
              <a:gd name="connsiteX12" fmla="*/ 1650957 w 7337585"/>
              <a:gd name="connsiteY12" fmla="*/ 4923840 h 4923840"/>
              <a:gd name="connsiteX13" fmla="*/ 0 w 7337585"/>
              <a:gd name="connsiteY13" fmla="*/ 3329308 h 4923840"/>
              <a:gd name="connsiteX14" fmla="*/ 807135 w 7337585"/>
              <a:gd name="connsiteY14" fmla="*/ 2031434 h 4923840"/>
              <a:gd name="connsiteX15" fmla="*/ 807135 w 7337585"/>
              <a:gd name="connsiteY15" fmla="*/ 1883105 h 4923840"/>
              <a:gd name="connsiteX16" fmla="*/ 2274651 w 7337585"/>
              <a:gd name="connsiteY16" fmla="*/ 473984 h 4923840"/>
              <a:gd name="connsiteX17" fmla="*/ 3008410 w 7337585"/>
              <a:gd name="connsiteY17" fmla="*/ 696477 h 4923840"/>
              <a:gd name="connsiteX18" fmla="*/ 3900529 w 7337585"/>
              <a:gd name="connsiteY18" fmla="*/ 1911 h 492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7585" h="4923840">
                <a:moveTo>
                  <a:pt x="3906594" y="0"/>
                </a:moveTo>
                <a:lnTo>
                  <a:pt x="3254827" y="2098997"/>
                </a:lnTo>
                <a:lnTo>
                  <a:pt x="4174670" y="2098997"/>
                </a:lnTo>
                <a:lnTo>
                  <a:pt x="3358242" y="4074754"/>
                </a:lnTo>
                <a:lnTo>
                  <a:pt x="5802085" y="1288012"/>
                </a:lnTo>
                <a:lnTo>
                  <a:pt x="4702628" y="1293454"/>
                </a:lnTo>
                <a:lnTo>
                  <a:pt x="5398583" y="80111"/>
                </a:lnTo>
                <a:lnTo>
                  <a:pt x="5463232" y="111302"/>
                </a:lnTo>
                <a:cubicBezTo>
                  <a:pt x="6058237" y="435454"/>
                  <a:pt x="6457075" y="1069616"/>
                  <a:pt x="6457075" y="1808941"/>
                </a:cubicBezTo>
                <a:cubicBezTo>
                  <a:pt x="6457075" y="1846023"/>
                  <a:pt x="6457075" y="1920187"/>
                  <a:pt x="6457075" y="1994352"/>
                </a:cubicBezTo>
                <a:cubicBezTo>
                  <a:pt x="7007393" y="2253927"/>
                  <a:pt x="7337585" y="2735994"/>
                  <a:pt x="7337585" y="3329308"/>
                </a:cubicBezTo>
                <a:cubicBezTo>
                  <a:pt x="7337585" y="4219280"/>
                  <a:pt x="6603827" y="4923840"/>
                  <a:pt x="5686629" y="4923840"/>
                </a:cubicBezTo>
                <a:cubicBezTo>
                  <a:pt x="5686629" y="4923840"/>
                  <a:pt x="5686629" y="4923840"/>
                  <a:pt x="1650957" y="4923840"/>
                </a:cubicBezTo>
                <a:cubicBezTo>
                  <a:pt x="733759" y="4923840"/>
                  <a:pt x="0" y="4219280"/>
                  <a:pt x="0" y="3329308"/>
                </a:cubicBezTo>
                <a:cubicBezTo>
                  <a:pt x="0" y="2773076"/>
                  <a:pt x="293504" y="2291009"/>
                  <a:pt x="807135" y="2031434"/>
                </a:cubicBezTo>
                <a:cubicBezTo>
                  <a:pt x="807135" y="2031434"/>
                  <a:pt x="807135" y="2031434"/>
                  <a:pt x="807135" y="1883105"/>
                </a:cubicBezTo>
                <a:cubicBezTo>
                  <a:pt x="807135" y="1104381"/>
                  <a:pt x="1467517" y="473984"/>
                  <a:pt x="2274651" y="473984"/>
                </a:cubicBezTo>
                <a:cubicBezTo>
                  <a:pt x="2531467" y="473984"/>
                  <a:pt x="2788282" y="548148"/>
                  <a:pt x="3008410" y="696477"/>
                </a:cubicBezTo>
                <a:cubicBezTo>
                  <a:pt x="3237710" y="372008"/>
                  <a:pt x="3552997" y="134451"/>
                  <a:pt x="3900529" y="1911"/>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99FF2B5C-74ED-4321-8A70-246F3BCB7D53}"/>
              </a:ext>
            </a:extLst>
          </p:cNvPr>
          <p:cNvGrpSpPr/>
          <p:nvPr/>
        </p:nvGrpSpPr>
        <p:grpSpPr>
          <a:xfrm>
            <a:off x="4722133" y="1902819"/>
            <a:ext cx="495300" cy="371475"/>
            <a:chOff x="4502214" y="2116179"/>
            <a:chExt cx="495300" cy="371475"/>
          </a:xfrm>
        </p:grpSpPr>
        <p:sp>
          <p:nvSpPr>
            <p:cNvPr id="162" name="Rectangle 225">
              <a:extLst>
                <a:ext uri="{FF2B5EF4-FFF2-40B4-BE49-F238E27FC236}">
                  <a16:creationId xmlns:a16="http://schemas.microsoft.com/office/drawing/2014/main" id="{FE867B91-3BF8-41A5-B903-43A129D8FC85}"/>
                </a:ext>
              </a:extLst>
            </p:cNvPr>
            <p:cNvSpPr>
              <a:spLocks noChangeArrowheads="1"/>
            </p:cNvSpPr>
            <p:nvPr/>
          </p:nvSpPr>
          <p:spPr bwMode="auto">
            <a:xfrm>
              <a:off x="4502214" y="2116179"/>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3" name="Rectangle 226">
              <a:extLst>
                <a:ext uri="{FF2B5EF4-FFF2-40B4-BE49-F238E27FC236}">
                  <a16:creationId xmlns:a16="http://schemas.microsoft.com/office/drawing/2014/main" id="{3B914624-27B6-46DE-9EC5-CD0BFD312068}"/>
                </a:ext>
              </a:extLst>
            </p:cNvPr>
            <p:cNvSpPr>
              <a:spLocks noChangeArrowheads="1"/>
            </p:cNvSpPr>
            <p:nvPr/>
          </p:nvSpPr>
          <p:spPr bwMode="auto">
            <a:xfrm>
              <a:off x="4502214" y="2116179"/>
              <a:ext cx="495300" cy="460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4" name="Oval 227">
              <a:extLst>
                <a:ext uri="{FF2B5EF4-FFF2-40B4-BE49-F238E27FC236}">
                  <a16:creationId xmlns:a16="http://schemas.microsoft.com/office/drawing/2014/main" id="{38C060E8-C3E6-4AE2-90FD-CA6285A53914}"/>
                </a:ext>
              </a:extLst>
            </p:cNvPr>
            <p:cNvSpPr>
              <a:spLocks noChangeArrowheads="1"/>
            </p:cNvSpPr>
            <p:nvPr/>
          </p:nvSpPr>
          <p:spPr bwMode="auto">
            <a:xfrm>
              <a:off x="4519677" y="2132054"/>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5" name="Oval 228">
              <a:extLst>
                <a:ext uri="{FF2B5EF4-FFF2-40B4-BE49-F238E27FC236}">
                  <a16:creationId xmlns:a16="http://schemas.microsoft.com/office/drawing/2014/main" id="{68D0E27A-B9E2-43AF-A271-5DFB3E6E5099}"/>
                </a:ext>
              </a:extLst>
            </p:cNvPr>
            <p:cNvSpPr>
              <a:spLocks noChangeArrowheads="1"/>
            </p:cNvSpPr>
            <p:nvPr/>
          </p:nvSpPr>
          <p:spPr bwMode="auto">
            <a:xfrm>
              <a:off x="4541902" y="2132054"/>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6" name="Oval 229">
              <a:extLst>
                <a:ext uri="{FF2B5EF4-FFF2-40B4-BE49-F238E27FC236}">
                  <a16:creationId xmlns:a16="http://schemas.microsoft.com/office/drawing/2014/main" id="{71760B3F-C6D8-4715-8BCA-4B78440D018E}"/>
                </a:ext>
              </a:extLst>
            </p:cNvPr>
            <p:cNvSpPr>
              <a:spLocks noChangeArrowheads="1"/>
            </p:cNvSpPr>
            <p:nvPr/>
          </p:nvSpPr>
          <p:spPr bwMode="auto">
            <a:xfrm>
              <a:off x="4565714" y="2132054"/>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7" name="Rectangle 230">
              <a:extLst>
                <a:ext uri="{FF2B5EF4-FFF2-40B4-BE49-F238E27FC236}">
                  <a16:creationId xmlns:a16="http://schemas.microsoft.com/office/drawing/2014/main" id="{6C85A030-8B02-4D2E-9205-199CCB06D3E8}"/>
                </a:ext>
              </a:extLst>
            </p:cNvPr>
            <p:cNvSpPr>
              <a:spLocks noChangeArrowheads="1"/>
            </p:cNvSpPr>
            <p:nvPr/>
          </p:nvSpPr>
          <p:spPr bwMode="auto">
            <a:xfrm>
              <a:off x="4595877" y="2224129"/>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8" name="Rectangle 231">
              <a:extLst>
                <a:ext uri="{FF2B5EF4-FFF2-40B4-BE49-F238E27FC236}">
                  <a16:creationId xmlns:a16="http://schemas.microsoft.com/office/drawing/2014/main" id="{1F0E605C-9411-4AF8-BD8C-9735B5F0179E}"/>
                </a:ext>
              </a:extLst>
            </p:cNvPr>
            <p:cNvSpPr>
              <a:spLocks noChangeArrowheads="1"/>
            </p:cNvSpPr>
            <p:nvPr/>
          </p:nvSpPr>
          <p:spPr bwMode="auto">
            <a:xfrm>
              <a:off x="4711764" y="2224129"/>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9" name="Rectangle 232">
              <a:extLst>
                <a:ext uri="{FF2B5EF4-FFF2-40B4-BE49-F238E27FC236}">
                  <a16:creationId xmlns:a16="http://schemas.microsoft.com/office/drawing/2014/main" id="{E14C7FAD-8DE9-4EDF-A3A5-DB1BC8EFB324}"/>
                </a:ext>
              </a:extLst>
            </p:cNvPr>
            <p:cNvSpPr>
              <a:spLocks noChangeArrowheads="1"/>
            </p:cNvSpPr>
            <p:nvPr/>
          </p:nvSpPr>
          <p:spPr bwMode="auto">
            <a:xfrm>
              <a:off x="4827652" y="2224129"/>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70" name="Rectangle 233">
              <a:extLst>
                <a:ext uri="{FF2B5EF4-FFF2-40B4-BE49-F238E27FC236}">
                  <a16:creationId xmlns:a16="http://schemas.microsoft.com/office/drawing/2014/main" id="{FBCFF02C-BBFF-4044-A51D-C419AA14A997}"/>
                </a:ext>
              </a:extLst>
            </p:cNvPr>
            <p:cNvSpPr>
              <a:spLocks noChangeArrowheads="1"/>
            </p:cNvSpPr>
            <p:nvPr/>
          </p:nvSpPr>
          <p:spPr bwMode="auto">
            <a:xfrm>
              <a:off x="4595877" y="2347954"/>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71" name="Rectangle 234">
              <a:extLst>
                <a:ext uri="{FF2B5EF4-FFF2-40B4-BE49-F238E27FC236}">
                  <a16:creationId xmlns:a16="http://schemas.microsoft.com/office/drawing/2014/main" id="{379B22FC-6616-4715-B15E-C84B10085EEE}"/>
                </a:ext>
              </a:extLst>
            </p:cNvPr>
            <p:cNvSpPr>
              <a:spLocks noChangeArrowheads="1"/>
            </p:cNvSpPr>
            <p:nvPr/>
          </p:nvSpPr>
          <p:spPr bwMode="auto">
            <a:xfrm>
              <a:off x="4711764" y="2347954"/>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72" name="Rectangle 235">
              <a:extLst>
                <a:ext uri="{FF2B5EF4-FFF2-40B4-BE49-F238E27FC236}">
                  <a16:creationId xmlns:a16="http://schemas.microsoft.com/office/drawing/2014/main" id="{6F3B2162-8CC6-4ABD-A118-F367AF67C70C}"/>
                </a:ext>
              </a:extLst>
            </p:cNvPr>
            <p:cNvSpPr>
              <a:spLocks noChangeArrowheads="1"/>
            </p:cNvSpPr>
            <p:nvPr/>
          </p:nvSpPr>
          <p:spPr bwMode="auto">
            <a:xfrm>
              <a:off x="4827652" y="2347954"/>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grpSp>
      <p:sp>
        <p:nvSpPr>
          <p:cNvPr id="173" name="Freeform: Shape 172">
            <a:extLst>
              <a:ext uri="{FF2B5EF4-FFF2-40B4-BE49-F238E27FC236}">
                <a16:creationId xmlns:a16="http://schemas.microsoft.com/office/drawing/2014/main" id="{FFF31F89-D690-46D1-849E-AAE4645C78E0}"/>
              </a:ext>
            </a:extLst>
          </p:cNvPr>
          <p:cNvSpPr>
            <a:spLocks noChangeAspect="1"/>
          </p:cNvSpPr>
          <p:nvPr/>
        </p:nvSpPr>
        <p:spPr bwMode="auto">
          <a:xfrm>
            <a:off x="6827030" y="1876125"/>
            <a:ext cx="382588" cy="395420"/>
          </a:xfrm>
          <a:custGeom>
            <a:avLst/>
            <a:gdLst>
              <a:gd name="connsiteX0" fmla="*/ 1711063 w 5842000"/>
              <a:gd name="connsiteY0" fmla="*/ 0 h 6037943"/>
              <a:gd name="connsiteX1" fmla="*/ 4130937 w 5842000"/>
              <a:gd name="connsiteY1" fmla="*/ 0 h 6037943"/>
              <a:gd name="connsiteX2" fmla="*/ 5842000 w 5842000"/>
              <a:gd name="connsiteY2" fmla="*/ 1711063 h 6037943"/>
              <a:gd name="connsiteX3" fmla="*/ 5842000 w 5842000"/>
              <a:gd name="connsiteY3" fmla="*/ 4299859 h 6037943"/>
              <a:gd name="connsiteX4" fmla="*/ 4650014 w 5842000"/>
              <a:gd name="connsiteY4" fmla="*/ 3107873 h 6037943"/>
              <a:gd name="connsiteX5" fmla="*/ 5087256 w 5842000"/>
              <a:gd name="connsiteY5" fmla="*/ 2670630 h 6037943"/>
              <a:gd name="connsiteX6" fmla="*/ 3780970 w 5842000"/>
              <a:gd name="connsiteY6" fmla="*/ 2670630 h 6037943"/>
              <a:gd name="connsiteX7" fmla="*/ 3780970 w 5842000"/>
              <a:gd name="connsiteY7" fmla="*/ 3976917 h 6037943"/>
              <a:gd name="connsiteX8" fmla="*/ 4215386 w 5842000"/>
              <a:gd name="connsiteY8" fmla="*/ 3542500 h 6037943"/>
              <a:gd name="connsiteX9" fmla="*/ 5420883 w 5842000"/>
              <a:gd name="connsiteY9" fmla="*/ 4747997 h 6037943"/>
              <a:gd name="connsiteX10" fmla="*/ 4329697 w 5842000"/>
              <a:gd name="connsiteY10" fmla="*/ 5839183 h 6037943"/>
              <a:gd name="connsiteX11" fmla="*/ 2556329 w 5842000"/>
              <a:gd name="connsiteY11" fmla="*/ 4065814 h 6037943"/>
              <a:gd name="connsiteX12" fmla="*/ 2881084 w 5842000"/>
              <a:gd name="connsiteY12" fmla="*/ 3741058 h 6037943"/>
              <a:gd name="connsiteX13" fmla="*/ 1883227 w 5842000"/>
              <a:gd name="connsiteY13" fmla="*/ 3741058 h 6037943"/>
              <a:gd name="connsiteX14" fmla="*/ 1883227 w 5842000"/>
              <a:gd name="connsiteY14" fmla="*/ 4738916 h 6037943"/>
              <a:gd name="connsiteX15" fmla="*/ 2207098 w 5842000"/>
              <a:gd name="connsiteY15" fmla="*/ 4415044 h 6037943"/>
              <a:gd name="connsiteX16" fmla="*/ 3829997 w 5842000"/>
              <a:gd name="connsiteY16" fmla="*/ 6037943 h 6037943"/>
              <a:gd name="connsiteX17" fmla="*/ 1711063 w 5842000"/>
              <a:gd name="connsiteY17" fmla="*/ 6037943 h 6037943"/>
              <a:gd name="connsiteX18" fmla="*/ 0 w 5842000"/>
              <a:gd name="connsiteY18" fmla="*/ 4326880 h 6037943"/>
              <a:gd name="connsiteX19" fmla="*/ 0 w 5842000"/>
              <a:gd name="connsiteY19" fmla="*/ 1711063 h 6037943"/>
              <a:gd name="connsiteX20" fmla="*/ 568157 w 5842000"/>
              <a:gd name="connsiteY20" fmla="*/ 1142906 h 6037943"/>
              <a:gd name="connsiteX21" fmla="*/ 1993183 w 5842000"/>
              <a:gd name="connsiteY21" fmla="*/ 2567931 h 6037943"/>
              <a:gd name="connsiteX22" fmla="*/ 1360714 w 5842000"/>
              <a:gd name="connsiteY22" fmla="*/ 3200401 h 6037943"/>
              <a:gd name="connsiteX23" fmla="*/ 3256643 w 5842000"/>
              <a:gd name="connsiteY23" fmla="*/ 3200402 h 6037943"/>
              <a:gd name="connsiteX24" fmla="*/ 3256642 w 5842000"/>
              <a:gd name="connsiteY24" fmla="*/ 1304472 h 6037943"/>
              <a:gd name="connsiteX25" fmla="*/ 2674256 w 5842000"/>
              <a:gd name="connsiteY25" fmla="*/ 1886858 h 6037943"/>
              <a:gd name="connsiteX26" fmla="*/ 1249231 w 5842000"/>
              <a:gd name="connsiteY26" fmla="*/ 461832 h 6037943"/>
              <a:gd name="connsiteX27" fmla="*/ 1711063 w 5842000"/>
              <a:gd name="connsiteY27" fmla="*/ 0 h 603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42000" h="6037943">
                <a:moveTo>
                  <a:pt x="1711063" y="0"/>
                </a:moveTo>
                <a:lnTo>
                  <a:pt x="4130937" y="0"/>
                </a:lnTo>
                <a:lnTo>
                  <a:pt x="5842000" y="1711063"/>
                </a:lnTo>
                <a:lnTo>
                  <a:pt x="5842000" y="4299859"/>
                </a:lnTo>
                <a:lnTo>
                  <a:pt x="4650014" y="3107873"/>
                </a:lnTo>
                <a:lnTo>
                  <a:pt x="5087256" y="2670630"/>
                </a:lnTo>
                <a:lnTo>
                  <a:pt x="3780970" y="2670630"/>
                </a:lnTo>
                <a:lnTo>
                  <a:pt x="3780970" y="3976917"/>
                </a:lnTo>
                <a:lnTo>
                  <a:pt x="4215386" y="3542500"/>
                </a:lnTo>
                <a:lnTo>
                  <a:pt x="5420883" y="4747997"/>
                </a:lnTo>
                <a:lnTo>
                  <a:pt x="4329697" y="5839183"/>
                </a:lnTo>
                <a:lnTo>
                  <a:pt x="2556329" y="4065814"/>
                </a:lnTo>
                <a:lnTo>
                  <a:pt x="2881084" y="3741058"/>
                </a:lnTo>
                <a:lnTo>
                  <a:pt x="1883227" y="3741058"/>
                </a:lnTo>
                <a:lnTo>
                  <a:pt x="1883227" y="4738916"/>
                </a:lnTo>
                <a:lnTo>
                  <a:pt x="2207098" y="4415044"/>
                </a:lnTo>
                <a:lnTo>
                  <a:pt x="3829997" y="6037943"/>
                </a:lnTo>
                <a:lnTo>
                  <a:pt x="1711063" y="6037943"/>
                </a:lnTo>
                <a:lnTo>
                  <a:pt x="0" y="4326880"/>
                </a:lnTo>
                <a:lnTo>
                  <a:pt x="0" y="1711063"/>
                </a:lnTo>
                <a:lnTo>
                  <a:pt x="568157" y="1142906"/>
                </a:lnTo>
                <a:lnTo>
                  <a:pt x="1993183" y="2567931"/>
                </a:lnTo>
                <a:lnTo>
                  <a:pt x="1360714" y="3200401"/>
                </a:lnTo>
                <a:lnTo>
                  <a:pt x="3256643" y="3200402"/>
                </a:lnTo>
                <a:lnTo>
                  <a:pt x="3256642" y="1304472"/>
                </a:lnTo>
                <a:lnTo>
                  <a:pt x="2674256" y="1886858"/>
                </a:lnTo>
                <a:lnTo>
                  <a:pt x="1249231" y="461832"/>
                </a:lnTo>
                <a:lnTo>
                  <a:pt x="1711063"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174" name="Group 65">
            <a:extLst>
              <a:ext uri="{FF2B5EF4-FFF2-40B4-BE49-F238E27FC236}">
                <a16:creationId xmlns:a16="http://schemas.microsoft.com/office/drawing/2014/main" id="{2CFCF49A-307B-45C5-AA27-8B34E367F319}"/>
              </a:ext>
            </a:extLst>
          </p:cNvPr>
          <p:cNvGrpSpPr>
            <a:grpSpLocks noChangeAspect="1"/>
          </p:cNvGrpSpPr>
          <p:nvPr/>
        </p:nvGrpSpPr>
        <p:grpSpPr bwMode="auto">
          <a:xfrm>
            <a:off x="4843686" y="2669718"/>
            <a:ext cx="249237" cy="495300"/>
            <a:chOff x="1091" y="2781"/>
            <a:chExt cx="157" cy="312"/>
          </a:xfrm>
        </p:grpSpPr>
        <p:sp>
          <p:nvSpPr>
            <p:cNvPr id="175" name="Freeform 66">
              <a:extLst>
                <a:ext uri="{FF2B5EF4-FFF2-40B4-BE49-F238E27FC236}">
                  <a16:creationId xmlns:a16="http://schemas.microsoft.com/office/drawing/2014/main" id="{F6967AC6-95E4-47F5-AE58-E3CB03FFCE6A}"/>
                </a:ext>
              </a:extLst>
            </p:cNvPr>
            <p:cNvSpPr>
              <a:spLocks/>
            </p:cNvSpPr>
            <p:nvPr/>
          </p:nvSpPr>
          <p:spPr bwMode="auto">
            <a:xfrm>
              <a:off x="1091" y="2781"/>
              <a:ext cx="157"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9" y="1365"/>
                    <a:pt x="0" y="1327"/>
                    <a:pt x="0" y="1280"/>
                  </a:cubicBezTo>
                  <a:cubicBezTo>
                    <a:pt x="0" y="85"/>
                    <a:pt x="0" y="85"/>
                    <a:pt x="0" y="85"/>
                  </a:cubicBezTo>
                  <a:cubicBezTo>
                    <a:pt x="0" y="38"/>
                    <a:pt x="39"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6" name="Freeform 67">
              <a:extLst>
                <a:ext uri="{FF2B5EF4-FFF2-40B4-BE49-F238E27FC236}">
                  <a16:creationId xmlns:a16="http://schemas.microsoft.com/office/drawing/2014/main" id="{927C077C-49A3-49E9-8460-1D3FD8183218}"/>
                </a:ext>
              </a:extLst>
            </p:cNvPr>
            <p:cNvSpPr>
              <a:spLocks/>
            </p:cNvSpPr>
            <p:nvPr/>
          </p:nvSpPr>
          <p:spPr bwMode="auto">
            <a:xfrm>
              <a:off x="1150" y="2800"/>
              <a:ext cx="39"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7" name="Oval 68">
              <a:extLst>
                <a:ext uri="{FF2B5EF4-FFF2-40B4-BE49-F238E27FC236}">
                  <a16:creationId xmlns:a16="http://schemas.microsoft.com/office/drawing/2014/main" id="{64B08993-2E3B-4E77-B1D1-74BE4E3C312B}"/>
                </a:ext>
              </a:extLst>
            </p:cNvPr>
            <p:cNvSpPr>
              <a:spLocks noChangeArrowheads="1"/>
            </p:cNvSpPr>
            <p:nvPr/>
          </p:nvSpPr>
          <p:spPr bwMode="auto">
            <a:xfrm>
              <a:off x="1155" y="304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8" name="Oval 69">
              <a:extLst>
                <a:ext uri="{FF2B5EF4-FFF2-40B4-BE49-F238E27FC236}">
                  <a16:creationId xmlns:a16="http://schemas.microsoft.com/office/drawing/2014/main" id="{196EDB2E-7C52-49EF-A181-52754362EF5F}"/>
                </a:ext>
              </a:extLst>
            </p:cNvPr>
            <p:cNvSpPr>
              <a:spLocks noChangeArrowheads="1"/>
            </p:cNvSpPr>
            <p:nvPr/>
          </p:nvSpPr>
          <p:spPr bwMode="auto">
            <a:xfrm>
              <a:off x="1155"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9" name="Oval 70">
              <a:extLst>
                <a:ext uri="{FF2B5EF4-FFF2-40B4-BE49-F238E27FC236}">
                  <a16:creationId xmlns:a16="http://schemas.microsoft.com/office/drawing/2014/main" id="{4240DBA3-8BDD-4318-AF23-EEE6C23EB1BB}"/>
                </a:ext>
              </a:extLst>
            </p:cNvPr>
            <p:cNvSpPr>
              <a:spLocks noChangeArrowheads="1"/>
            </p:cNvSpPr>
            <p:nvPr/>
          </p:nvSpPr>
          <p:spPr bwMode="auto">
            <a:xfrm>
              <a:off x="1194"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0" name="Oval 71">
              <a:extLst>
                <a:ext uri="{FF2B5EF4-FFF2-40B4-BE49-F238E27FC236}">
                  <a16:creationId xmlns:a16="http://schemas.microsoft.com/office/drawing/2014/main" id="{2751B474-28E3-4E38-822E-0472D5F0CED3}"/>
                </a:ext>
              </a:extLst>
            </p:cNvPr>
            <p:cNvSpPr>
              <a:spLocks noChangeArrowheads="1"/>
            </p:cNvSpPr>
            <p:nvPr/>
          </p:nvSpPr>
          <p:spPr bwMode="auto">
            <a:xfrm>
              <a:off x="1155"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1" name="Oval 72">
              <a:extLst>
                <a:ext uri="{FF2B5EF4-FFF2-40B4-BE49-F238E27FC236}">
                  <a16:creationId xmlns:a16="http://schemas.microsoft.com/office/drawing/2014/main" id="{1DD4BCC7-C793-423D-BF7D-A89D927DC039}"/>
                </a:ext>
              </a:extLst>
            </p:cNvPr>
            <p:cNvSpPr>
              <a:spLocks noChangeArrowheads="1"/>
            </p:cNvSpPr>
            <p:nvPr/>
          </p:nvSpPr>
          <p:spPr bwMode="auto">
            <a:xfrm>
              <a:off x="1194" y="289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2" name="Oval 73">
              <a:extLst>
                <a:ext uri="{FF2B5EF4-FFF2-40B4-BE49-F238E27FC236}">
                  <a16:creationId xmlns:a16="http://schemas.microsoft.com/office/drawing/2014/main" id="{23ECEFF0-064E-4917-AA80-E83670A71AEC}"/>
                </a:ext>
              </a:extLst>
            </p:cNvPr>
            <p:cNvSpPr>
              <a:spLocks noChangeArrowheads="1"/>
            </p:cNvSpPr>
            <p:nvPr/>
          </p:nvSpPr>
          <p:spPr bwMode="auto">
            <a:xfrm>
              <a:off x="1116" y="2859"/>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3" name="Oval 74">
              <a:extLst>
                <a:ext uri="{FF2B5EF4-FFF2-40B4-BE49-F238E27FC236}">
                  <a16:creationId xmlns:a16="http://schemas.microsoft.com/office/drawing/2014/main" id="{229FB847-F64D-4E89-B919-E33F04E0E671}"/>
                </a:ext>
              </a:extLst>
            </p:cNvPr>
            <p:cNvSpPr>
              <a:spLocks noChangeArrowheads="1"/>
            </p:cNvSpPr>
            <p:nvPr/>
          </p:nvSpPr>
          <p:spPr bwMode="auto">
            <a:xfrm>
              <a:off x="1116"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4" name="Oval 75">
              <a:extLst>
                <a:ext uri="{FF2B5EF4-FFF2-40B4-BE49-F238E27FC236}">
                  <a16:creationId xmlns:a16="http://schemas.microsoft.com/office/drawing/2014/main" id="{AA7DB037-2F98-4F82-BC90-3916C44460C6}"/>
                </a:ext>
              </a:extLst>
            </p:cNvPr>
            <p:cNvSpPr>
              <a:spLocks noChangeArrowheads="1"/>
            </p:cNvSpPr>
            <p:nvPr/>
          </p:nvSpPr>
          <p:spPr bwMode="auto">
            <a:xfrm>
              <a:off x="1116"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5" name="Oval 76">
              <a:extLst>
                <a:ext uri="{FF2B5EF4-FFF2-40B4-BE49-F238E27FC236}">
                  <a16:creationId xmlns:a16="http://schemas.microsoft.com/office/drawing/2014/main" id="{04893EBF-A5E6-49AC-AE8C-E22BE1CFBBF9}"/>
                </a:ext>
              </a:extLst>
            </p:cNvPr>
            <p:cNvSpPr>
              <a:spLocks noChangeArrowheads="1"/>
            </p:cNvSpPr>
            <p:nvPr/>
          </p:nvSpPr>
          <p:spPr bwMode="auto">
            <a:xfrm>
              <a:off x="1155" y="2937"/>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6" name="Oval 77">
              <a:extLst>
                <a:ext uri="{FF2B5EF4-FFF2-40B4-BE49-F238E27FC236}">
                  <a16:creationId xmlns:a16="http://schemas.microsoft.com/office/drawing/2014/main" id="{F7F5CCFB-304D-46E1-AA75-E0D131AE5951}"/>
                </a:ext>
              </a:extLst>
            </p:cNvPr>
            <p:cNvSpPr>
              <a:spLocks noChangeArrowheads="1"/>
            </p:cNvSpPr>
            <p:nvPr/>
          </p:nvSpPr>
          <p:spPr bwMode="auto">
            <a:xfrm>
              <a:off x="1194"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7" name="Oval 78">
              <a:extLst>
                <a:ext uri="{FF2B5EF4-FFF2-40B4-BE49-F238E27FC236}">
                  <a16:creationId xmlns:a16="http://schemas.microsoft.com/office/drawing/2014/main" id="{2D75ED5B-CFDD-48D9-9D5D-47FFD7F6A562}"/>
                </a:ext>
              </a:extLst>
            </p:cNvPr>
            <p:cNvSpPr>
              <a:spLocks noChangeArrowheads="1"/>
            </p:cNvSpPr>
            <p:nvPr/>
          </p:nvSpPr>
          <p:spPr bwMode="auto">
            <a:xfrm>
              <a:off x="1155" y="297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EFF84B20-3F44-4131-A7CC-9F1D67AC5B2C}"/>
              </a:ext>
            </a:extLst>
          </p:cNvPr>
          <p:cNvCxnSpPr>
            <a:cxnSpLocks/>
          </p:cNvCxnSpPr>
          <p:nvPr/>
        </p:nvCxnSpPr>
        <p:spPr>
          <a:xfrm>
            <a:off x="5250998" y="2109136"/>
            <a:ext cx="1514501"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89" name="TextBox 188">
            <a:extLst>
              <a:ext uri="{FF2B5EF4-FFF2-40B4-BE49-F238E27FC236}">
                <a16:creationId xmlns:a16="http://schemas.microsoft.com/office/drawing/2014/main" id="{124C6D43-8E4F-46C3-B393-6DF4BDCA7E80}"/>
              </a:ext>
            </a:extLst>
          </p:cNvPr>
          <p:cNvSpPr txBox="1"/>
          <p:nvPr/>
        </p:nvSpPr>
        <p:spPr>
          <a:xfrm>
            <a:off x="8083027" y="4018898"/>
            <a:ext cx="1386910" cy="276999"/>
          </a:xfrm>
          <a:prstGeom prst="rect">
            <a:avLst/>
          </a:prstGeom>
          <a:noFill/>
        </p:spPr>
        <p:txBody>
          <a:bodyPr wrap="square" rtlCol="0">
            <a:spAutoFit/>
          </a:bodyPr>
          <a:lstStyle>
            <a:defPPr>
              <a:defRPr lang="en-US"/>
            </a:defPPr>
            <a:lvl1pPr marR="0" lvl="0" indent="0" algn="ctr" defTabSz="896386" fontAlgn="auto">
              <a:lnSpc>
                <a:spcPct val="90000"/>
              </a:lnSpc>
              <a:spcBef>
                <a:spcPts val="0"/>
              </a:spcBef>
              <a:spcAft>
                <a:spcPts val="600"/>
              </a:spcAft>
              <a:buClrTx/>
              <a:buSzTx/>
              <a:buFontTx/>
              <a:buNone/>
              <a:tabLst/>
              <a:defRPr kumimoji="0" sz="1200" b="0" i="0" u="none" strike="noStrike" kern="0" cap="none" spc="0" normalizeH="0" baseline="0">
                <a:ln>
                  <a:noFill/>
                </a:ln>
                <a:effectLst/>
                <a:uLnTx/>
                <a:uFillTx/>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SendGrid email</a:t>
            </a:r>
          </a:p>
        </p:txBody>
      </p:sp>
      <p:sp>
        <p:nvSpPr>
          <p:cNvPr id="190" name="TextBox 189">
            <a:extLst>
              <a:ext uri="{FF2B5EF4-FFF2-40B4-BE49-F238E27FC236}">
                <a16:creationId xmlns:a16="http://schemas.microsoft.com/office/drawing/2014/main" id="{48D9BC55-1545-478F-9615-25436D91E33E}"/>
              </a:ext>
            </a:extLst>
          </p:cNvPr>
          <p:cNvSpPr txBox="1"/>
          <p:nvPr/>
        </p:nvSpPr>
        <p:spPr>
          <a:xfrm>
            <a:off x="11256485" y="4018898"/>
            <a:ext cx="755511" cy="341188"/>
          </a:xfrm>
          <a:prstGeom prst="rect">
            <a:avLst/>
          </a:prstGeom>
        </p:spPr>
        <p:txBody>
          <a:bodyPr wrap="none" lIns="0" tIns="0" rIns="0" bIns="0">
            <a:no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Identity</a:t>
            </a:r>
            <a:b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provider</a:t>
            </a:r>
          </a:p>
        </p:txBody>
      </p:sp>
      <p:cxnSp>
        <p:nvCxnSpPr>
          <p:cNvPr id="191" name="Straight Connector 190">
            <a:extLst>
              <a:ext uri="{FF2B5EF4-FFF2-40B4-BE49-F238E27FC236}">
                <a16:creationId xmlns:a16="http://schemas.microsoft.com/office/drawing/2014/main" id="{301E8A8E-6449-485A-AE06-15EC92D14E3C}"/>
              </a:ext>
            </a:extLst>
          </p:cNvPr>
          <p:cNvCxnSpPr>
            <a:cxnSpLocks/>
          </p:cNvCxnSpPr>
          <p:nvPr/>
        </p:nvCxnSpPr>
        <p:spPr>
          <a:xfrm>
            <a:off x="9081792" y="3788228"/>
            <a:ext cx="772885"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92" name="TextBox 191">
            <a:extLst>
              <a:ext uri="{FF2B5EF4-FFF2-40B4-BE49-F238E27FC236}">
                <a16:creationId xmlns:a16="http://schemas.microsoft.com/office/drawing/2014/main" id="{D339BEDD-B2C7-4308-831F-C271C2D917EE}"/>
              </a:ext>
            </a:extLst>
          </p:cNvPr>
          <p:cNvSpPr txBox="1"/>
          <p:nvPr/>
        </p:nvSpPr>
        <p:spPr>
          <a:xfrm>
            <a:off x="9688665" y="4018898"/>
            <a:ext cx="974898" cy="46166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 App Service</a:t>
            </a:r>
          </a:p>
        </p:txBody>
      </p:sp>
      <p:sp>
        <p:nvSpPr>
          <p:cNvPr id="193" name="Freeform: Shape 192">
            <a:extLst>
              <a:ext uri="{FF2B5EF4-FFF2-40B4-BE49-F238E27FC236}">
                <a16:creationId xmlns:a16="http://schemas.microsoft.com/office/drawing/2014/main" id="{BE7EB69B-53C9-4D00-AB8E-B4632E0A1360}"/>
              </a:ext>
            </a:extLst>
          </p:cNvPr>
          <p:cNvSpPr/>
          <p:nvPr/>
        </p:nvSpPr>
        <p:spPr bwMode="auto">
          <a:xfrm>
            <a:off x="9968394" y="3599751"/>
            <a:ext cx="377783" cy="3769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399D5686-3161-45DA-A889-E4C2BF27A147}"/>
              </a:ext>
            </a:extLst>
          </p:cNvPr>
          <p:cNvCxnSpPr>
            <a:cxnSpLocks/>
          </p:cNvCxnSpPr>
          <p:nvPr/>
        </p:nvCxnSpPr>
        <p:spPr>
          <a:xfrm>
            <a:off x="10474670" y="3788228"/>
            <a:ext cx="64275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95" name="Freeform 69">
            <a:extLst>
              <a:ext uri="{FF2B5EF4-FFF2-40B4-BE49-F238E27FC236}">
                <a16:creationId xmlns:a16="http://schemas.microsoft.com/office/drawing/2014/main" id="{9103C1FD-FD3F-47C0-B2D0-A31A080A3C1D}"/>
              </a:ext>
            </a:extLst>
          </p:cNvPr>
          <p:cNvSpPr/>
          <p:nvPr/>
        </p:nvSpPr>
        <p:spPr bwMode="auto">
          <a:xfrm>
            <a:off x="11315295" y="3737904"/>
            <a:ext cx="251133" cy="20700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96" name="Freeform 70">
            <a:extLst>
              <a:ext uri="{FF2B5EF4-FFF2-40B4-BE49-F238E27FC236}">
                <a16:creationId xmlns:a16="http://schemas.microsoft.com/office/drawing/2014/main" id="{347F0134-E652-4F86-960D-1D243EF6BC71}"/>
              </a:ext>
            </a:extLst>
          </p:cNvPr>
          <p:cNvSpPr/>
          <p:nvPr/>
        </p:nvSpPr>
        <p:spPr bwMode="auto">
          <a:xfrm>
            <a:off x="11665488" y="3720186"/>
            <a:ext cx="237088" cy="237088"/>
          </a:xfrm>
          <a:custGeom>
            <a:avLst/>
            <a:gdLst>
              <a:gd name="connsiteX0" fmla="*/ 375613 w 6858000"/>
              <a:gd name="connsiteY0" fmla="*/ 0 h 6858000"/>
              <a:gd name="connsiteX1" fmla="*/ 6482387 w 6858000"/>
              <a:gd name="connsiteY1" fmla="*/ 0 h 6858000"/>
              <a:gd name="connsiteX2" fmla="*/ 6858000 w 6858000"/>
              <a:gd name="connsiteY2" fmla="*/ 375613 h 6858000"/>
              <a:gd name="connsiteX3" fmla="*/ 6858000 w 6858000"/>
              <a:gd name="connsiteY3" fmla="*/ 6482387 h 6858000"/>
              <a:gd name="connsiteX4" fmla="*/ 6482387 w 6858000"/>
              <a:gd name="connsiteY4" fmla="*/ 6858000 h 6858000"/>
              <a:gd name="connsiteX5" fmla="*/ 4738914 w 6858000"/>
              <a:gd name="connsiteY5" fmla="*/ 6858000 h 6858000"/>
              <a:gd name="connsiteX6" fmla="*/ 4738914 w 6858000"/>
              <a:gd name="connsiteY6" fmla="*/ 4202289 h 6858000"/>
              <a:gd name="connsiteX7" fmla="*/ 5623740 w 6858000"/>
              <a:gd name="connsiteY7" fmla="*/ 4202289 h 6858000"/>
              <a:gd name="connsiteX8" fmla="*/ 5754512 w 6858000"/>
              <a:gd name="connsiteY8" fmla="*/ 3171211 h 6858000"/>
              <a:gd name="connsiteX9" fmla="*/ 4738914 w 6858000"/>
              <a:gd name="connsiteY9" fmla="*/ 3171211 h 6858000"/>
              <a:gd name="connsiteX10" fmla="*/ 4746668 w 6858000"/>
              <a:gd name="connsiteY10" fmla="*/ 2304124 h 6858000"/>
              <a:gd name="connsiteX11" fmla="*/ 5120622 w 6858000"/>
              <a:gd name="connsiteY11" fmla="*/ 1999342 h 6858000"/>
              <a:gd name="connsiteX12" fmla="*/ 5787571 w 6858000"/>
              <a:gd name="connsiteY12" fmla="*/ 1999342 h 6858000"/>
              <a:gd name="connsiteX13" fmla="*/ 5785757 w 6858000"/>
              <a:gd name="connsiteY13" fmla="*/ 1094014 h 6858000"/>
              <a:gd name="connsiteX14" fmla="*/ 4907643 w 6858000"/>
              <a:gd name="connsiteY14" fmla="*/ 1045029 h 6858000"/>
              <a:gd name="connsiteX15" fmla="*/ 3661229 w 6858000"/>
              <a:gd name="connsiteY15" fmla="*/ 2291443 h 6858000"/>
              <a:gd name="connsiteX16" fmla="*/ 3664857 w 6858000"/>
              <a:gd name="connsiteY16" fmla="*/ 3171211 h 6858000"/>
              <a:gd name="connsiteX17" fmla="*/ 2769326 w 6858000"/>
              <a:gd name="connsiteY17" fmla="*/ 3171211 h 6858000"/>
              <a:gd name="connsiteX18" fmla="*/ 2769326 w 6858000"/>
              <a:gd name="connsiteY18" fmla="*/ 4202289 h 6858000"/>
              <a:gd name="connsiteX19" fmla="*/ 3664857 w 6858000"/>
              <a:gd name="connsiteY19" fmla="*/ 4202289 h 6858000"/>
              <a:gd name="connsiteX20" fmla="*/ 3664857 w 6858000"/>
              <a:gd name="connsiteY20" fmla="*/ 6858000 h 6858000"/>
              <a:gd name="connsiteX21" fmla="*/ 375613 w 6858000"/>
              <a:gd name="connsiteY21" fmla="*/ 6858000 h 6858000"/>
              <a:gd name="connsiteX22" fmla="*/ 0 w 6858000"/>
              <a:gd name="connsiteY22" fmla="*/ 6482387 h 6858000"/>
              <a:gd name="connsiteX23" fmla="*/ 0 w 6858000"/>
              <a:gd name="connsiteY23" fmla="*/ 375613 h 6858000"/>
              <a:gd name="connsiteX24" fmla="*/ 375613 w 6858000"/>
              <a:gd name="connsiteY2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58000" h="6858000">
                <a:moveTo>
                  <a:pt x="375613" y="0"/>
                </a:moveTo>
                <a:lnTo>
                  <a:pt x="6482387" y="0"/>
                </a:lnTo>
                <a:cubicBezTo>
                  <a:pt x="6689832" y="0"/>
                  <a:pt x="6858000" y="168168"/>
                  <a:pt x="6858000" y="375613"/>
                </a:cubicBezTo>
                <a:lnTo>
                  <a:pt x="6858000" y="6482387"/>
                </a:lnTo>
                <a:cubicBezTo>
                  <a:pt x="6858000" y="6689832"/>
                  <a:pt x="6689832" y="6858000"/>
                  <a:pt x="6482387" y="6858000"/>
                </a:cubicBezTo>
                <a:lnTo>
                  <a:pt x="4738914" y="6858000"/>
                </a:lnTo>
                <a:lnTo>
                  <a:pt x="4738914" y="4202289"/>
                </a:lnTo>
                <a:lnTo>
                  <a:pt x="5623740" y="4202289"/>
                </a:lnTo>
                <a:lnTo>
                  <a:pt x="5754512" y="3171211"/>
                </a:lnTo>
                <a:lnTo>
                  <a:pt x="4738914" y="3171211"/>
                </a:lnTo>
                <a:cubicBezTo>
                  <a:pt x="4741499" y="2882182"/>
                  <a:pt x="4735012" y="2375438"/>
                  <a:pt x="4746668" y="2304124"/>
                </a:cubicBezTo>
                <a:cubicBezTo>
                  <a:pt x="4782261" y="2130185"/>
                  <a:pt x="4936162" y="1999342"/>
                  <a:pt x="5120622" y="1999342"/>
                </a:cubicBezTo>
                <a:lnTo>
                  <a:pt x="5787571" y="1999342"/>
                </a:lnTo>
                <a:cubicBezTo>
                  <a:pt x="5786966" y="1697566"/>
                  <a:pt x="5786362" y="1395790"/>
                  <a:pt x="5785757" y="1094014"/>
                </a:cubicBezTo>
                <a:cubicBezTo>
                  <a:pt x="5478538" y="1050472"/>
                  <a:pt x="5231191" y="1045029"/>
                  <a:pt x="4907643" y="1045029"/>
                </a:cubicBezTo>
                <a:cubicBezTo>
                  <a:pt x="4219268" y="1045029"/>
                  <a:pt x="3661229" y="1603068"/>
                  <a:pt x="3661229" y="2291443"/>
                </a:cubicBezTo>
                <a:cubicBezTo>
                  <a:pt x="3662438" y="2584699"/>
                  <a:pt x="3663648" y="2877955"/>
                  <a:pt x="3664857" y="3171211"/>
                </a:cubicBezTo>
                <a:lnTo>
                  <a:pt x="2769326" y="3171211"/>
                </a:lnTo>
                <a:lnTo>
                  <a:pt x="2769326" y="4202289"/>
                </a:lnTo>
                <a:lnTo>
                  <a:pt x="3664857" y="4202289"/>
                </a:lnTo>
                <a:lnTo>
                  <a:pt x="3664857" y="6858000"/>
                </a:lnTo>
                <a:lnTo>
                  <a:pt x="375613" y="6858000"/>
                </a:lnTo>
                <a:cubicBezTo>
                  <a:pt x="168168" y="6858000"/>
                  <a:pt x="0" y="6689832"/>
                  <a:pt x="0" y="6482387"/>
                </a:cubicBezTo>
                <a:lnTo>
                  <a:pt x="0" y="375613"/>
                </a:lnTo>
                <a:cubicBezTo>
                  <a:pt x="0" y="168168"/>
                  <a:pt x="168168" y="0"/>
                  <a:pt x="37561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197" name="Group 196">
            <a:extLst>
              <a:ext uri="{FF2B5EF4-FFF2-40B4-BE49-F238E27FC236}">
                <a16:creationId xmlns:a16="http://schemas.microsoft.com/office/drawing/2014/main" id="{AF56CBC7-60C2-49F4-ACBD-DDAD2CEC3CD5}"/>
              </a:ext>
            </a:extLst>
          </p:cNvPr>
          <p:cNvGrpSpPr/>
          <p:nvPr/>
        </p:nvGrpSpPr>
        <p:grpSpPr>
          <a:xfrm>
            <a:off x="11299890" y="3391716"/>
            <a:ext cx="294758" cy="268736"/>
            <a:chOff x="3485297" y="4826710"/>
            <a:chExt cx="373942" cy="340928"/>
          </a:xfrm>
        </p:grpSpPr>
        <p:grpSp>
          <p:nvGrpSpPr>
            <p:cNvPr id="198" name="Group 197">
              <a:extLst>
                <a:ext uri="{FF2B5EF4-FFF2-40B4-BE49-F238E27FC236}">
                  <a16:creationId xmlns:a16="http://schemas.microsoft.com/office/drawing/2014/main" id="{2CDFC73B-62C9-4265-9107-38961EE3A2AF}"/>
                </a:ext>
              </a:extLst>
            </p:cNvPr>
            <p:cNvGrpSpPr/>
            <p:nvPr/>
          </p:nvGrpSpPr>
          <p:grpSpPr>
            <a:xfrm>
              <a:off x="3624767" y="4826710"/>
              <a:ext cx="95001" cy="340928"/>
              <a:chOff x="7590329" y="1755972"/>
              <a:chExt cx="1140977" cy="4094571"/>
            </a:xfrm>
            <a:solidFill>
              <a:schemeClr val="accent1"/>
            </a:solidFill>
          </p:grpSpPr>
          <p:sp>
            <p:nvSpPr>
              <p:cNvPr id="206" name="Oval 205">
                <a:extLst>
                  <a:ext uri="{FF2B5EF4-FFF2-40B4-BE49-F238E27FC236}">
                    <a16:creationId xmlns:a16="http://schemas.microsoft.com/office/drawing/2014/main" id="{7DA913AA-5ED9-46F1-B6F0-0C76499A6C75}"/>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8CA8A3F2-9BEA-4772-AE9D-A6101E451106}"/>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199" name="Oval 198">
              <a:extLst>
                <a:ext uri="{FF2B5EF4-FFF2-40B4-BE49-F238E27FC236}">
                  <a16:creationId xmlns:a16="http://schemas.microsoft.com/office/drawing/2014/main" id="{CFC4C674-7E20-4790-AA4E-5DF3D6A98B6A}"/>
                </a:ext>
              </a:extLst>
            </p:cNvPr>
            <p:cNvSpPr/>
            <p:nvPr/>
          </p:nvSpPr>
          <p:spPr bwMode="auto">
            <a:xfrm>
              <a:off x="3772323" y="4977635"/>
              <a:ext cx="86916" cy="869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6506D69F-DB2D-4EBD-8358-F9C965E94649}"/>
                </a:ext>
              </a:extLst>
            </p:cNvPr>
            <p:cNvSpPr/>
            <p:nvPr/>
          </p:nvSpPr>
          <p:spPr bwMode="auto">
            <a:xfrm>
              <a:off x="3485297" y="4977635"/>
              <a:ext cx="86916" cy="869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108A529C-F77E-41D5-8992-77EB7A4FB6FD}"/>
                </a:ext>
              </a:extLst>
            </p:cNvPr>
            <p:cNvSpPr/>
            <p:nvPr/>
          </p:nvSpPr>
          <p:spPr bwMode="auto">
            <a:xfrm rot="2975711">
              <a:off x="3647675" y="4941251"/>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58419DD7-0C40-40DB-901F-20B2C10CD702}"/>
                </a:ext>
              </a:extLst>
            </p:cNvPr>
            <p:cNvSpPr/>
            <p:nvPr/>
          </p:nvSpPr>
          <p:spPr bwMode="auto">
            <a:xfrm rot="18961982" flipH="1">
              <a:off x="3495965" y="4945855"/>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D14DEF5D-B7B5-4D59-8AF2-C0E57F853E44}"/>
                </a:ext>
              </a:extLst>
            </p:cNvPr>
            <p:cNvSpPr/>
            <p:nvPr/>
          </p:nvSpPr>
          <p:spPr bwMode="auto">
            <a:xfrm rot="19521169" flipH="1">
              <a:off x="3627350" y="5063091"/>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66AC3878-909A-46F8-BD2C-89961DC3C32B}"/>
                </a:ext>
              </a:extLst>
            </p:cNvPr>
            <p:cNvSpPr/>
            <p:nvPr/>
          </p:nvSpPr>
          <p:spPr bwMode="auto">
            <a:xfrm rot="2036687" flipH="1">
              <a:off x="3499368" y="5061217"/>
              <a:ext cx="199436" cy="207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B9C02EE2-2858-40B3-AC86-925DABAEF8EE}"/>
                </a:ext>
              </a:extLst>
            </p:cNvPr>
            <p:cNvSpPr/>
            <p:nvPr/>
          </p:nvSpPr>
          <p:spPr bwMode="auto">
            <a:xfrm rot="5400000" flipH="1">
              <a:off x="3572550" y="4996388"/>
              <a:ext cx="199436" cy="20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208" name="Freeform 6">
            <a:extLst>
              <a:ext uri="{FF2B5EF4-FFF2-40B4-BE49-F238E27FC236}">
                <a16:creationId xmlns:a16="http://schemas.microsoft.com/office/drawing/2014/main" id="{8B92CA1A-D727-46F8-AB0E-C03D044DD116}"/>
              </a:ext>
            </a:extLst>
          </p:cNvPr>
          <p:cNvSpPr>
            <a:spLocks/>
          </p:cNvSpPr>
          <p:nvPr/>
        </p:nvSpPr>
        <p:spPr bwMode="auto">
          <a:xfrm>
            <a:off x="11666448" y="3406731"/>
            <a:ext cx="236128" cy="241504"/>
          </a:xfrm>
          <a:custGeom>
            <a:avLst/>
            <a:gdLst>
              <a:gd name="T0" fmla="*/ 170 w 172"/>
              <a:gd name="T1" fmla="*/ 72 h 176"/>
              <a:gd name="T2" fmla="*/ 160 w 172"/>
              <a:gd name="T3" fmla="*/ 72 h 176"/>
              <a:gd name="T4" fmla="*/ 127 w 172"/>
              <a:gd name="T5" fmla="*/ 72 h 176"/>
              <a:gd name="T6" fmla="*/ 88 w 172"/>
              <a:gd name="T7" fmla="*/ 72 h 176"/>
              <a:gd name="T8" fmla="*/ 88 w 172"/>
              <a:gd name="T9" fmla="*/ 106 h 176"/>
              <a:gd name="T10" fmla="*/ 135 w 172"/>
              <a:gd name="T11" fmla="*/ 106 h 176"/>
              <a:gd name="T12" fmla="*/ 88 w 172"/>
              <a:gd name="T13" fmla="*/ 140 h 176"/>
              <a:gd name="T14" fmla="*/ 36 w 172"/>
              <a:gd name="T15" fmla="*/ 88 h 176"/>
              <a:gd name="T16" fmla="*/ 88 w 172"/>
              <a:gd name="T17" fmla="*/ 36 h 176"/>
              <a:gd name="T18" fmla="*/ 120 w 172"/>
              <a:gd name="T19" fmla="*/ 48 h 176"/>
              <a:gd name="T20" fmla="*/ 146 w 172"/>
              <a:gd name="T21" fmla="*/ 22 h 176"/>
              <a:gd name="T22" fmla="*/ 88 w 172"/>
              <a:gd name="T23" fmla="*/ 0 h 176"/>
              <a:gd name="T24" fmla="*/ 0 w 172"/>
              <a:gd name="T25" fmla="*/ 88 h 176"/>
              <a:gd name="T26" fmla="*/ 88 w 172"/>
              <a:gd name="T27" fmla="*/ 176 h 176"/>
              <a:gd name="T28" fmla="*/ 172 w 172"/>
              <a:gd name="T29" fmla="*/ 88 h 176"/>
              <a:gd name="T30" fmla="*/ 170 w 172"/>
              <a:gd name="T3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76">
                <a:moveTo>
                  <a:pt x="170" y="72"/>
                </a:moveTo>
                <a:cubicBezTo>
                  <a:pt x="160" y="72"/>
                  <a:pt x="160" y="72"/>
                  <a:pt x="160" y="72"/>
                </a:cubicBezTo>
                <a:cubicBezTo>
                  <a:pt x="127" y="72"/>
                  <a:pt x="127" y="72"/>
                  <a:pt x="127" y="72"/>
                </a:cubicBezTo>
                <a:cubicBezTo>
                  <a:pt x="88" y="72"/>
                  <a:pt x="88" y="72"/>
                  <a:pt x="88" y="72"/>
                </a:cubicBezTo>
                <a:cubicBezTo>
                  <a:pt x="88" y="106"/>
                  <a:pt x="88" y="106"/>
                  <a:pt x="88" y="106"/>
                </a:cubicBezTo>
                <a:cubicBezTo>
                  <a:pt x="135" y="106"/>
                  <a:pt x="135" y="106"/>
                  <a:pt x="135" y="106"/>
                </a:cubicBezTo>
                <a:cubicBezTo>
                  <a:pt x="131" y="128"/>
                  <a:pt x="112" y="140"/>
                  <a:pt x="88" y="140"/>
                </a:cubicBezTo>
                <a:cubicBezTo>
                  <a:pt x="59" y="140"/>
                  <a:pt x="36" y="117"/>
                  <a:pt x="36" y="88"/>
                </a:cubicBezTo>
                <a:cubicBezTo>
                  <a:pt x="36" y="59"/>
                  <a:pt x="59" y="36"/>
                  <a:pt x="88" y="36"/>
                </a:cubicBezTo>
                <a:cubicBezTo>
                  <a:pt x="100" y="36"/>
                  <a:pt x="112" y="40"/>
                  <a:pt x="120" y="48"/>
                </a:cubicBezTo>
                <a:cubicBezTo>
                  <a:pt x="146" y="22"/>
                  <a:pt x="146" y="22"/>
                  <a:pt x="146" y="22"/>
                </a:cubicBezTo>
                <a:cubicBezTo>
                  <a:pt x="130" y="8"/>
                  <a:pt x="110" y="0"/>
                  <a:pt x="88" y="0"/>
                </a:cubicBezTo>
                <a:cubicBezTo>
                  <a:pt x="39" y="0"/>
                  <a:pt x="0" y="39"/>
                  <a:pt x="0" y="88"/>
                </a:cubicBezTo>
                <a:cubicBezTo>
                  <a:pt x="0" y="137"/>
                  <a:pt x="39" y="176"/>
                  <a:pt x="88" y="176"/>
                </a:cubicBezTo>
                <a:cubicBezTo>
                  <a:pt x="132" y="176"/>
                  <a:pt x="172" y="144"/>
                  <a:pt x="172" y="88"/>
                </a:cubicBezTo>
                <a:cubicBezTo>
                  <a:pt x="172" y="83"/>
                  <a:pt x="171" y="77"/>
                  <a:pt x="170" y="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09" name="Picture 2" descr="https://pbs.twimg.com/profile_images/1013810799347814401/Qm4aPvEh.jpg">
            <a:extLst>
              <a:ext uri="{FF2B5EF4-FFF2-40B4-BE49-F238E27FC236}">
                <a16:creationId xmlns:a16="http://schemas.microsoft.com/office/drawing/2014/main" id="{2DF02F7E-3EDA-40BF-A211-E6E61703B58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573460" y="3636780"/>
            <a:ext cx="338574" cy="338574"/>
          </a:xfrm>
          <a:prstGeom prst="rect">
            <a:avLst/>
          </a:prstGeom>
          <a:noFill/>
          <a:extLst>
            <a:ext uri="{909E8E84-426E-40DD-AFC4-6F175D3DCCD1}">
              <a14:hiddenFill xmlns:a14="http://schemas.microsoft.com/office/drawing/2010/main">
                <a:solidFill>
                  <a:srgbClr val="FFFFFF"/>
                </a:solidFill>
              </a14:hiddenFill>
            </a:ext>
          </a:extLst>
        </p:spPr>
      </p:pic>
      <p:cxnSp>
        <p:nvCxnSpPr>
          <p:cNvPr id="210" name="Straight Connector 209">
            <a:extLst>
              <a:ext uri="{FF2B5EF4-FFF2-40B4-BE49-F238E27FC236}">
                <a16:creationId xmlns:a16="http://schemas.microsoft.com/office/drawing/2014/main" id="{FD291A9D-FB2C-425E-9DE8-F9C72B9C6258}"/>
              </a:ext>
            </a:extLst>
          </p:cNvPr>
          <p:cNvCxnSpPr>
            <a:cxnSpLocks/>
          </p:cNvCxnSpPr>
          <p:nvPr/>
        </p:nvCxnSpPr>
        <p:spPr>
          <a:xfrm flipH="1">
            <a:off x="1621284" y="4061248"/>
            <a:ext cx="68580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11" name="TextBox 210">
            <a:extLst>
              <a:ext uri="{FF2B5EF4-FFF2-40B4-BE49-F238E27FC236}">
                <a16:creationId xmlns:a16="http://schemas.microsoft.com/office/drawing/2014/main" id="{3B7DA8E5-9AE7-427F-A0EA-5557CEDFB7CA}"/>
              </a:ext>
            </a:extLst>
          </p:cNvPr>
          <p:cNvSpPr txBox="1"/>
          <p:nvPr/>
        </p:nvSpPr>
        <p:spPr>
          <a:xfrm>
            <a:off x="3934484" y="4313767"/>
            <a:ext cx="1562928" cy="369332"/>
          </a:xfrm>
          <a:prstGeom prst="rect">
            <a:avLst/>
          </a:prstGeom>
        </p:spPr>
        <p:txBody>
          <a:bodyPr wrap="none" lIns="0" tIns="0" rIns="0" bIns="0">
            <a:sp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Continuous integration</a:t>
            </a:r>
            <a:b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and deployment</a:t>
            </a:r>
          </a:p>
        </p:txBody>
      </p:sp>
      <p:cxnSp>
        <p:nvCxnSpPr>
          <p:cNvPr id="212" name="Straight Connector 211">
            <a:extLst>
              <a:ext uri="{FF2B5EF4-FFF2-40B4-BE49-F238E27FC236}">
                <a16:creationId xmlns:a16="http://schemas.microsoft.com/office/drawing/2014/main" id="{EC14C19F-9F24-4C29-BDD1-22796BE4C16D}"/>
              </a:ext>
            </a:extLst>
          </p:cNvPr>
          <p:cNvCxnSpPr>
            <a:cxnSpLocks/>
          </p:cNvCxnSpPr>
          <p:nvPr/>
        </p:nvCxnSpPr>
        <p:spPr>
          <a:xfrm flipV="1">
            <a:off x="10153624" y="4490611"/>
            <a:ext cx="0" cy="416557"/>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137DEAD9-1DB8-4D65-8E95-AF456D193C16}"/>
              </a:ext>
            </a:extLst>
          </p:cNvPr>
          <p:cNvCxnSpPr>
            <a:cxnSpLocks/>
          </p:cNvCxnSpPr>
          <p:nvPr/>
        </p:nvCxnSpPr>
        <p:spPr>
          <a:xfrm flipH="1">
            <a:off x="5614863" y="4691800"/>
            <a:ext cx="4541426"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14" name="TextBox 213">
            <a:extLst>
              <a:ext uri="{FF2B5EF4-FFF2-40B4-BE49-F238E27FC236}">
                <a16:creationId xmlns:a16="http://schemas.microsoft.com/office/drawing/2014/main" id="{AE278D5C-9F46-474D-A424-DF22A728A293}"/>
              </a:ext>
            </a:extLst>
          </p:cNvPr>
          <p:cNvSpPr txBox="1"/>
          <p:nvPr/>
        </p:nvSpPr>
        <p:spPr>
          <a:xfrm>
            <a:off x="829542" y="4313767"/>
            <a:ext cx="1037808" cy="276999"/>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Developers</a:t>
            </a:r>
          </a:p>
        </p:txBody>
      </p:sp>
      <p:grpSp>
        <p:nvGrpSpPr>
          <p:cNvPr id="215" name="Group 214">
            <a:extLst>
              <a:ext uri="{FF2B5EF4-FFF2-40B4-BE49-F238E27FC236}">
                <a16:creationId xmlns:a16="http://schemas.microsoft.com/office/drawing/2014/main" id="{2B4827FB-2A7B-4F71-ACD1-C7B77F246562}"/>
              </a:ext>
            </a:extLst>
          </p:cNvPr>
          <p:cNvGrpSpPr/>
          <p:nvPr/>
        </p:nvGrpSpPr>
        <p:grpSpPr>
          <a:xfrm>
            <a:off x="1091898" y="3794514"/>
            <a:ext cx="422275" cy="476250"/>
            <a:chOff x="903055" y="2873095"/>
            <a:chExt cx="422275" cy="476250"/>
          </a:xfrm>
        </p:grpSpPr>
        <p:sp>
          <p:nvSpPr>
            <p:cNvPr id="216" name="Freeform 351">
              <a:extLst>
                <a:ext uri="{FF2B5EF4-FFF2-40B4-BE49-F238E27FC236}">
                  <a16:creationId xmlns:a16="http://schemas.microsoft.com/office/drawing/2014/main" id="{C0735D67-1023-4A2C-A5FE-1266C79BA10F}"/>
                </a:ext>
              </a:extLst>
            </p:cNvPr>
            <p:cNvSpPr>
              <a:spLocks/>
            </p:cNvSpPr>
            <p:nvPr/>
          </p:nvSpPr>
          <p:spPr bwMode="auto">
            <a:xfrm>
              <a:off x="1055455" y="3289020"/>
              <a:ext cx="269875" cy="60325"/>
            </a:xfrm>
            <a:custGeom>
              <a:avLst/>
              <a:gdLst>
                <a:gd name="T0" fmla="*/ 170 w 170"/>
                <a:gd name="T1" fmla="*/ 38 h 38"/>
                <a:gd name="T2" fmla="*/ 0 w 170"/>
                <a:gd name="T3" fmla="*/ 38 h 38"/>
                <a:gd name="T4" fmla="*/ 0 w 170"/>
                <a:gd name="T5" fmla="*/ 0 h 38"/>
                <a:gd name="T6" fmla="*/ 170 w 170"/>
                <a:gd name="T7" fmla="*/ 0 h 38"/>
                <a:gd name="T8" fmla="*/ 170 w 170"/>
                <a:gd name="T9" fmla="*/ 38 h 38"/>
                <a:gd name="T10" fmla="*/ 170 w 170"/>
                <a:gd name="T11" fmla="*/ 38 h 38"/>
              </a:gdLst>
              <a:ahLst/>
              <a:cxnLst>
                <a:cxn ang="0">
                  <a:pos x="T0" y="T1"/>
                </a:cxn>
                <a:cxn ang="0">
                  <a:pos x="T2" y="T3"/>
                </a:cxn>
                <a:cxn ang="0">
                  <a:pos x="T4" y="T5"/>
                </a:cxn>
                <a:cxn ang="0">
                  <a:pos x="T6" y="T7"/>
                </a:cxn>
                <a:cxn ang="0">
                  <a:pos x="T8" y="T9"/>
                </a:cxn>
                <a:cxn ang="0">
                  <a:pos x="T10" y="T11"/>
                </a:cxn>
              </a:cxnLst>
              <a:rect l="0" t="0" r="r" b="b"/>
              <a:pathLst>
                <a:path w="170" h="38">
                  <a:moveTo>
                    <a:pt x="170" y="38"/>
                  </a:moveTo>
                  <a:lnTo>
                    <a:pt x="0" y="38"/>
                  </a:lnTo>
                  <a:lnTo>
                    <a:pt x="0" y="0"/>
                  </a:lnTo>
                  <a:lnTo>
                    <a:pt x="170" y="0"/>
                  </a:lnTo>
                  <a:lnTo>
                    <a:pt x="170" y="38"/>
                  </a:lnTo>
                  <a:lnTo>
                    <a:pt x="170" y="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BB1FBE8C-830F-4D66-A1F9-D754F314CF2B}"/>
                </a:ext>
              </a:extLst>
            </p:cNvPr>
            <p:cNvSpPr>
              <a:spLocks/>
            </p:cNvSpPr>
            <p:nvPr/>
          </p:nvSpPr>
          <p:spPr bwMode="auto">
            <a:xfrm>
              <a:off x="903055" y="2873095"/>
              <a:ext cx="233363" cy="381001"/>
            </a:xfrm>
            <a:custGeom>
              <a:avLst/>
              <a:gdLst>
                <a:gd name="connsiteX0" fmla="*/ 42863 w 233363"/>
                <a:gd name="connsiteY0" fmla="*/ 0 h 381001"/>
                <a:gd name="connsiteX1" fmla="*/ 191294 w 233363"/>
                <a:gd name="connsiteY1" fmla="*/ 148432 h 381001"/>
                <a:gd name="connsiteX2" fmla="*/ 192088 w 233363"/>
                <a:gd name="connsiteY2" fmla="*/ 147638 h 381001"/>
                <a:gd name="connsiteX3" fmla="*/ 233363 w 233363"/>
                <a:gd name="connsiteY3" fmla="*/ 190501 h 381001"/>
                <a:gd name="connsiteX4" fmla="*/ 192088 w 233363"/>
                <a:gd name="connsiteY4" fmla="*/ 233363 h 381001"/>
                <a:gd name="connsiteX5" fmla="*/ 191291 w 233363"/>
                <a:gd name="connsiteY5" fmla="*/ 232573 h 381001"/>
                <a:gd name="connsiteX6" fmla="*/ 42863 w 233363"/>
                <a:gd name="connsiteY6" fmla="*/ 381001 h 381001"/>
                <a:gd name="connsiteX7" fmla="*/ 0 w 233363"/>
                <a:gd name="connsiteY7" fmla="*/ 339726 h 381001"/>
                <a:gd name="connsiteX8" fmla="*/ 149048 w 233363"/>
                <a:gd name="connsiteY8" fmla="*/ 190678 h 381001"/>
                <a:gd name="connsiteX9" fmla="*/ 0 w 233363"/>
                <a:gd name="connsiteY9" fmla="*/ 42862 h 381001"/>
                <a:gd name="connsiteX0" fmla="*/ 42863 w 233363"/>
                <a:gd name="connsiteY0" fmla="*/ 0 h 381001"/>
                <a:gd name="connsiteX1" fmla="*/ 191294 w 233363"/>
                <a:gd name="connsiteY1" fmla="*/ 148432 h 381001"/>
                <a:gd name="connsiteX2" fmla="*/ 233363 w 233363"/>
                <a:gd name="connsiteY2" fmla="*/ 190501 h 381001"/>
                <a:gd name="connsiteX3" fmla="*/ 192088 w 233363"/>
                <a:gd name="connsiteY3" fmla="*/ 233363 h 381001"/>
                <a:gd name="connsiteX4" fmla="*/ 191291 w 233363"/>
                <a:gd name="connsiteY4" fmla="*/ 232573 h 381001"/>
                <a:gd name="connsiteX5" fmla="*/ 42863 w 233363"/>
                <a:gd name="connsiteY5" fmla="*/ 381001 h 381001"/>
                <a:gd name="connsiteX6" fmla="*/ 0 w 233363"/>
                <a:gd name="connsiteY6" fmla="*/ 339726 h 381001"/>
                <a:gd name="connsiteX7" fmla="*/ 149048 w 233363"/>
                <a:gd name="connsiteY7" fmla="*/ 190678 h 381001"/>
                <a:gd name="connsiteX8" fmla="*/ 0 w 233363"/>
                <a:gd name="connsiteY8" fmla="*/ 42862 h 381001"/>
                <a:gd name="connsiteX9" fmla="*/ 42863 w 233363"/>
                <a:gd name="connsiteY9" fmla="*/ 0 h 381001"/>
                <a:gd name="connsiteX0" fmla="*/ 42863 w 233363"/>
                <a:gd name="connsiteY0" fmla="*/ 0 h 381001"/>
                <a:gd name="connsiteX1" fmla="*/ 233363 w 233363"/>
                <a:gd name="connsiteY1" fmla="*/ 190501 h 381001"/>
                <a:gd name="connsiteX2" fmla="*/ 192088 w 233363"/>
                <a:gd name="connsiteY2" fmla="*/ 233363 h 381001"/>
                <a:gd name="connsiteX3" fmla="*/ 191291 w 233363"/>
                <a:gd name="connsiteY3" fmla="*/ 232573 h 381001"/>
                <a:gd name="connsiteX4" fmla="*/ 42863 w 233363"/>
                <a:gd name="connsiteY4" fmla="*/ 381001 h 381001"/>
                <a:gd name="connsiteX5" fmla="*/ 0 w 233363"/>
                <a:gd name="connsiteY5" fmla="*/ 339726 h 381001"/>
                <a:gd name="connsiteX6" fmla="*/ 149048 w 233363"/>
                <a:gd name="connsiteY6" fmla="*/ 190678 h 381001"/>
                <a:gd name="connsiteX7" fmla="*/ 0 w 233363"/>
                <a:gd name="connsiteY7" fmla="*/ 42862 h 381001"/>
                <a:gd name="connsiteX8" fmla="*/ 42863 w 233363"/>
                <a:gd name="connsiteY8" fmla="*/ 0 h 381001"/>
                <a:gd name="connsiteX0" fmla="*/ 42863 w 233363"/>
                <a:gd name="connsiteY0" fmla="*/ 0 h 381001"/>
                <a:gd name="connsiteX1" fmla="*/ 233363 w 233363"/>
                <a:gd name="connsiteY1" fmla="*/ 190501 h 381001"/>
                <a:gd name="connsiteX2" fmla="*/ 192088 w 233363"/>
                <a:gd name="connsiteY2" fmla="*/ 233363 h 381001"/>
                <a:gd name="connsiteX3" fmla="*/ 42863 w 233363"/>
                <a:gd name="connsiteY3" fmla="*/ 381001 h 381001"/>
                <a:gd name="connsiteX4" fmla="*/ 0 w 233363"/>
                <a:gd name="connsiteY4" fmla="*/ 339726 h 381001"/>
                <a:gd name="connsiteX5" fmla="*/ 149048 w 233363"/>
                <a:gd name="connsiteY5" fmla="*/ 190678 h 381001"/>
                <a:gd name="connsiteX6" fmla="*/ 0 w 233363"/>
                <a:gd name="connsiteY6" fmla="*/ 42862 h 381001"/>
                <a:gd name="connsiteX7" fmla="*/ 42863 w 233363"/>
                <a:gd name="connsiteY7" fmla="*/ 0 h 381001"/>
                <a:gd name="connsiteX0" fmla="*/ 42863 w 233363"/>
                <a:gd name="connsiteY0" fmla="*/ 0 h 381001"/>
                <a:gd name="connsiteX1" fmla="*/ 233363 w 233363"/>
                <a:gd name="connsiteY1" fmla="*/ 190501 h 381001"/>
                <a:gd name="connsiteX2" fmla="*/ 42863 w 233363"/>
                <a:gd name="connsiteY2" fmla="*/ 381001 h 381001"/>
                <a:gd name="connsiteX3" fmla="*/ 0 w 233363"/>
                <a:gd name="connsiteY3" fmla="*/ 339726 h 381001"/>
                <a:gd name="connsiteX4" fmla="*/ 149048 w 233363"/>
                <a:gd name="connsiteY4" fmla="*/ 190678 h 381001"/>
                <a:gd name="connsiteX5" fmla="*/ 0 w 233363"/>
                <a:gd name="connsiteY5" fmla="*/ 42862 h 381001"/>
                <a:gd name="connsiteX6" fmla="*/ 42863 w 233363"/>
                <a:gd name="connsiteY6" fmla="*/ 0 h 3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63" h="381001">
                  <a:moveTo>
                    <a:pt x="42863" y="0"/>
                  </a:moveTo>
                  <a:lnTo>
                    <a:pt x="233363" y="190501"/>
                  </a:lnTo>
                  <a:lnTo>
                    <a:pt x="42863" y="381001"/>
                  </a:lnTo>
                  <a:lnTo>
                    <a:pt x="0" y="339726"/>
                  </a:lnTo>
                  <a:lnTo>
                    <a:pt x="149048" y="190678"/>
                  </a:lnTo>
                  <a:lnTo>
                    <a:pt x="0" y="42862"/>
                  </a:lnTo>
                  <a:lnTo>
                    <a:pt x="428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18" name="Graphic 217">
            <a:extLst>
              <a:ext uri="{FF2B5EF4-FFF2-40B4-BE49-F238E27FC236}">
                <a16:creationId xmlns:a16="http://schemas.microsoft.com/office/drawing/2014/main" id="{D18E862F-0792-412C-9CAA-D32E3642A74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88744" y="3754437"/>
            <a:ext cx="478911" cy="478911"/>
          </a:xfrm>
          <a:prstGeom prst="rect">
            <a:avLst/>
          </a:prstGeom>
        </p:spPr>
      </p:pic>
      <p:sp>
        <p:nvSpPr>
          <p:cNvPr id="219" name="TextBox 218">
            <a:extLst>
              <a:ext uri="{FF2B5EF4-FFF2-40B4-BE49-F238E27FC236}">
                <a16:creationId xmlns:a16="http://schemas.microsoft.com/office/drawing/2014/main" id="{E763D92C-F726-4542-AE31-BEC0D4900311}"/>
              </a:ext>
            </a:extLst>
          </p:cNvPr>
          <p:cNvSpPr txBox="1"/>
          <p:nvPr/>
        </p:nvSpPr>
        <p:spPr>
          <a:xfrm>
            <a:off x="2181668" y="4313767"/>
            <a:ext cx="1093063" cy="276999"/>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Visual Studio</a:t>
            </a:r>
          </a:p>
        </p:txBody>
      </p:sp>
      <p:cxnSp>
        <p:nvCxnSpPr>
          <p:cNvPr id="220" name="Straight Connector 219">
            <a:extLst>
              <a:ext uri="{FF2B5EF4-FFF2-40B4-BE49-F238E27FC236}">
                <a16:creationId xmlns:a16="http://schemas.microsoft.com/office/drawing/2014/main" id="{30273122-75FB-453B-B19D-8AEC2A4BB3E8}"/>
              </a:ext>
            </a:extLst>
          </p:cNvPr>
          <p:cNvCxnSpPr>
            <a:cxnSpLocks/>
          </p:cNvCxnSpPr>
          <p:nvPr/>
        </p:nvCxnSpPr>
        <p:spPr>
          <a:xfrm flipH="1">
            <a:off x="3172596" y="4035809"/>
            <a:ext cx="68580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21" name="Rectangle 220">
            <a:extLst>
              <a:ext uri="{FF2B5EF4-FFF2-40B4-BE49-F238E27FC236}">
                <a16:creationId xmlns:a16="http://schemas.microsoft.com/office/drawing/2014/main" id="{42977DBD-F8FF-4DCB-AB50-558B9EB15973}"/>
              </a:ext>
            </a:extLst>
          </p:cNvPr>
          <p:cNvSpPr/>
          <p:nvPr/>
        </p:nvSpPr>
        <p:spPr>
          <a:xfrm>
            <a:off x="8053420" y="5585262"/>
            <a:ext cx="895352" cy="369332"/>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Blob storage for images</a:t>
            </a:r>
          </a:p>
        </p:txBody>
      </p:sp>
      <p:sp>
        <p:nvSpPr>
          <p:cNvPr id="222" name="Rectangle 221">
            <a:extLst>
              <a:ext uri="{FF2B5EF4-FFF2-40B4-BE49-F238E27FC236}">
                <a16:creationId xmlns:a16="http://schemas.microsoft.com/office/drawing/2014/main" id="{120D8B58-57C9-420E-BE83-E7A8EBA7A66E}"/>
              </a:ext>
            </a:extLst>
          </p:cNvPr>
          <p:cNvSpPr/>
          <p:nvPr/>
        </p:nvSpPr>
        <p:spPr>
          <a:xfrm>
            <a:off x="9256524" y="5585262"/>
            <a:ext cx="928396" cy="369332"/>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SQL database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contacts</a:t>
            </a:r>
          </a:p>
        </p:txBody>
      </p:sp>
      <p:sp>
        <p:nvSpPr>
          <p:cNvPr id="223" name="Rectangle 222">
            <a:extLst>
              <a:ext uri="{FF2B5EF4-FFF2-40B4-BE49-F238E27FC236}">
                <a16:creationId xmlns:a16="http://schemas.microsoft.com/office/drawing/2014/main" id="{7860795D-331A-4127-8B51-C8CA615CAC89}"/>
              </a:ext>
            </a:extLst>
          </p:cNvPr>
          <p:cNvSpPr/>
          <p:nvPr/>
        </p:nvSpPr>
        <p:spPr>
          <a:xfrm>
            <a:off x="10492672" y="5585262"/>
            <a:ext cx="847893" cy="184666"/>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Redis cache</a:t>
            </a:r>
          </a:p>
        </p:txBody>
      </p:sp>
      <p:grpSp>
        <p:nvGrpSpPr>
          <p:cNvPr id="224" name="Group 223">
            <a:extLst>
              <a:ext uri="{FF2B5EF4-FFF2-40B4-BE49-F238E27FC236}">
                <a16:creationId xmlns:a16="http://schemas.microsoft.com/office/drawing/2014/main" id="{C2CB403E-8F3A-47D3-8821-3B6259305FEB}"/>
              </a:ext>
            </a:extLst>
          </p:cNvPr>
          <p:cNvGrpSpPr/>
          <p:nvPr/>
        </p:nvGrpSpPr>
        <p:grpSpPr>
          <a:xfrm>
            <a:off x="8316400" y="5139132"/>
            <a:ext cx="369391" cy="368438"/>
            <a:chOff x="11018088" y="608864"/>
            <a:chExt cx="495300" cy="494022"/>
          </a:xfrm>
        </p:grpSpPr>
        <p:sp>
          <p:nvSpPr>
            <p:cNvPr id="225" name="Rectangle 457">
              <a:extLst>
                <a:ext uri="{FF2B5EF4-FFF2-40B4-BE49-F238E27FC236}">
                  <a16:creationId xmlns:a16="http://schemas.microsoft.com/office/drawing/2014/main" id="{6D0916D7-D87A-4446-AE92-7FB178B3EBF2}"/>
                </a:ext>
              </a:extLst>
            </p:cNvPr>
            <p:cNvSpPr>
              <a:spLocks noChangeArrowheads="1"/>
            </p:cNvSpPr>
            <p:nvPr/>
          </p:nvSpPr>
          <p:spPr bwMode="auto">
            <a:xfrm>
              <a:off x="11018088" y="608864"/>
              <a:ext cx="495300" cy="936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26" name="Group 225">
              <a:extLst>
                <a:ext uri="{FF2B5EF4-FFF2-40B4-BE49-F238E27FC236}">
                  <a16:creationId xmlns:a16="http://schemas.microsoft.com/office/drawing/2014/main" id="{AC2DBB42-5905-435A-9F01-8514314F431B}"/>
                </a:ext>
              </a:extLst>
            </p:cNvPr>
            <p:cNvGrpSpPr/>
            <p:nvPr/>
          </p:nvGrpSpPr>
          <p:grpSpPr>
            <a:xfrm>
              <a:off x="11018088" y="732690"/>
              <a:ext cx="495299" cy="370196"/>
              <a:chOff x="11018088" y="732690"/>
              <a:chExt cx="566126" cy="370196"/>
            </a:xfrm>
          </p:grpSpPr>
          <p:sp>
            <p:nvSpPr>
              <p:cNvPr id="227" name="Rectangle 459">
                <a:extLst>
                  <a:ext uri="{FF2B5EF4-FFF2-40B4-BE49-F238E27FC236}">
                    <a16:creationId xmlns:a16="http://schemas.microsoft.com/office/drawing/2014/main" id="{C457A22C-E53A-45AF-B011-A7FD6B80F621}"/>
                  </a:ext>
                </a:extLst>
              </p:cNvPr>
              <p:cNvSpPr>
                <a:spLocks noChangeArrowheads="1"/>
              </p:cNvSpPr>
              <p:nvPr/>
            </p:nvSpPr>
            <p:spPr bwMode="auto">
              <a:xfrm>
                <a:off x="11323272"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Rectangle 459">
                <a:extLst>
                  <a:ext uri="{FF2B5EF4-FFF2-40B4-BE49-F238E27FC236}">
                    <a16:creationId xmlns:a16="http://schemas.microsoft.com/office/drawing/2014/main" id="{3090A364-A239-4F95-B1FB-DF50610D294B}"/>
                  </a:ext>
                </a:extLst>
              </p:cNvPr>
              <p:cNvSpPr>
                <a:spLocks noChangeArrowheads="1"/>
              </p:cNvSpPr>
              <p:nvPr/>
            </p:nvSpPr>
            <p:spPr bwMode="auto">
              <a:xfrm>
                <a:off x="11323272"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9" name="Rectangle 459">
                <a:extLst>
                  <a:ext uri="{FF2B5EF4-FFF2-40B4-BE49-F238E27FC236}">
                    <a16:creationId xmlns:a16="http://schemas.microsoft.com/office/drawing/2014/main" id="{9E151318-2214-4A5D-9482-6777C14FDFB4}"/>
                  </a:ext>
                </a:extLst>
              </p:cNvPr>
              <p:cNvSpPr>
                <a:spLocks noChangeArrowheads="1"/>
              </p:cNvSpPr>
              <p:nvPr/>
            </p:nvSpPr>
            <p:spPr bwMode="auto">
              <a:xfrm>
                <a:off x="11018088"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0" name="Rectangle 459">
                <a:extLst>
                  <a:ext uri="{FF2B5EF4-FFF2-40B4-BE49-F238E27FC236}">
                    <a16:creationId xmlns:a16="http://schemas.microsoft.com/office/drawing/2014/main" id="{A2FE52DC-7367-4A96-91A8-E43BAAC7B2E7}"/>
                  </a:ext>
                </a:extLst>
              </p:cNvPr>
              <p:cNvSpPr>
                <a:spLocks noChangeArrowheads="1"/>
              </p:cNvSpPr>
              <p:nvPr/>
            </p:nvSpPr>
            <p:spPr bwMode="auto">
              <a:xfrm>
                <a:off x="11018088"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31" name="Freeform 188">
            <a:extLst>
              <a:ext uri="{FF2B5EF4-FFF2-40B4-BE49-F238E27FC236}">
                <a16:creationId xmlns:a16="http://schemas.microsoft.com/office/drawing/2014/main" id="{DE0D7471-D6DE-4EB3-BA70-9EED2BC36564}"/>
              </a:ext>
            </a:extLst>
          </p:cNvPr>
          <p:cNvSpPr/>
          <p:nvPr/>
        </p:nvSpPr>
        <p:spPr bwMode="auto">
          <a:xfrm>
            <a:off x="9593103" y="5180920"/>
            <a:ext cx="254688" cy="32665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74"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32" name="Group 231">
            <a:extLst>
              <a:ext uri="{FF2B5EF4-FFF2-40B4-BE49-F238E27FC236}">
                <a16:creationId xmlns:a16="http://schemas.microsoft.com/office/drawing/2014/main" id="{C5BDC4C3-F7C7-46A3-B7E0-06C97C8C2136}"/>
              </a:ext>
            </a:extLst>
          </p:cNvPr>
          <p:cNvGrpSpPr/>
          <p:nvPr/>
        </p:nvGrpSpPr>
        <p:grpSpPr>
          <a:xfrm>
            <a:off x="10783410" y="5156011"/>
            <a:ext cx="330436" cy="351559"/>
            <a:chOff x="10563491" y="5552251"/>
            <a:chExt cx="330436" cy="351559"/>
          </a:xfrm>
        </p:grpSpPr>
        <p:sp>
          <p:nvSpPr>
            <p:cNvPr id="233" name="Freeform: Shape 232">
              <a:extLst>
                <a:ext uri="{FF2B5EF4-FFF2-40B4-BE49-F238E27FC236}">
                  <a16:creationId xmlns:a16="http://schemas.microsoft.com/office/drawing/2014/main" id="{BCFB82D7-1BC9-483A-BEFF-66530389EA18}"/>
                </a:ext>
              </a:extLst>
            </p:cNvPr>
            <p:cNvSpPr>
              <a:spLocks/>
            </p:cNvSpPr>
            <p:nvPr/>
          </p:nvSpPr>
          <p:spPr bwMode="auto">
            <a:xfrm>
              <a:off x="10563491" y="5552251"/>
              <a:ext cx="250749" cy="332890"/>
            </a:xfrm>
            <a:custGeom>
              <a:avLst/>
              <a:gdLst>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97 w 270801"/>
                <a:gd name="connsiteY11" fmla="*/ 327467 h 359511"/>
                <a:gd name="connsiteX12" fmla="*/ 262455 w 270801"/>
                <a:gd name="connsiteY12" fmla="*/ 295282 h 359511"/>
                <a:gd name="connsiteX13" fmla="*/ 270008 w 270801"/>
                <a:gd name="connsiteY13" fmla="*/ 115157 h 359511"/>
                <a:gd name="connsiteX14" fmla="*/ 164767 w 270801"/>
                <a:gd name="connsiteY14" fmla="*/ 153191 h 359511"/>
                <a:gd name="connsiteX15" fmla="*/ 164767 w 270801"/>
                <a:gd name="connsiteY15" fmla="*/ 333440 h 359511"/>
                <a:gd name="connsiteX16" fmla="*/ 181587 w 270801"/>
                <a:gd name="connsiteY16" fmla="*/ 353041 h 359511"/>
                <a:gd name="connsiteX17" fmla="*/ 187976 w 270801"/>
                <a:gd name="connsiteY17" fmla="*/ 355652 h 359511"/>
                <a:gd name="connsiteX18" fmla="*/ 187714 w 270801"/>
                <a:gd name="connsiteY18" fmla="*/ 355702 h 359511"/>
                <a:gd name="connsiteX19" fmla="*/ 134452 w 270801"/>
                <a:gd name="connsiteY19" fmla="*/ 359511 h 359511"/>
                <a:gd name="connsiteX20" fmla="*/ 133844 w 270801"/>
                <a:gd name="connsiteY20" fmla="*/ 359511 h 359511"/>
                <a:gd name="connsiteX21" fmla="*/ 132288 w 270801"/>
                <a:gd name="connsiteY21" fmla="*/ 359511 h 359511"/>
                <a:gd name="connsiteX22" fmla="*/ 132288 w 270801"/>
                <a:gd name="connsiteY22" fmla="*/ 359397 h 359511"/>
                <a:gd name="connsiteX23" fmla="*/ 81966 w 270801"/>
                <a:gd name="connsiteY23" fmla="*/ 355702 h 359511"/>
                <a:gd name="connsiteX24" fmla="*/ 0 w 270801"/>
                <a:gd name="connsiteY24" fmla="*/ 311624 h 359511"/>
                <a:gd name="connsiteX25" fmla="*/ 0 w 270801"/>
                <a:gd name="connsiteY25" fmla="*/ 48246 h 359511"/>
                <a:gd name="connsiteX26" fmla="*/ 167 w 270801"/>
                <a:gd name="connsiteY26" fmla="*/ 48246 h 359511"/>
                <a:gd name="connsiteX27" fmla="*/ 0 w 270801"/>
                <a:gd name="connsiteY27" fmla="*/ 47935 h 359511"/>
                <a:gd name="connsiteX28" fmla="*/ 134317 w 270801"/>
                <a:gd name="connsiteY28"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55 w 270801"/>
                <a:gd name="connsiteY11" fmla="*/ 295282 h 359511"/>
                <a:gd name="connsiteX12" fmla="*/ 270008 w 270801"/>
                <a:gd name="connsiteY12" fmla="*/ 115157 h 359511"/>
                <a:gd name="connsiteX13" fmla="*/ 164767 w 270801"/>
                <a:gd name="connsiteY13" fmla="*/ 153191 h 359511"/>
                <a:gd name="connsiteX14" fmla="*/ 164767 w 270801"/>
                <a:gd name="connsiteY14" fmla="*/ 333440 h 359511"/>
                <a:gd name="connsiteX15" fmla="*/ 181587 w 270801"/>
                <a:gd name="connsiteY15" fmla="*/ 353041 h 359511"/>
                <a:gd name="connsiteX16" fmla="*/ 187976 w 270801"/>
                <a:gd name="connsiteY16" fmla="*/ 355652 h 359511"/>
                <a:gd name="connsiteX17" fmla="*/ 187714 w 270801"/>
                <a:gd name="connsiteY17" fmla="*/ 355702 h 359511"/>
                <a:gd name="connsiteX18" fmla="*/ 134452 w 270801"/>
                <a:gd name="connsiteY18" fmla="*/ 359511 h 359511"/>
                <a:gd name="connsiteX19" fmla="*/ 133844 w 270801"/>
                <a:gd name="connsiteY19" fmla="*/ 359511 h 359511"/>
                <a:gd name="connsiteX20" fmla="*/ 132288 w 270801"/>
                <a:gd name="connsiteY20" fmla="*/ 359511 h 359511"/>
                <a:gd name="connsiteX21" fmla="*/ 132288 w 270801"/>
                <a:gd name="connsiteY21" fmla="*/ 359397 h 359511"/>
                <a:gd name="connsiteX22" fmla="*/ 81966 w 270801"/>
                <a:gd name="connsiteY22" fmla="*/ 355702 h 359511"/>
                <a:gd name="connsiteX23" fmla="*/ 0 w 270801"/>
                <a:gd name="connsiteY23" fmla="*/ 311624 h 359511"/>
                <a:gd name="connsiteX24" fmla="*/ 0 w 270801"/>
                <a:gd name="connsiteY24" fmla="*/ 48246 h 359511"/>
                <a:gd name="connsiteX25" fmla="*/ 167 w 270801"/>
                <a:gd name="connsiteY25" fmla="*/ 48246 h 359511"/>
                <a:gd name="connsiteX26" fmla="*/ 0 w 270801"/>
                <a:gd name="connsiteY26" fmla="*/ 47935 h 359511"/>
                <a:gd name="connsiteX27" fmla="*/ 134317 w 270801"/>
                <a:gd name="connsiteY27"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2455 w 270801"/>
                <a:gd name="connsiteY10" fmla="*/ 295282 h 359511"/>
                <a:gd name="connsiteX11" fmla="*/ 270008 w 270801"/>
                <a:gd name="connsiteY11" fmla="*/ 115157 h 359511"/>
                <a:gd name="connsiteX12" fmla="*/ 164767 w 270801"/>
                <a:gd name="connsiteY12" fmla="*/ 153191 h 359511"/>
                <a:gd name="connsiteX13" fmla="*/ 164767 w 270801"/>
                <a:gd name="connsiteY13" fmla="*/ 333440 h 359511"/>
                <a:gd name="connsiteX14" fmla="*/ 181587 w 270801"/>
                <a:gd name="connsiteY14" fmla="*/ 353041 h 359511"/>
                <a:gd name="connsiteX15" fmla="*/ 187976 w 270801"/>
                <a:gd name="connsiteY15" fmla="*/ 355652 h 359511"/>
                <a:gd name="connsiteX16" fmla="*/ 187714 w 270801"/>
                <a:gd name="connsiteY16" fmla="*/ 355702 h 359511"/>
                <a:gd name="connsiteX17" fmla="*/ 134452 w 270801"/>
                <a:gd name="connsiteY17" fmla="*/ 359511 h 359511"/>
                <a:gd name="connsiteX18" fmla="*/ 133844 w 270801"/>
                <a:gd name="connsiteY18" fmla="*/ 359511 h 359511"/>
                <a:gd name="connsiteX19" fmla="*/ 132288 w 270801"/>
                <a:gd name="connsiteY19" fmla="*/ 359511 h 359511"/>
                <a:gd name="connsiteX20" fmla="*/ 132288 w 270801"/>
                <a:gd name="connsiteY20" fmla="*/ 359397 h 359511"/>
                <a:gd name="connsiteX21" fmla="*/ 81966 w 270801"/>
                <a:gd name="connsiteY21" fmla="*/ 355702 h 359511"/>
                <a:gd name="connsiteX22" fmla="*/ 0 w 270801"/>
                <a:gd name="connsiteY22" fmla="*/ 311624 h 359511"/>
                <a:gd name="connsiteX23" fmla="*/ 0 w 270801"/>
                <a:gd name="connsiteY23" fmla="*/ 48246 h 359511"/>
                <a:gd name="connsiteX24" fmla="*/ 167 w 270801"/>
                <a:gd name="connsiteY24" fmla="*/ 48246 h 359511"/>
                <a:gd name="connsiteX25" fmla="*/ 0 w 270801"/>
                <a:gd name="connsiteY25" fmla="*/ 47935 h 359511"/>
                <a:gd name="connsiteX26" fmla="*/ 134317 w 270801"/>
                <a:gd name="connsiteY26" fmla="*/ 0 h 359511"/>
                <a:gd name="connsiteX0" fmla="*/ 133844 w 278042"/>
                <a:gd name="connsiteY0" fmla="*/ 14007 h 359511"/>
                <a:gd name="connsiteX1" fmla="*/ 24901 w 278042"/>
                <a:gd name="connsiteY1" fmla="*/ 44356 h 359511"/>
                <a:gd name="connsiteX2" fmla="*/ 133844 w 278042"/>
                <a:gd name="connsiteY2" fmla="*/ 74705 h 359511"/>
                <a:gd name="connsiteX3" fmla="*/ 242787 w 278042"/>
                <a:gd name="connsiteY3" fmla="*/ 44356 h 359511"/>
                <a:gd name="connsiteX4" fmla="*/ 133844 w 278042"/>
                <a:gd name="connsiteY4" fmla="*/ 14007 h 359511"/>
                <a:gd name="connsiteX5" fmla="*/ 134317 w 278042"/>
                <a:gd name="connsiteY5" fmla="*/ 0 h 359511"/>
                <a:gd name="connsiteX6" fmla="*/ 270800 w 278042"/>
                <a:gd name="connsiteY6" fmla="*/ 47935 h 359511"/>
                <a:gd name="connsiteX7" fmla="*/ 270632 w 278042"/>
                <a:gd name="connsiteY7" fmla="*/ 48246 h 359511"/>
                <a:gd name="connsiteX8" fmla="*/ 270801 w 278042"/>
                <a:gd name="connsiteY8" fmla="*/ 48246 h 359511"/>
                <a:gd name="connsiteX9" fmla="*/ 270801 w 278042"/>
                <a:gd name="connsiteY9" fmla="*/ 311624 h 359511"/>
                <a:gd name="connsiteX10" fmla="*/ 270008 w 278042"/>
                <a:gd name="connsiteY10" fmla="*/ 115157 h 359511"/>
                <a:gd name="connsiteX11" fmla="*/ 164767 w 278042"/>
                <a:gd name="connsiteY11" fmla="*/ 153191 h 359511"/>
                <a:gd name="connsiteX12" fmla="*/ 164767 w 278042"/>
                <a:gd name="connsiteY12" fmla="*/ 333440 h 359511"/>
                <a:gd name="connsiteX13" fmla="*/ 181587 w 278042"/>
                <a:gd name="connsiteY13" fmla="*/ 353041 h 359511"/>
                <a:gd name="connsiteX14" fmla="*/ 187976 w 278042"/>
                <a:gd name="connsiteY14" fmla="*/ 355652 h 359511"/>
                <a:gd name="connsiteX15" fmla="*/ 187714 w 278042"/>
                <a:gd name="connsiteY15" fmla="*/ 355702 h 359511"/>
                <a:gd name="connsiteX16" fmla="*/ 134452 w 278042"/>
                <a:gd name="connsiteY16" fmla="*/ 359511 h 359511"/>
                <a:gd name="connsiteX17" fmla="*/ 133844 w 278042"/>
                <a:gd name="connsiteY17" fmla="*/ 359511 h 359511"/>
                <a:gd name="connsiteX18" fmla="*/ 132288 w 278042"/>
                <a:gd name="connsiteY18" fmla="*/ 359511 h 359511"/>
                <a:gd name="connsiteX19" fmla="*/ 132288 w 278042"/>
                <a:gd name="connsiteY19" fmla="*/ 359397 h 359511"/>
                <a:gd name="connsiteX20" fmla="*/ 81966 w 278042"/>
                <a:gd name="connsiteY20" fmla="*/ 355702 h 359511"/>
                <a:gd name="connsiteX21" fmla="*/ 0 w 278042"/>
                <a:gd name="connsiteY21" fmla="*/ 311624 h 359511"/>
                <a:gd name="connsiteX22" fmla="*/ 0 w 278042"/>
                <a:gd name="connsiteY22" fmla="*/ 48246 h 359511"/>
                <a:gd name="connsiteX23" fmla="*/ 167 w 278042"/>
                <a:gd name="connsiteY23" fmla="*/ 48246 h 359511"/>
                <a:gd name="connsiteX24" fmla="*/ 0 w 278042"/>
                <a:gd name="connsiteY24" fmla="*/ 47935 h 359511"/>
                <a:gd name="connsiteX25" fmla="*/ 134317 w 278042"/>
                <a:gd name="connsiteY25"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21035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801" h="359511">
                  <a:moveTo>
                    <a:pt x="133844" y="14007"/>
                  </a:moveTo>
                  <a:cubicBezTo>
                    <a:pt x="73676" y="14007"/>
                    <a:pt x="24901" y="27595"/>
                    <a:pt x="24901" y="44356"/>
                  </a:cubicBezTo>
                  <a:cubicBezTo>
                    <a:pt x="24901" y="61117"/>
                    <a:pt x="73676" y="74705"/>
                    <a:pt x="133844" y="74705"/>
                  </a:cubicBezTo>
                  <a:cubicBezTo>
                    <a:pt x="194012" y="74705"/>
                    <a:pt x="242787" y="61117"/>
                    <a:pt x="242787" y="44356"/>
                  </a:cubicBezTo>
                  <a:cubicBezTo>
                    <a:pt x="242787" y="27595"/>
                    <a:pt x="194012" y="14007"/>
                    <a:pt x="133844" y="14007"/>
                  </a:cubicBezTo>
                  <a:close/>
                  <a:moveTo>
                    <a:pt x="134317" y="0"/>
                  </a:moveTo>
                  <a:cubicBezTo>
                    <a:pt x="207974" y="0"/>
                    <a:pt x="270800" y="21789"/>
                    <a:pt x="270800" y="47935"/>
                  </a:cubicBezTo>
                  <a:lnTo>
                    <a:pt x="270632" y="48246"/>
                  </a:lnTo>
                  <a:lnTo>
                    <a:pt x="270801" y="48246"/>
                  </a:lnTo>
                  <a:cubicBezTo>
                    <a:pt x="270537" y="70550"/>
                    <a:pt x="270404" y="87579"/>
                    <a:pt x="270008" y="121035"/>
                  </a:cubicBezTo>
                  <a:cubicBezTo>
                    <a:pt x="212658" y="119612"/>
                    <a:pt x="164767" y="153191"/>
                    <a:pt x="164767" y="153191"/>
                  </a:cubicBezTo>
                  <a:lnTo>
                    <a:pt x="164767" y="333440"/>
                  </a:lnTo>
                  <a:cubicBezTo>
                    <a:pt x="164767" y="341041"/>
                    <a:pt x="170988" y="347694"/>
                    <a:pt x="181587" y="353041"/>
                  </a:cubicBezTo>
                  <a:lnTo>
                    <a:pt x="187976" y="355652"/>
                  </a:lnTo>
                  <a:lnTo>
                    <a:pt x="187714" y="355702"/>
                  </a:lnTo>
                  <a:cubicBezTo>
                    <a:pt x="171380" y="358151"/>
                    <a:pt x="153390" y="359511"/>
                    <a:pt x="134452" y="359511"/>
                  </a:cubicBezTo>
                  <a:lnTo>
                    <a:pt x="133844" y="359511"/>
                  </a:lnTo>
                  <a:lnTo>
                    <a:pt x="132288" y="359511"/>
                  </a:lnTo>
                  <a:lnTo>
                    <a:pt x="132288" y="359397"/>
                  </a:lnTo>
                  <a:lnTo>
                    <a:pt x="81966" y="355702"/>
                  </a:lnTo>
                  <a:cubicBezTo>
                    <a:pt x="34001" y="348356"/>
                    <a:pt x="0" y="331214"/>
                    <a:pt x="0" y="311624"/>
                  </a:cubicBezTo>
                  <a:lnTo>
                    <a:pt x="0" y="48246"/>
                  </a:lnTo>
                  <a:lnTo>
                    <a:pt x="167" y="48246"/>
                  </a:lnTo>
                  <a:lnTo>
                    <a:pt x="0" y="47935"/>
                  </a:lnTo>
                  <a:cubicBezTo>
                    <a:pt x="0" y="21789"/>
                    <a:pt x="60659" y="0"/>
                    <a:pt x="134317"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Freeform: Shape 233">
              <a:extLst>
                <a:ext uri="{FF2B5EF4-FFF2-40B4-BE49-F238E27FC236}">
                  <a16:creationId xmlns:a16="http://schemas.microsoft.com/office/drawing/2014/main" id="{A9DCA4D0-B1F4-4C86-97C1-6AB769C6857B}"/>
                </a:ext>
              </a:extLst>
            </p:cNvPr>
            <p:cNvSpPr>
              <a:spLocks/>
            </p:cNvSpPr>
            <p:nvPr/>
          </p:nvSpPr>
          <p:spPr bwMode="auto">
            <a:xfrm>
              <a:off x="10713393" y="5664136"/>
              <a:ext cx="180534" cy="239674"/>
            </a:xfrm>
            <a:custGeom>
              <a:avLst/>
              <a:gdLst>
                <a:gd name="connsiteX0" fmla="*/ 144739 w 180534"/>
                <a:gd name="connsiteY0" fmla="*/ 74705 h 239674"/>
                <a:gd name="connsiteX1" fmla="*/ 43578 w 180534"/>
                <a:gd name="connsiteY1" fmla="*/ 157191 h 239674"/>
                <a:gd name="connsiteX2" fmla="*/ 77817 w 180534"/>
                <a:gd name="connsiteY2" fmla="*/ 157191 h 239674"/>
                <a:gd name="connsiteX3" fmla="*/ 38909 w 180534"/>
                <a:gd name="connsiteY3" fmla="*/ 221000 h 239674"/>
                <a:gd name="connsiteX4" fmla="*/ 138514 w 180534"/>
                <a:gd name="connsiteY4" fmla="*/ 138515 h 239674"/>
                <a:gd name="connsiteX5" fmla="*/ 105831 w 180534"/>
                <a:gd name="connsiteY5" fmla="*/ 138515 h 239674"/>
                <a:gd name="connsiteX6" fmla="*/ 90268 w 180534"/>
                <a:gd name="connsiteY6" fmla="*/ 9339 h 239674"/>
                <a:gd name="connsiteX7" fmla="*/ 18677 w 180534"/>
                <a:gd name="connsiteY7" fmla="*/ 32654 h 239674"/>
                <a:gd name="connsiteX8" fmla="*/ 90268 w 180534"/>
                <a:gd name="connsiteY8" fmla="*/ 55969 h 239674"/>
                <a:gd name="connsiteX9" fmla="*/ 161859 w 180534"/>
                <a:gd name="connsiteY9" fmla="*/ 32654 h 239674"/>
                <a:gd name="connsiteX10" fmla="*/ 90268 w 180534"/>
                <a:gd name="connsiteY10" fmla="*/ 9339 h 239674"/>
                <a:gd name="connsiteX11" fmla="*/ 90267 w 180534"/>
                <a:gd name="connsiteY11" fmla="*/ 0 h 239674"/>
                <a:gd name="connsiteX12" fmla="*/ 180534 w 180534"/>
                <a:gd name="connsiteY12" fmla="*/ 32683 h 239674"/>
                <a:gd name="connsiteX13" fmla="*/ 180533 w 180534"/>
                <a:gd name="connsiteY13" fmla="*/ 32685 h 239674"/>
                <a:gd name="connsiteX14" fmla="*/ 180533 w 180534"/>
                <a:gd name="connsiteY14" fmla="*/ 35407 h 239674"/>
                <a:gd name="connsiteX15" fmla="*/ 180533 w 180534"/>
                <a:gd name="connsiteY15" fmla="*/ 206991 h 239674"/>
                <a:gd name="connsiteX16" fmla="*/ 90896 w 180534"/>
                <a:gd name="connsiteY16" fmla="*/ 239674 h 239674"/>
                <a:gd name="connsiteX17" fmla="*/ 90267 w 180534"/>
                <a:gd name="connsiteY17" fmla="*/ 239674 h 239674"/>
                <a:gd name="connsiteX18" fmla="*/ 88710 w 180534"/>
                <a:gd name="connsiteY18" fmla="*/ 239674 h 239674"/>
                <a:gd name="connsiteX19" fmla="*/ 88710 w 180534"/>
                <a:gd name="connsiteY19" fmla="*/ 239570 h 239674"/>
                <a:gd name="connsiteX20" fmla="*/ 55309 w 180534"/>
                <a:gd name="connsiteY20" fmla="*/ 237325 h 239674"/>
                <a:gd name="connsiteX21" fmla="*/ 0 w 180534"/>
                <a:gd name="connsiteY21" fmla="*/ 206991 h 239674"/>
                <a:gd name="connsiteX22" fmla="*/ 0 w 180534"/>
                <a:gd name="connsiteY22" fmla="*/ 32683 h 239674"/>
                <a:gd name="connsiteX23" fmla="*/ 90267 w 180534"/>
                <a:gd name="connsiteY23" fmla="*/ 0 h 2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34" h="239674">
                  <a:moveTo>
                    <a:pt x="144739" y="74705"/>
                  </a:moveTo>
                  <a:lnTo>
                    <a:pt x="43578" y="157191"/>
                  </a:lnTo>
                  <a:lnTo>
                    <a:pt x="77817" y="157191"/>
                  </a:lnTo>
                  <a:lnTo>
                    <a:pt x="38909" y="221000"/>
                  </a:lnTo>
                  <a:lnTo>
                    <a:pt x="138514" y="138515"/>
                  </a:lnTo>
                  <a:lnTo>
                    <a:pt x="105831" y="138515"/>
                  </a:lnTo>
                  <a:close/>
                  <a:moveTo>
                    <a:pt x="90268" y="9339"/>
                  </a:moveTo>
                  <a:cubicBezTo>
                    <a:pt x="50729" y="9339"/>
                    <a:pt x="18677" y="19777"/>
                    <a:pt x="18677" y="32654"/>
                  </a:cubicBezTo>
                  <a:cubicBezTo>
                    <a:pt x="18677" y="45531"/>
                    <a:pt x="50729" y="55969"/>
                    <a:pt x="90268" y="55969"/>
                  </a:cubicBezTo>
                  <a:cubicBezTo>
                    <a:pt x="129807" y="55969"/>
                    <a:pt x="161859" y="45531"/>
                    <a:pt x="161859" y="32654"/>
                  </a:cubicBezTo>
                  <a:cubicBezTo>
                    <a:pt x="161859" y="19777"/>
                    <a:pt x="129807" y="9339"/>
                    <a:pt x="90268" y="9339"/>
                  </a:cubicBezTo>
                  <a:close/>
                  <a:moveTo>
                    <a:pt x="90267" y="0"/>
                  </a:moveTo>
                  <a:cubicBezTo>
                    <a:pt x="140120" y="0"/>
                    <a:pt x="180534" y="14633"/>
                    <a:pt x="180534" y="32683"/>
                  </a:cubicBezTo>
                  <a:lnTo>
                    <a:pt x="180533" y="32685"/>
                  </a:lnTo>
                  <a:lnTo>
                    <a:pt x="180533" y="35407"/>
                  </a:lnTo>
                  <a:cubicBezTo>
                    <a:pt x="180533" y="43577"/>
                    <a:pt x="180533" y="76260"/>
                    <a:pt x="180533" y="206991"/>
                  </a:cubicBezTo>
                  <a:cubicBezTo>
                    <a:pt x="180533" y="226601"/>
                    <a:pt x="141180" y="239674"/>
                    <a:pt x="90896" y="239674"/>
                  </a:cubicBezTo>
                  <a:lnTo>
                    <a:pt x="90267" y="239674"/>
                  </a:lnTo>
                  <a:lnTo>
                    <a:pt x="88710" y="239674"/>
                  </a:lnTo>
                  <a:lnTo>
                    <a:pt x="88710" y="239570"/>
                  </a:lnTo>
                  <a:lnTo>
                    <a:pt x="55309" y="237325"/>
                  </a:lnTo>
                  <a:cubicBezTo>
                    <a:pt x="22970" y="232729"/>
                    <a:pt x="0" y="221699"/>
                    <a:pt x="0" y="206991"/>
                  </a:cubicBezTo>
                  <a:cubicBezTo>
                    <a:pt x="0" y="206991"/>
                    <a:pt x="0" y="206991"/>
                    <a:pt x="0" y="32683"/>
                  </a:cubicBezTo>
                  <a:cubicBezTo>
                    <a:pt x="0" y="14633"/>
                    <a:pt x="40414" y="0"/>
                    <a:pt x="90267" y="0"/>
                  </a:cubicBezTo>
                  <a:close/>
                </a:path>
              </a:pathLst>
            </a:custGeom>
            <a:solidFill>
              <a:schemeClr val="accent3"/>
            </a:solidFill>
            <a:ln w="6350">
              <a:noFill/>
            </a:ln>
          </p:spPr>
          <p:txBody>
            <a:bodyPr vert="horz" wrap="square" lIns="91427" tIns="45713" rIns="91427" bIns="45713" numCol="1" anchor="t" anchorCtr="0" compatLnSpc="1">
              <a:prstTxWarp prst="textNoShape">
                <a:avLst/>
              </a:prstTxWarp>
              <a:no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5" name="Rectangle 234">
            <a:extLst>
              <a:ext uri="{FF2B5EF4-FFF2-40B4-BE49-F238E27FC236}">
                <a16:creationId xmlns:a16="http://schemas.microsoft.com/office/drawing/2014/main" id="{9A848E7A-B094-4B37-BB73-26E437BCC914}"/>
              </a:ext>
            </a:extLst>
          </p:cNvPr>
          <p:cNvSpPr/>
          <p:nvPr/>
        </p:nvSpPr>
        <p:spPr>
          <a:xfrm>
            <a:off x="7932121" y="4895850"/>
            <a:ext cx="3568092" cy="1178161"/>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00B983CB-FBFF-4DFD-BD9D-C8BBEBE84EF4}"/>
              </a:ext>
            </a:extLst>
          </p:cNvPr>
          <p:cNvSpPr/>
          <p:nvPr/>
        </p:nvSpPr>
        <p:spPr>
          <a:xfrm>
            <a:off x="1025733" y="4895850"/>
            <a:ext cx="4675506" cy="1178161"/>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C9CD8F12-428D-48E9-BA8F-78560176A793}"/>
              </a:ext>
            </a:extLst>
          </p:cNvPr>
          <p:cNvSpPr/>
          <p:nvPr/>
        </p:nvSpPr>
        <p:spPr>
          <a:xfrm>
            <a:off x="1169995" y="5533797"/>
            <a:ext cx="466474"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Twitter</a:t>
            </a:r>
          </a:p>
        </p:txBody>
      </p:sp>
      <p:sp>
        <p:nvSpPr>
          <p:cNvPr id="238" name="Rectangle 237">
            <a:extLst>
              <a:ext uri="{FF2B5EF4-FFF2-40B4-BE49-F238E27FC236}">
                <a16:creationId xmlns:a16="http://schemas.microsoft.com/office/drawing/2014/main" id="{220687D0-43D0-4298-92E8-788A5CCA9EF4}"/>
              </a:ext>
            </a:extLst>
          </p:cNvPr>
          <p:cNvSpPr/>
          <p:nvPr/>
        </p:nvSpPr>
        <p:spPr>
          <a:xfrm>
            <a:off x="1862626" y="4992786"/>
            <a:ext cx="2856486" cy="101953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06CB0D3B-CB59-4C28-B585-52453E42399B}"/>
              </a:ext>
            </a:extLst>
          </p:cNvPr>
          <p:cNvSpPr/>
          <p:nvPr/>
        </p:nvSpPr>
        <p:spPr>
          <a:xfrm>
            <a:off x="1999827" y="5532592"/>
            <a:ext cx="807913" cy="369332"/>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Logic Apps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Twitter feed</a:t>
            </a:r>
          </a:p>
        </p:txBody>
      </p:sp>
      <p:sp>
        <p:nvSpPr>
          <p:cNvPr id="240" name="Rectangle 239">
            <a:extLst>
              <a:ext uri="{FF2B5EF4-FFF2-40B4-BE49-F238E27FC236}">
                <a16:creationId xmlns:a16="http://schemas.microsoft.com/office/drawing/2014/main" id="{C7405D3F-4560-43F5-9DE2-73AA1526474D}"/>
              </a:ext>
            </a:extLst>
          </p:cNvPr>
          <p:cNvSpPr/>
          <p:nvPr/>
        </p:nvSpPr>
        <p:spPr>
          <a:xfrm>
            <a:off x="3809829" y="5532592"/>
            <a:ext cx="825761" cy="369332"/>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SQL DB Twitter data</a:t>
            </a:r>
          </a:p>
        </p:txBody>
      </p:sp>
      <p:sp>
        <p:nvSpPr>
          <p:cNvPr id="241" name="Rectangle 240">
            <a:extLst>
              <a:ext uri="{FF2B5EF4-FFF2-40B4-BE49-F238E27FC236}">
                <a16:creationId xmlns:a16="http://schemas.microsoft.com/office/drawing/2014/main" id="{05B9BE5A-34BF-47E0-A582-084DCBB984B4}"/>
              </a:ext>
            </a:extLst>
          </p:cNvPr>
          <p:cNvSpPr/>
          <p:nvPr/>
        </p:nvSpPr>
        <p:spPr>
          <a:xfrm>
            <a:off x="4881859" y="5532592"/>
            <a:ext cx="669257" cy="230832"/>
          </a:xfrm>
          <a:prstGeom prst="rect">
            <a:avLst/>
          </a:prstGeom>
          <a:noFill/>
        </p:spPr>
        <p:txBody>
          <a:bodyPr wrap="square" lIns="0" tIns="0" rIns="0" bIns="4572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Power BI</a:t>
            </a:r>
          </a:p>
        </p:txBody>
      </p:sp>
      <p:cxnSp>
        <p:nvCxnSpPr>
          <p:cNvPr id="242" name="Straight Connector 241">
            <a:extLst>
              <a:ext uri="{FF2B5EF4-FFF2-40B4-BE49-F238E27FC236}">
                <a16:creationId xmlns:a16="http://schemas.microsoft.com/office/drawing/2014/main" id="{207405DE-3637-4B7A-97A9-CBDD3D476C68}"/>
              </a:ext>
            </a:extLst>
          </p:cNvPr>
          <p:cNvCxnSpPr>
            <a:cxnSpLocks/>
          </p:cNvCxnSpPr>
          <p:nvPr/>
        </p:nvCxnSpPr>
        <p:spPr>
          <a:xfrm flipH="1">
            <a:off x="1671379" y="5320452"/>
            <a:ext cx="197223"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Straight Connector 242">
            <a:extLst>
              <a:ext uri="{FF2B5EF4-FFF2-40B4-BE49-F238E27FC236}">
                <a16:creationId xmlns:a16="http://schemas.microsoft.com/office/drawing/2014/main" id="{27082A8B-AD6B-4244-AE45-E00AABEA4E0F}"/>
              </a:ext>
            </a:extLst>
          </p:cNvPr>
          <p:cNvCxnSpPr>
            <a:cxnSpLocks/>
          </p:cNvCxnSpPr>
          <p:nvPr/>
        </p:nvCxnSpPr>
        <p:spPr>
          <a:xfrm flipH="1">
            <a:off x="2725568" y="5320452"/>
            <a:ext cx="358589"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Straight Connector 243">
            <a:extLst>
              <a:ext uri="{FF2B5EF4-FFF2-40B4-BE49-F238E27FC236}">
                <a16:creationId xmlns:a16="http://schemas.microsoft.com/office/drawing/2014/main" id="{B333F29E-438E-463B-BBA0-D864EBA29286}"/>
              </a:ext>
            </a:extLst>
          </p:cNvPr>
          <p:cNvCxnSpPr>
            <a:cxnSpLocks/>
          </p:cNvCxnSpPr>
          <p:nvPr/>
        </p:nvCxnSpPr>
        <p:spPr>
          <a:xfrm flipH="1">
            <a:off x="3588699" y="5320452"/>
            <a:ext cx="442259"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45" name="Rectangle 244">
            <a:extLst>
              <a:ext uri="{FF2B5EF4-FFF2-40B4-BE49-F238E27FC236}">
                <a16:creationId xmlns:a16="http://schemas.microsoft.com/office/drawing/2014/main" id="{EDF0954E-B347-4E8D-95EF-240E3A0A34EE}"/>
              </a:ext>
            </a:extLst>
          </p:cNvPr>
          <p:cNvSpPr/>
          <p:nvPr/>
        </p:nvSpPr>
        <p:spPr>
          <a:xfrm>
            <a:off x="3044300" y="5532592"/>
            <a:ext cx="585096"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Function</a:t>
            </a:r>
          </a:p>
        </p:txBody>
      </p:sp>
      <p:cxnSp>
        <p:nvCxnSpPr>
          <p:cNvPr id="246" name="Straight Connector 245">
            <a:extLst>
              <a:ext uri="{FF2B5EF4-FFF2-40B4-BE49-F238E27FC236}">
                <a16:creationId xmlns:a16="http://schemas.microsoft.com/office/drawing/2014/main" id="{45D15FBC-63F2-442A-93E4-E16C2D386376}"/>
              </a:ext>
            </a:extLst>
          </p:cNvPr>
          <p:cNvCxnSpPr>
            <a:cxnSpLocks/>
          </p:cNvCxnSpPr>
          <p:nvPr/>
        </p:nvCxnSpPr>
        <p:spPr>
          <a:xfrm flipH="1">
            <a:off x="4727186" y="5320452"/>
            <a:ext cx="143435"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47" name="Freeform 69">
            <a:extLst>
              <a:ext uri="{FF2B5EF4-FFF2-40B4-BE49-F238E27FC236}">
                <a16:creationId xmlns:a16="http://schemas.microsoft.com/office/drawing/2014/main" id="{0B484CBD-3953-465A-9C05-F07A21FBECC9}"/>
              </a:ext>
            </a:extLst>
          </p:cNvPr>
          <p:cNvSpPr/>
          <p:nvPr/>
        </p:nvSpPr>
        <p:spPr bwMode="auto">
          <a:xfrm>
            <a:off x="1244476" y="5237223"/>
            <a:ext cx="309488" cy="255110"/>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0625D858-1CA9-4C6F-A38B-975386C9B769}"/>
              </a:ext>
            </a:extLst>
          </p:cNvPr>
          <p:cNvGrpSpPr/>
          <p:nvPr/>
        </p:nvGrpSpPr>
        <p:grpSpPr>
          <a:xfrm>
            <a:off x="2235549" y="5159051"/>
            <a:ext cx="342688" cy="342688"/>
            <a:chOff x="9218613" y="2446338"/>
            <a:chExt cx="495300" cy="495300"/>
          </a:xfrm>
        </p:grpSpPr>
        <p:sp>
          <p:nvSpPr>
            <p:cNvPr id="249" name="Freeform 214">
              <a:extLst>
                <a:ext uri="{FF2B5EF4-FFF2-40B4-BE49-F238E27FC236}">
                  <a16:creationId xmlns:a16="http://schemas.microsoft.com/office/drawing/2014/main" id="{785B92AC-6BB3-46C1-87AB-5CA6F5DA5771}"/>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0" name="Freeform 215">
              <a:extLst>
                <a:ext uri="{FF2B5EF4-FFF2-40B4-BE49-F238E27FC236}">
                  <a16:creationId xmlns:a16="http://schemas.microsoft.com/office/drawing/2014/main" id="{FF9FE148-D6AC-4C7C-9E90-FC1BE603A4A8}"/>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1" name="Freeform 216">
              <a:extLst>
                <a:ext uri="{FF2B5EF4-FFF2-40B4-BE49-F238E27FC236}">
                  <a16:creationId xmlns:a16="http://schemas.microsoft.com/office/drawing/2014/main" id="{7797B164-8DF4-479D-9C8D-9723AE25DBF5}"/>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Freeform 217">
              <a:extLst>
                <a:ext uri="{FF2B5EF4-FFF2-40B4-BE49-F238E27FC236}">
                  <a16:creationId xmlns:a16="http://schemas.microsoft.com/office/drawing/2014/main" id="{82AB7E94-5439-4E38-8A1F-7556DCEF6B32}"/>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Line 219">
              <a:extLst>
                <a:ext uri="{FF2B5EF4-FFF2-40B4-BE49-F238E27FC236}">
                  <a16:creationId xmlns:a16="http://schemas.microsoft.com/office/drawing/2014/main" id="{2792CF9F-0E5D-4FB7-9B72-B6F718209A2D}"/>
                </a:ext>
              </a:extLst>
            </p:cNvPr>
            <p:cNvSpPr>
              <a:spLocks noChangeShapeType="1"/>
            </p:cNvSpPr>
            <p:nvPr/>
          </p:nvSpPr>
          <p:spPr bwMode="auto">
            <a:xfrm flipV="1">
              <a:off x="9466263" y="2586038"/>
              <a:ext cx="0" cy="107950"/>
            </a:xfrm>
            <a:prstGeom prst="line">
              <a:avLst/>
            </a:prstGeom>
            <a:noFill/>
            <a:ln w="79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Freeform 220">
              <a:extLst>
                <a:ext uri="{FF2B5EF4-FFF2-40B4-BE49-F238E27FC236}">
                  <a16:creationId xmlns:a16="http://schemas.microsoft.com/office/drawing/2014/main" id="{E80D3B41-D2FE-4BF5-AC47-976A01EC8A9B}"/>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Freeform 221">
              <a:extLst>
                <a:ext uri="{FF2B5EF4-FFF2-40B4-BE49-F238E27FC236}">
                  <a16:creationId xmlns:a16="http://schemas.microsoft.com/office/drawing/2014/main" id="{463E327F-8169-42CA-A5F8-8C0B6CDC9961}"/>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56" name="Freeform 188">
            <a:extLst>
              <a:ext uri="{FF2B5EF4-FFF2-40B4-BE49-F238E27FC236}">
                <a16:creationId xmlns:a16="http://schemas.microsoft.com/office/drawing/2014/main" id="{5026AB4C-5E41-48AD-ADBF-3167912B515B}"/>
              </a:ext>
            </a:extLst>
          </p:cNvPr>
          <p:cNvSpPr/>
          <p:nvPr/>
        </p:nvSpPr>
        <p:spPr bwMode="auto">
          <a:xfrm>
            <a:off x="4096869" y="5174116"/>
            <a:ext cx="254688" cy="32665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74" b="0" i="0" u="none" strike="noStrike" kern="1200" cap="none" spc="0" normalizeH="0" baseline="0" noProof="0">
              <a:ln>
                <a:noFill/>
              </a:ln>
              <a:solidFill>
                <a:prstClr val="white"/>
              </a:solidFill>
              <a:effectLst/>
              <a:uLnTx/>
              <a:uFillTx/>
              <a:latin typeface="Segoe UI"/>
              <a:ea typeface="Segoe UI Black" panose="020B0A02040204020203" pitchFamily="34" charset="0"/>
              <a:cs typeface="Segoe UI Black" panose="020B0A02040204020203" pitchFamily="34" charset="0"/>
            </a:endParaRPr>
          </a:p>
        </p:txBody>
      </p:sp>
      <p:sp>
        <p:nvSpPr>
          <p:cNvPr id="257" name="Freeform: Shape 256">
            <a:extLst>
              <a:ext uri="{FF2B5EF4-FFF2-40B4-BE49-F238E27FC236}">
                <a16:creationId xmlns:a16="http://schemas.microsoft.com/office/drawing/2014/main" id="{D54579CE-5C05-413D-B578-2B22240EC53E}"/>
              </a:ext>
            </a:extLst>
          </p:cNvPr>
          <p:cNvSpPr/>
          <p:nvPr/>
        </p:nvSpPr>
        <p:spPr bwMode="auto">
          <a:xfrm>
            <a:off x="3159430" y="5188031"/>
            <a:ext cx="356246" cy="298820"/>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58" name="Freeform 271">
            <a:extLst>
              <a:ext uri="{FF2B5EF4-FFF2-40B4-BE49-F238E27FC236}">
                <a16:creationId xmlns:a16="http://schemas.microsoft.com/office/drawing/2014/main" id="{FDDCCC64-6268-4C85-B508-BDF36060B8A8}"/>
              </a:ext>
            </a:extLst>
          </p:cNvPr>
          <p:cNvSpPr/>
          <p:nvPr/>
        </p:nvSpPr>
        <p:spPr>
          <a:xfrm>
            <a:off x="5005542" y="5174116"/>
            <a:ext cx="406618" cy="30699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TextBox 258">
            <a:extLst>
              <a:ext uri="{FF2B5EF4-FFF2-40B4-BE49-F238E27FC236}">
                <a16:creationId xmlns:a16="http://schemas.microsoft.com/office/drawing/2014/main" id="{9AF4C1EC-FAFA-484A-B86A-D805AF9BBAFB}"/>
              </a:ext>
            </a:extLst>
          </p:cNvPr>
          <p:cNvSpPr txBox="1"/>
          <p:nvPr/>
        </p:nvSpPr>
        <p:spPr>
          <a:xfrm>
            <a:off x="1320036" y="6121251"/>
            <a:ext cx="4086900" cy="461665"/>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pt-BR" sz="1200" b="0" i="0" u="none" strike="noStrike" kern="0" cap="none" spc="0" normalizeH="0" baseline="0" noProof="0" dirty="0">
                <a:ln>
                  <a:noFill/>
                </a:ln>
                <a:solidFill>
                  <a:prstClr val="white"/>
                </a:solidFill>
                <a:effectLst/>
                <a:uLnTx/>
                <a:uFillTx/>
                <a:latin typeface="Segoe UI"/>
                <a:ea typeface="+mn-ea"/>
                <a:cs typeface="Segoe UI" panose="020B0502040204020203" pitchFamily="34" charset="0"/>
              </a:rPr>
              <a:t>Modelo opcional de gerenciamento de marca e campanha</a:t>
            </a:r>
            <a:endParaRPr kumimoji="0" lang="en-US" sz="1200" b="0" i="0" u="none" strike="noStrike" kern="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260" name="Group 259">
            <a:extLst>
              <a:ext uri="{FF2B5EF4-FFF2-40B4-BE49-F238E27FC236}">
                <a16:creationId xmlns:a16="http://schemas.microsoft.com/office/drawing/2014/main" id="{96435244-FC49-4A33-B700-379009A56ADA}"/>
              </a:ext>
            </a:extLst>
          </p:cNvPr>
          <p:cNvGrpSpPr/>
          <p:nvPr/>
        </p:nvGrpSpPr>
        <p:grpSpPr>
          <a:xfrm>
            <a:off x="3902067" y="3830320"/>
            <a:ext cx="1427697" cy="337139"/>
            <a:chOff x="12671358" y="4991100"/>
            <a:chExt cx="2137802" cy="504825"/>
          </a:xfrm>
        </p:grpSpPr>
        <p:pic>
          <p:nvPicPr>
            <p:cNvPr id="261" name="Picture 260">
              <a:extLst>
                <a:ext uri="{FF2B5EF4-FFF2-40B4-BE49-F238E27FC236}">
                  <a16:creationId xmlns:a16="http://schemas.microsoft.com/office/drawing/2014/main" id="{45CCEB9A-A902-4ED1-8BBC-70724815199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240452" y="5015010"/>
              <a:ext cx="458768" cy="458768"/>
            </a:xfrm>
            <a:prstGeom prst="rect">
              <a:avLst/>
            </a:prstGeom>
          </p:spPr>
        </p:pic>
        <p:pic>
          <p:nvPicPr>
            <p:cNvPr id="262" name="Picture 261">
              <a:extLst>
                <a:ext uri="{FF2B5EF4-FFF2-40B4-BE49-F238E27FC236}">
                  <a16:creationId xmlns:a16="http://schemas.microsoft.com/office/drawing/2014/main" id="{897169E9-83FC-4840-98BF-C408C356612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792064" y="5023860"/>
              <a:ext cx="438608" cy="438608"/>
            </a:xfrm>
            <a:prstGeom prst="rect">
              <a:avLst/>
            </a:prstGeom>
          </p:spPr>
        </p:pic>
        <p:sp>
          <p:nvSpPr>
            <p:cNvPr id="263" name="Freeform: Shape 262">
              <a:extLst>
                <a:ext uri="{FF2B5EF4-FFF2-40B4-BE49-F238E27FC236}">
                  <a16:creationId xmlns:a16="http://schemas.microsoft.com/office/drawing/2014/main" id="{2BF09303-E9AE-40B9-9747-7753AB816E1C}"/>
                </a:ext>
              </a:extLst>
            </p:cNvPr>
            <p:cNvSpPr/>
            <p:nvPr/>
          </p:nvSpPr>
          <p:spPr>
            <a:xfrm>
              <a:off x="14323517" y="4991100"/>
              <a:ext cx="485643" cy="473499"/>
            </a:xfrm>
            <a:custGeom>
              <a:avLst/>
              <a:gdLst>
                <a:gd name="connsiteX0" fmla="*/ 192405 w 381000"/>
                <a:gd name="connsiteY0" fmla="*/ 0 h 371475"/>
                <a:gd name="connsiteX1" fmla="*/ 0 w 381000"/>
                <a:gd name="connsiteY1" fmla="*/ 192405 h 371475"/>
                <a:gd name="connsiteX2" fmla="*/ 130493 w 381000"/>
                <a:gd name="connsiteY2" fmla="*/ 373380 h 371475"/>
                <a:gd name="connsiteX3" fmla="*/ 145732 w 381000"/>
                <a:gd name="connsiteY3" fmla="*/ 363855 h 371475"/>
                <a:gd name="connsiteX4" fmla="*/ 145732 w 381000"/>
                <a:gd name="connsiteY4" fmla="*/ 332422 h 371475"/>
                <a:gd name="connsiteX5" fmla="*/ 80010 w 381000"/>
                <a:gd name="connsiteY5" fmla="*/ 306705 h 371475"/>
                <a:gd name="connsiteX6" fmla="*/ 59055 w 381000"/>
                <a:gd name="connsiteY6" fmla="*/ 279083 h 371475"/>
                <a:gd name="connsiteX7" fmla="*/ 60960 w 381000"/>
                <a:gd name="connsiteY7" fmla="*/ 267652 h 371475"/>
                <a:gd name="connsiteX8" fmla="*/ 90488 w 381000"/>
                <a:gd name="connsiteY8" fmla="*/ 288608 h 371475"/>
                <a:gd name="connsiteX9" fmla="*/ 146685 w 381000"/>
                <a:gd name="connsiteY9" fmla="*/ 305752 h 371475"/>
                <a:gd name="connsiteX10" fmla="*/ 160020 w 381000"/>
                <a:gd name="connsiteY10" fmla="*/ 280035 h 371475"/>
                <a:gd name="connsiteX11" fmla="*/ 70485 w 381000"/>
                <a:gd name="connsiteY11" fmla="*/ 182880 h 371475"/>
                <a:gd name="connsiteX12" fmla="*/ 91440 w 381000"/>
                <a:gd name="connsiteY12" fmla="*/ 130492 h 371475"/>
                <a:gd name="connsiteX13" fmla="*/ 91440 w 381000"/>
                <a:gd name="connsiteY13" fmla="*/ 81915 h 371475"/>
                <a:gd name="connsiteX14" fmla="*/ 143827 w 381000"/>
                <a:gd name="connsiteY14" fmla="*/ 102870 h 371475"/>
                <a:gd name="connsiteX15" fmla="*/ 192405 w 381000"/>
                <a:gd name="connsiteY15" fmla="*/ 97155 h 371475"/>
                <a:gd name="connsiteX16" fmla="*/ 240982 w 381000"/>
                <a:gd name="connsiteY16" fmla="*/ 102870 h 371475"/>
                <a:gd name="connsiteX17" fmla="*/ 293370 w 381000"/>
                <a:gd name="connsiteY17" fmla="*/ 81915 h 371475"/>
                <a:gd name="connsiteX18" fmla="*/ 295275 w 381000"/>
                <a:gd name="connsiteY18" fmla="*/ 132397 h 371475"/>
                <a:gd name="connsiteX19" fmla="*/ 316230 w 381000"/>
                <a:gd name="connsiteY19" fmla="*/ 184785 h 371475"/>
                <a:gd name="connsiteX20" fmla="*/ 228600 w 381000"/>
                <a:gd name="connsiteY20" fmla="*/ 280035 h 371475"/>
                <a:gd name="connsiteX21" fmla="*/ 241935 w 381000"/>
                <a:gd name="connsiteY21" fmla="*/ 315277 h 371475"/>
                <a:gd name="connsiteX22" fmla="*/ 241935 w 381000"/>
                <a:gd name="connsiteY22" fmla="*/ 367665 h 371475"/>
                <a:gd name="connsiteX23" fmla="*/ 255270 w 381000"/>
                <a:gd name="connsiteY23" fmla="*/ 377190 h 371475"/>
                <a:gd name="connsiteX24" fmla="*/ 385763 w 381000"/>
                <a:gd name="connsiteY24" fmla="*/ 196215 h 371475"/>
                <a:gd name="connsiteX25" fmla="*/ 192405 w 381000"/>
                <a:gd name="connsiteY25"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71475">
                  <a:moveTo>
                    <a:pt x="192405" y="0"/>
                  </a:moveTo>
                  <a:cubicBezTo>
                    <a:pt x="85725" y="0"/>
                    <a:pt x="0" y="85725"/>
                    <a:pt x="0" y="192405"/>
                  </a:cubicBezTo>
                  <a:cubicBezTo>
                    <a:pt x="0" y="276225"/>
                    <a:pt x="54293" y="349567"/>
                    <a:pt x="130493" y="373380"/>
                  </a:cubicBezTo>
                  <a:cubicBezTo>
                    <a:pt x="141923" y="375285"/>
                    <a:pt x="145732" y="369570"/>
                    <a:pt x="145732" y="363855"/>
                  </a:cubicBezTo>
                  <a:lnTo>
                    <a:pt x="145732" y="332422"/>
                  </a:lnTo>
                  <a:cubicBezTo>
                    <a:pt x="91440" y="343852"/>
                    <a:pt x="80010" y="306705"/>
                    <a:pt x="80010" y="306705"/>
                  </a:cubicBezTo>
                  <a:cubicBezTo>
                    <a:pt x="70485" y="283845"/>
                    <a:pt x="59055" y="279083"/>
                    <a:pt x="59055" y="279083"/>
                  </a:cubicBezTo>
                  <a:cubicBezTo>
                    <a:pt x="41910" y="267652"/>
                    <a:pt x="60960" y="267652"/>
                    <a:pt x="60960" y="267652"/>
                  </a:cubicBezTo>
                  <a:cubicBezTo>
                    <a:pt x="80010" y="269558"/>
                    <a:pt x="90488" y="288608"/>
                    <a:pt x="90488" y="288608"/>
                  </a:cubicBezTo>
                  <a:cubicBezTo>
                    <a:pt x="107632" y="318135"/>
                    <a:pt x="135255" y="309563"/>
                    <a:pt x="146685" y="305752"/>
                  </a:cubicBezTo>
                  <a:cubicBezTo>
                    <a:pt x="148590" y="292417"/>
                    <a:pt x="154305" y="284797"/>
                    <a:pt x="160020" y="280035"/>
                  </a:cubicBezTo>
                  <a:cubicBezTo>
                    <a:pt x="115252" y="272415"/>
                    <a:pt x="70485" y="255270"/>
                    <a:pt x="70485" y="182880"/>
                  </a:cubicBezTo>
                  <a:cubicBezTo>
                    <a:pt x="70485" y="161925"/>
                    <a:pt x="78105" y="145733"/>
                    <a:pt x="91440" y="130492"/>
                  </a:cubicBezTo>
                  <a:cubicBezTo>
                    <a:pt x="87630" y="126683"/>
                    <a:pt x="81915" y="107633"/>
                    <a:pt x="91440" y="81915"/>
                  </a:cubicBezTo>
                  <a:cubicBezTo>
                    <a:pt x="91440" y="81915"/>
                    <a:pt x="108585" y="76200"/>
                    <a:pt x="143827" y="102870"/>
                  </a:cubicBezTo>
                  <a:cubicBezTo>
                    <a:pt x="159068" y="99060"/>
                    <a:pt x="175260" y="97155"/>
                    <a:pt x="192405" y="97155"/>
                  </a:cubicBezTo>
                  <a:cubicBezTo>
                    <a:pt x="209550" y="97155"/>
                    <a:pt x="223838" y="99060"/>
                    <a:pt x="240982" y="102870"/>
                  </a:cubicBezTo>
                  <a:cubicBezTo>
                    <a:pt x="278130" y="78105"/>
                    <a:pt x="293370" y="81915"/>
                    <a:pt x="293370" y="81915"/>
                  </a:cubicBezTo>
                  <a:cubicBezTo>
                    <a:pt x="304800" y="107633"/>
                    <a:pt x="297180" y="128588"/>
                    <a:pt x="295275" y="132397"/>
                  </a:cubicBezTo>
                  <a:cubicBezTo>
                    <a:pt x="308610" y="145733"/>
                    <a:pt x="316230" y="161925"/>
                    <a:pt x="316230" y="184785"/>
                  </a:cubicBezTo>
                  <a:cubicBezTo>
                    <a:pt x="316230" y="258127"/>
                    <a:pt x="271463" y="274320"/>
                    <a:pt x="228600" y="280035"/>
                  </a:cubicBezTo>
                  <a:cubicBezTo>
                    <a:pt x="236220" y="285750"/>
                    <a:pt x="241935" y="297180"/>
                    <a:pt x="241935" y="315277"/>
                  </a:cubicBezTo>
                  <a:lnTo>
                    <a:pt x="241935" y="367665"/>
                  </a:lnTo>
                  <a:cubicBezTo>
                    <a:pt x="241935" y="373380"/>
                    <a:pt x="245745" y="379095"/>
                    <a:pt x="255270" y="377190"/>
                  </a:cubicBezTo>
                  <a:cubicBezTo>
                    <a:pt x="331470" y="351472"/>
                    <a:pt x="385763" y="280035"/>
                    <a:pt x="385763" y="196215"/>
                  </a:cubicBezTo>
                  <a:cubicBezTo>
                    <a:pt x="384810" y="86677"/>
                    <a:pt x="299085" y="0"/>
                    <a:pt x="192405" y="0"/>
                  </a:cubicBezTo>
                  <a:close/>
                </a:path>
              </a:pathLst>
            </a:custGeom>
            <a:solidFill>
              <a:schemeClr val="accent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64" name="Group 263">
              <a:extLst>
                <a:ext uri="{FF2B5EF4-FFF2-40B4-BE49-F238E27FC236}">
                  <a16:creationId xmlns:a16="http://schemas.microsoft.com/office/drawing/2014/main" id="{2CFB9617-67ED-4947-83BC-A7DB2DA4AF08}"/>
                </a:ext>
              </a:extLst>
            </p:cNvPr>
            <p:cNvGrpSpPr/>
            <p:nvPr/>
          </p:nvGrpSpPr>
          <p:grpSpPr>
            <a:xfrm>
              <a:off x="12671358" y="5018088"/>
              <a:ext cx="476250" cy="477837"/>
              <a:chOff x="13284200" y="5018088"/>
              <a:chExt cx="476250" cy="477837"/>
            </a:xfrm>
          </p:grpSpPr>
          <p:sp>
            <p:nvSpPr>
              <p:cNvPr id="265" name="AutoShape 3">
                <a:extLst>
                  <a:ext uri="{FF2B5EF4-FFF2-40B4-BE49-F238E27FC236}">
                    <a16:creationId xmlns:a16="http://schemas.microsoft.com/office/drawing/2014/main" id="{25A5331A-C77F-4D94-B54E-AEB1290FF26B}"/>
                  </a:ext>
                </a:extLst>
              </p:cNvPr>
              <p:cNvSpPr>
                <a:spLocks noChangeAspect="1" noChangeArrowheads="1" noTextEdit="1"/>
              </p:cNvSpPr>
              <p:nvPr/>
            </p:nvSpPr>
            <p:spPr bwMode="auto">
              <a:xfrm>
                <a:off x="13284200" y="5018088"/>
                <a:ext cx="4762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Freeform 5">
                <a:extLst>
                  <a:ext uri="{FF2B5EF4-FFF2-40B4-BE49-F238E27FC236}">
                    <a16:creationId xmlns:a16="http://schemas.microsoft.com/office/drawing/2014/main" id="{89F78E89-7DB5-40FD-B332-2CE642CB8F02}"/>
                  </a:ext>
                </a:extLst>
              </p:cNvPr>
              <p:cNvSpPr>
                <a:spLocks/>
              </p:cNvSpPr>
              <p:nvPr/>
            </p:nvSpPr>
            <p:spPr bwMode="auto">
              <a:xfrm>
                <a:off x="13446125" y="5229225"/>
                <a:ext cx="193675" cy="263525"/>
              </a:xfrm>
              <a:custGeom>
                <a:avLst/>
                <a:gdLst>
                  <a:gd name="T0" fmla="*/ 1 w 71"/>
                  <a:gd name="T1" fmla="*/ 73 h 96"/>
                  <a:gd name="T2" fmla="*/ 24 w 71"/>
                  <a:gd name="T3" fmla="*/ 96 h 96"/>
                  <a:gd name="T4" fmla="*/ 63 w 71"/>
                  <a:gd name="T5" fmla="*/ 96 h 96"/>
                  <a:gd name="T6" fmla="*/ 71 w 71"/>
                  <a:gd name="T7" fmla="*/ 88 h 96"/>
                  <a:gd name="T8" fmla="*/ 71 w 71"/>
                  <a:gd name="T9" fmla="*/ 0 h 96"/>
                  <a:gd name="T10" fmla="*/ 1 w 71"/>
                  <a:gd name="T11" fmla="*/ 70 h 96"/>
                  <a:gd name="T12" fmla="*/ 1 w 71"/>
                  <a:gd name="T13" fmla="*/ 73 h 96"/>
                </a:gdLst>
                <a:ahLst/>
                <a:cxnLst>
                  <a:cxn ang="0">
                    <a:pos x="T0" y="T1"/>
                  </a:cxn>
                  <a:cxn ang="0">
                    <a:pos x="T2" y="T3"/>
                  </a:cxn>
                  <a:cxn ang="0">
                    <a:pos x="T4" y="T5"/>
                  </a:cxn>
                  <a:cxn ang="0">
                    <a:pos x="T6" y="T7"/>
                  </a:cxn>
                  <a:cxn ang="0">
                    <a:pos x="T8" y="T9"/>
                  </a:cxn>
                  <a:cxn ang="0">
                    <a:pos x="T10" y="T11"/>
                  </a:cxn>
                  <a:cxn ang="0">
                    <a:pos x="T12" y="T13"/>
                  </a:cxn>
                </a:cxnLst>
                <a:rect l="0" t="0" r="r" b="b"/>
                <a:pathLst>
                  <a:path w="71" h="96">
                    <a:moveTo>
                      <a:pt x="1" y="73"/>
                    </a:moveTo>
                    <a:cubicBezTo>
                      <a:pt x="24" y="96"/>
                      <a:pt x="24" y="96"/>
                      <a:pt x="24" y="96"/>
                    </a:cubicBezTo>
                    <a:cubicBezTo>
                      <a:pt x="63" y="96"/>
                      <a:pt x="63" y="96"/>
                      <a:pt x="63" y="96"/>
                    </a:cubicBezTo>
                    <a:cubicBezTo>
                      <a:pt x="67" y="96"/>
                      <a:pt x="71" y="92"/>
                      <a:pt x="71" y="88"/>
                    </a:cubicBezTo>
                    <a:cubicBezTo>
                      <a:pt x="71" y="0"/>
                      <a:pt x="71" y="0"/>
                      <a:pt x="71" y="0"/>
                    </a:cubicBezTo>
                    <a:cubicBezTo>
                      <a:pt x="1" y="70"/>
                      <a:pt x="1" y="70"/>
                      <a:pt x="1" y="70"/>
                    </a:cubicBezTo>
                    <a:cubicBezTo>
                      <a:pt x="0" y="71"/>
                      <a:pt x="0" y="72"/>
                      <a:pt x="1" y="73"/>
                    </a:cubicBezTo>
                    <a:close/>
                  </a:path>
                </a:pathLst>
              </a:custGeom>
              <a:solidFill>
                <a:srgbClr val="235D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Freeform 6">
                <a:extLst>
                  <a:ext uri="{FF2B5EF4-FFF2-40B4-BE49-F238E27FC236}">
                    <a16:creationId xmlns:a16="http://schemas.microsoft.com/office/drawing/2014/main" id="{45224467-8633-4F4C-A0CE-8B892D3FC36B}"/>
                  </a:ext>
                </a:extLst>
              </p:cNvPr>
              <p:cNvSpPr>
                <a:spLocks/>
              </p:cNvSpPr>
              <p:nvPr/>
            </p:nvSpPr>
            <p:spPr bwMode="auto">
              <a:xfrm>
                <a:off x="13284200" y="5135563"/>
                <a:ext cx="265113" cy="195262"/>
              </a:xfrm>
              <a:custGeom>
                <a:avLst/>
                <a:gdLst>
                  <a:gd name="T0" fmla="*/ 0 w 97"/>
                  <a:gd name="T1" fmla="*/ 9 h 71"/>
                  <a:gd name="T2" fmla="*/ 0 w 97"/>
                  <a:gd name="T3" fmla="*/ 47 h 71"/>
                  <a:gd name="T4" fmla="*/ 24 w 97"/>
                  <a:gd name="T5" fmla="*/ 70 h 71"/>
                  <a:gd name="T6" fmla="*/ 26 w 97"/>
                  <a:gd name="T7" fmla="*/ 70 h 71"/>
                  <a:gd name="T8" fmla="*/ 97 w 97"/>
                  <a:gd name="T9" fmla="*/ 0 h 71"/>
                  <a:gd name="T10" fmla="*/ 8 w 97"/>
                  <a:gd name="T11" fmla="*/ 0 h 71"/>
                  <a:gd name="T12" fmla="*/ 0 w 97"/>
                  <a:gd name="T13" fmla="*/ 9 h 71"/>
                </a:gdLst>
                <a:ahLst/>
                <a:cxnLst>
                  <a:cxn ang="0">
                    <a:pos x="T0" y="T1"/>
                  </a:cxn>
                  <a:cxn ang="0">
                    <a:pos x="T2" y="T3"/>
                  </a:cxn>
                  <a:cxn ang="0">
                    <a:pos x="T4" y="T5"/>
                  </a:cxn>
                  <a:cxn ang="0">
                    <a:pos x="T6" y="T7"/>
                  </a:cxn>
                  <a:cxn ang="0">
                    <a:pos x="T8" y="T9"/>
                  </a:cxn>
                  <a:cxn ang="0">
                    <a:pos x="T10" y="T11"/>
                  </a:cxn>
                  <a:cxn ang="0">
                    <a:pos x="T12" y="T13"/>
                  </a:cxn>
                </a:cxnLst>
                <a:rect l="0" t="0" r="r" b="b"/>
                <a:pathLst>
                  <a:path w="97" h="71">
                    <a:moveTo>
                      <a:pt x="0" y="9"/>
                    </a:moveTo>
                    <a:cubicBezTo>
                      <a:pt x="0" y="47"/>
                      <a:pt x="0" y="47"/>
                      <a:pt x="0" y="47"/>
                    </a:cubicBezTo>
                    <a:cubicBezTo>
                      <a:pt x="24" y="70"/>
                      <a:pt x="24" y="70"/>
                      <a:pt x="24" y="70"/>
                    </a:cubicBezTo>
                    <a:cubicBezTo>
                      <a:pt x="24" y="71"/>
                      <a:pt x="26" y="71"/>
                      <a:pt x="26" y="70"/>
                    </a:cubicBezTo>
                    <a:cubicBezTo>
                      <a:pt x="97" y="0"/>
                      <a:pt x="97" y="0"/>
                      <a:pt x="97" y="0"/>
                    </a:cubicBezTo>
                    <a:cubicBezTo>
                      <a:pt x="8" y="0"/>
                      <a:pt x="8" y="0"/>
                      <a:pt x="8" y="0"/>
                    </a:cubicBezTo>
                    <a:cubicBezTo>
                      <a:pt x="4" y="0"/>
                      <a:pt x="0" y="4"/>
                      <a:pt x="0" y="9"/>
                    </a:cubicBezTo>
                    <a:close/>
                  </a:path>
                </a:pathLst>
              </a:custGeom>
              <a:solidFill>
                <a:srgbClr val="3B6E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Freeform 7">
                <a:extLst>
                  <a:ext uri="{FF2B5EF4-FFF2-40B4-BE49-F238E27FC236}">
                    <a16:creationId xmlns:a16="http://schemas.microsoft.com/office/drawing/2014/main" id="{233AE1B2-B9F2-4668-A1D8-87ED1539097D}"/>
                  </a:ext>
                </a:extLst>
              </p:cNvPr>
              <p:cNvSpPr>
                <a:spLocks/>
              </p:cNvSpPr>
              <p:nvPr/>
            </p:nvSpPr>
            <p:spPr bwMode="auto">
              <a:xfrm>
                <a:off x="13366750" y="5018088"/>
                <a:ext cx="393700" cy="395287"/>
              </a:xfrm>
              <a:custGeom>
                <a:avLst/>
                <a:gdLst>
                  <a:gd name="T0" fmla="*/ 58 w 144"/>
                  <a:gd name="T1" fmla="*/ 9 h 144"/>
                  <a:gd name="T2" fmla="*/ 2 w 144"/>
                  <a:gd name="T3" fmla="*/ 96 h 144"/>
                  <a:gd name="T4" fmla="*/ 3 w 144"/>
                  <a:gd name="T5" fmla="*/ 105 h 144"/>
                  <a:gd name="T6" fmla="*/ 39 w 144"/>
                  <a:gd name="T7" fmla="*/ 141 h 144"/>
                  <a:gd name="T8" fmla="*/ 48 w 144"/>
                  <a:gd name="T9" fmla="*/ 142 h 144"/>
                  <a:gd name="T10" fmla="*/ 135 w 144"/>
                  <a:gd name="T11" fmla="*/ 85 h 144"/>
                  <a:gd name="T12" fmla="*/ 144 w 144"/>
                  <a:gd name="T13" fmla="*/ 69 h 144"/>
                  <a:gd name="T14" fmla="*/ 144 w 144"/>
                  <a:gd name="T15" fmla="*/ 9 h 144"/>
                  <a:gd name="T16" fmla="*/ 135 w 144"/>
                  <a:gd name="T17" fmla="*/ 0 h 144"/>
                  <a:gd name="T18" fmla="*/ 75 w 144"/>
                  <a:gd name="T19" fmla="*/ 0 h 144"/>
                  <a:gd name="T20" fmla="*/ 58 w 144"/>
                  <a:gd name="T21" fmla="*/ 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44">
                    <a:moveTo>
                      <a:pt x="58" y="9"/>
                    </a:moveTo>
                    <a:cubicBezTo>
                      <a:pt x="2" y="96"/>
                      <a:pt x="2" y="96"/>
                      <a:pt x="2" y="96"/>
                    </a:cubicBezTo>
                    <a:cubicBezTo>
                      <a:pt x="0" y="98"/>
                      <a:pt x="0" y="102"/>
                      <a:pt x="3" y="105"/>
                    </a:cubicBezTo>
                    <a:cubicBezTo>
                      <a:pt x="39" y="141"/>
                      <a:pt x="39" y="141"/>
                      <a:pt x="39" y="141"/>
                    </a:cubicBezTo>
                    <a:cubicBezTo>
                      <a:pt x="41" y="144"/>
                      <a:pt x="45" y="144"/>
                      <a:pt x="48" y="142"/>
                    </a:cubicBezTo>
                    <a:cubicBezTo>
                      <a:pt x="135" y="85"/>
                      <a:pt x="135" y="85"/>
                      <a:pt x="135" y="85"/>
                    </a:cubicBezTo>
                    <a:cubicBezTo>
                      <a:pt x="140" y="82"/>
                      <a:pt x="144" y="76"/>
                      <a:pt x="144" y="69"/>
                    </a:cubicBezTo>
                    <a:cubicBezTo>
                      <a:pt x="144" y="9"/>
                      <a:pt x="144" y="9"/>
                      <a:pt x="144" y="9"/>
                    </a:cubicBezTo>
                    <a:cubicBezTo>
                      <a:pt x="144" y="4"/>
                      <a:pt x="140" y="0"/>
                      <a:pt x="135" y="0"/>
                    </a:cubicBezTo>
                    <a:cubicBezTo>
                      <a:pt x="75" y="0"/>
                      <a:pt x="75" y="0"/>
                      <a:pt x="75" y="0"/>
                    </a:cubicBezTo>
                    <a:cubicBezTo>
                      <a:pt x="68" y="0"/>
                      <a:pt x="62" y="3"/>
                      <a:pt x="58" y="9"/>
                    </a:cubicBezTo>
                    <a:close/>
                  </a:path>
                </a:pathLst>
              </a:custGeom>
              <a:solidFill>
                <a:srgbClr val="5D8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Freeform 8">
                <a:extLst>
                  <a:ext uri="{FF2B5EF4-FFF2-40B4-BE49-F238E27FC236}">
                    <a16:creationId xmlns:a16="http://schemas.microsoft.com/office/drawing/2014/main" id="{F335E08E-7404-498F-948C-D9C0F308C974}"/>
                  </a:ext>
                </a:extLst>
              </p:cNvPr>
              <p:cNvSpPr>
                <a:spLocks/>
              </p:cNvSpPr>
              <p:nvPr/>
            </p:nvSpPr>
            <p:spPr bwMode="auto">
              <a:xfrm>
                <a:off x="13284200" y="5378450"/>
                <a:ext cx="117475" cy="114300"/>
              </a:xfrm>
              <a:custGeom>
                <a:avLst/>
                <a:gdLst>
                  <a:gd name="T0" fmla="*/ 22 w 74"/>
                  <a:gd name="T1" fmla="*/ 52 h 72"/>
                  <a:gd name="T2" fmla="*/ 22 w 74"/>
                  <a:gd name="T3" fmla="*/ 0 h 72"/>
                  <a:gd name="T4" fmla="*/ 0 w 74"/>
                  <a:gd name="T5" fmla="*/ 0 h 72"/>
                  <a:gd name="T6" fmla="*/ 0 w 74"/>
                  <a:gd name="T7" fmla="*/ 72 h 72"/>
                  <a:gd name="T8" fmla="*/ 74 w 74"/>
                  <a:gd name="T9" fmla="*/ 72 h 72"/>
                  <a:gd name="T10" fmla="*/ 74 w 74"/>
                  <a:gd name="T11" fmla="*/ 52 h 72"/>
                  <a:gd name="T12" fmla="*/ 22 w 74"/>
                  <a:gd name="T13" fmla="*/ 52 h 72"/>
                </a:gdLst>
                <a:ahLst/>
                <a:cxnLst>
                  <a:cxn ang="0">
                    <a:pos x="T0" y="T1"/>
                  </a:cxn>
                  <a:cxn ang="0">
                    <a:pos x="T2" y="T3"/>
                  </a:cxn>
                  <a:cxn ang="0">
                    <a:pos x="T4" y="T5"/>
                  </a:cxn>
                  <a:cxn ang="0">
                    <a:pos x="T6" y="T7"/>
                  </a:cxn>
                  <a:cxn ang="0">
                    <a:pos x="T8" y="T9"/>
                  </a:cxn>
                  <a:cxn ang="0">
                    <a:pos x="T10" y="T11"/>
                  </a:cxn>
                  <a:cxn ang="0">
                    <a:pos x="T12" y="T13"/>
                  </a:cxn>
                </a:cxnLst>
                <a:rect l="0" t="0" r="r" b="b"/>
                <a:pathLst>
                  <a:path w="74" h="72">
                    <a:moveTo>
                      <a:pt x="22" y="52"/>
                    </a:moveTo>
                    <a:lnTo>
                      <a:pt x="22" y="0"/>
                    </a:lnTo>
                    <a:lnTo>
                      <a:pt x="0" y="0"/>
                    </a:lnTo>
                    <a:lnTo>
                      <a:pt x="0" y="72"/>
                    </a:lnTo>
                    <a:lnTo>
                      <a:pt x="74" y="72"/>
                    </a:lnTo>
                    <a:lnTo>
                      <a:pt x="74" y="52"/>
                    </a:lnTo>
                    <a:lnTo>
                      <a:pt x="22" y="52"/>
                    </a:lnTo>
                    <a:close/>
                  </a:path>
                </a:pathLst>
              </a:custGeom>
              <a:solidFill>
                <a:srgbClr val="9FBB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9">
                <a:extLst>
                  <a:ext uri="{FF2B5EF4-FFF2-40B4-BE49-F238E27FC236}">
                    <a16:creationId xmlns:a16="http://schemas.microsoft.com/office/drawing/2014/main" id="{9788DE02-6206-4B38-A252-E865B00D4DF3}"/>
                  </a:ext>
                </a:extLst>
              </p:cNvPr>
              <p:cNvSpPr>
                <a:spLocks noChangeArrowheads="1"/>
              </p:cNvSpPr>
              <p:nvPr/>
            </p:nvSpPr>
            <p:spPr bwMode="auto">
              <a:xfrm>
                <a:off x="13582650" y="5075238"/>
                <a:ext cx="117475" cy="119062"/>
              </a:xfrm>
              <a:prstGeom prst="ellipse">
                <a:avLst/>
              </a:prstGeom>
              <a:solidFill>
                <a:srgbClr val="ADC5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Freeform 10">
                <a:extLst>
                  <a:ext uri="{FF2B5EF4-FFF2-40B4-BE49-F238E27FC236}">
                    <a16:creationId xmlns:a16="http://schemas.microsoft.com/office/drawing/2014/main" id="{250EDFB6-AE3D-474F-B876-8FB3CB3468F6}"/>
                  </a:ext>
                </a:extLst>
              </p:cNvPr>
              <p:cNvSpPr>
                <a:spLocks/>
              </p:cNvSpPr>
              <p:nvPr/>
            </p:nvSpPr>
            <p:spPr bwMode="auto">
              <a:xfrm>
                <a:off x="13409613" y="5216525"/>
                <a:ext cx="153988" cy="152400"/>
              </a:xfrm>
              <a:custGeom>
                <a:avLst/>
                <a:gdLst>
                  <a:gd name="T0" fmla="*/ 80 w 97"/>
                  <a:gd name="T1" fmla="*/ 0 h 96"/>
                  <a:gd name="T2" fmla="*/ 0 w 97"/>
                  <a:gd name="T3" fmla="*/ 79 h 96"/>
                  <a:gd name="T4" fmla="*/ 18 w 97"/>
                  <a:gd name="T5" fmla="*/ 96 h 96"/>
                  <a:gd name="T6" fmla="*/ 97 w 97"/>
                  <a:gd name="T7" fmla="*/ 17 h 96"/>
                  <a:gd name="T8" fmla="*/ 80 w 97"/>
                  <a:gd name="T9" fmla="*/ 0 h 96"/>
                </a:gdLst>
                <a:ahLst/>
                <a:cxnLst>
                  <a:cxn ang="0">
                    <a:pos x="T0" y="T1"/>
                  </a:cxn>
                  <a:cxn ang="0">
                    <a:pos x="T2" y="T3"/>
                  </a:cxn>
                  <a:cxn ang="0">
                    <a:pos x="T4" y="T5"/>
                  </a:cxn>
                  <a:cxn ang="0">
                    <a:pos x="T6" y="T7"/>
                  </a:cxn>
                  <a:cxn ang="0">
                    <a:pos x="T8" y="T9"/>
                  </a:cxn>
                </a:cxnLst>
                <a:rect l="0" t="0" r="r" b="b"/>
                <a:pathLst>
                  <a:path w="97" h="96">
                    <a:moveTo>
                      <a:pt x="80" y="0"/>
                    </a:moveTo>
                    <a:lnTo>
                      <a:pt x="0" y="79"/>
                    </a:lnTo>
                    <a:lnTo>
                      <a:pt x="18" y="96"/>
                    </a:lnTo>
                    <a:lnTo>
                      <a:pt x="97" y="17"/>
                    </a:lnTo>
                    <a:lnTo>
                      <a:pt x="80" y="0"/>
                    </a:lnTo>
                    <a:close/>
                  </a:path>
                </a:pathLst>
              </a:custGeom>
              <a:solidFill>
                <a:srgbClr val="6C9A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Freeform 11">
                <a:extLst>
                  <a:ext uri="{FF2B5EF4-FFF2-40B4-BE49-F238E27FC236}">
                    <a16:creationId xmlns:a16="http://schemas.microsoft.com/office/drawing/2014/main" id="{76B377C4-AD8B-4776-83A2-B677B07C1FE0}"/>
                  </a:ext>
                </a:extLst>
              </p:cNvPr>
              <p:cNvSpPr>
                <a:spLocks/>
              </p:cNvSpPr>
              <p:nvPr/>
            </p:nvSpPr>
            <p:spPr bwMode="auto">
              <a:xfrm>
                <a:off x="13382625" y="5341938"/>
                <a:ext cx="55563" cy="52387"/>
              </a:xfrm>
              <a:custGeom>
                <a:avLst/>
                <a:gdLst>
                  <a:gd name="T0" fmla="*/ 19 w 35"/>
                  <a:gd name="T1" fmla="*/ 33 h 33"/>
                  <a:gd name="T2" fmla="*/ 35 w 35"/>
                  <a:gd name="T3" fmla="*/ 17 h 33"/>
                  <a:gd name="T4" fmla="*/ 16 w 35"/>
                  <a:gd name="T5" fmla="*/ 0 h 33"/>
                  <a:gd name="T6" fmla="*/ 0 w 35"/>
                  <a:gd name="T7" fmla="*/ 16 h 33"/>
                  <a:gd name="T8" fmla="*/ 19 w 35"/>
                  <a:gd name="T9" fmla="*/ 33 h 33"/>
                </a:gdLst>
                <a:ahLst/>
                <a:cxnLst>
                  <a:cxn ang="0">
                    <a:pos x="T0" y="T1"/>
                  </a:cxn>
                  <a:cxn ang="0">
                    <a:pos x="T2" y="T3"/>
                  </a:cxn>
                  <a:cxn ang="0">
                    <a:pos x="T4" y="T5"/>
                  </a:cxn>
                  <a:cxn ang="0">
                    <a:pos x="T6" y="T7"/>
                  </a:cxn>
                  <a:cxn ang="0">
                    <a:pos x="T8" y="T9"/>
                  </a:cxn>
                </a:cxnLst>
                <a:rect l="0" t="0" r="r" b="b"/>
                <a:pathLst>
                  <a:path w="35" h="33">
                    <a:moveTo>
                      <a:pt x="19" y="33"/>
                    </a:moveTo>
                    <a:lnTo>
                      <a:pt x="35" y="17"/>
                    </a:lnTo>
                    <a:lnTo>
                      <a:pt x="16" y="0"/>
                    </a:lnTo>
                    <a:lnTo>
                      <a:pt x="0" y="16"/>
                    </a:lnTo>
                    <a:lnTo>
                      <a:pt x="19" y="33"/>
                    </a:lnTo>
                    <a:close/>
                  </a:path>
                </a:pathLst>
              </a:custGeom>
              <a:solidFill>
                <a:srgbClr val="88AC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274" name="Connector: Elbow 273">
            <a:extLst>
              <a:ext uri="{FF2B5EF4-FFF2-40B4-BE49-F238E27FC236}">
                <a16:creationId xmlns:a16="http://schemas.microsoft.com/office/drawing/2014/main" id="{72FA967F-BA1A-4B14-B3B4-8074A3E46790}"/>
              </a:ext>
            </a:extLst>
          </p:cNvPr>
          <p:cNvCxnSpPr>
            <a:cxnSpLocks/>
            <a:endCxn id="263" idx="24"/>
          </p:cNvCxnSpPr>
          <p:nvPr/>
        </p:nvCxnSpPr>
        <p:spPr>
          <a:xfrm rot="16200000" flipV="1">
            <a:off x="5127115" y="4204052"/>
            <a:ext cx="694452" cy="281044"/>
          </a:xfrm>
          <a:prstGeom prst="bentConnector2">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75" name="TextBox 274">
            <a:extLst>
              <a:ext uri="{FF2B5EF4-FFF2-40B4-BE49-F238E27FC236}">
                <a16:creationId xmlns:a16="http://schemas.microsoft.com/office/drawing/2014/main" id="{282D4C60-C39C-4D59-B6D8-02C3B61C4615}"/>
              </a:ext>
            </a:extLst>
          </p:cNvPr>
          <p:cNvSpPr txBox="1"/>
          <p:nvPr/>
        </p:nvSpPr>
        <p:spPr>
          <a:xfrm>
            <a:off x="10135399" y="4654559"/>
            <a:ext cx="1571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defTabSz="932597" eaLnBrk="0" fontAlgn="base" hangingPunct="0">
              <a:spcBef>
                <a:spcPct val="0"/>
              </a:spcBef>
              <a:spcAft>
                <a:spcPct val="0"/>
              </a:spcAft>
              <a:defRPr sz="1200" kern="0">
                <a:solidFill>
                  <a:srgbClr val="797979"/>
                </a:solidFill>
                <a:latin typeface="Segoe UI"/>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Application Insights</a:t>
            </a:r>
          </a:p>
        </p:txBody>
      </p:sp>
      <p:grpSp>
        <p:nvGrpSpPr>
          <p:cNvPr id="276" name="Group 154">
            <a:extLst>
              <a:ext uri="{FF2B5EF4-FFF2-40B4-BE49-F238E27FC236}">
                <a16:creationId xmlns:a16="http://schemas.microsoft.com/office/drawing/2014/main" id="{02E68AFE-DC15-4BE9-AF9B-F7A65DB4581B}"/>
              </a:ext>
            </a:extLst>
          </p:cNvPr>
          <p:cNvGrpSpPr>
            <a:grpSpLocks noChangeAspect="1"/>
          </p:cNvGrpSpPr>
          <p:nvPr/>
        </p:nvGrpSpPr>
        <p:grpSpPr bwMode="auto">
          <a:xfrm>
            <a:off x="10815871" y="4351524"/>
            <a:ext cx="210068" cy="291295"/>
            <a:chOff x="1057" y="2781"/>
            <a:chExt cx="225" cy="312"/>
          </a:xfrm>
        </p:grpSpPr>
        <p:sp>
          <p:nvSpPr>
            <p:cNvPr id="277" name="Oval 155">
              <a:extLst>
                <a:ext uri="{FF2B5EF4-FFF2-40B4-BE49-F238E27FC236}">
                  <a16:creationId xmlns:a16="http://schemas.microsoft.com/office/drawing/2014/main" id="{C6EFA90C-BFB3-4806-B3D4-B687AA486A9A}"/>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Freeform 156">
              <a:extLst>
                <a:ext uri="{FF2B5EF4-FFF2-40B4-BE49-F238E27FC236}">
                  <a16:creationId xmlns:a16="http://schemas.microsoft.com/office/drawing/2014/main" id="{8D068A3F-AFD5-43CD-BD98-D2CFB9945A73}"/>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Freeform 157">
              <a:extLst>
                <a:ext uri="{FF2B5EF4-FFF2-40B4-BE49-F238E27FC236}">
                  <a16:creationId xmlns:a16="http://schemas.microsoft.com/office/drawing/2014/main" id="{78E19F41-19EE-4F9C-878B-30748C29AEDD}"/>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Freeform 158">
              <a:extLst>
                <a:ext uri="{FF2B5EF4-FFF2-40B4-BE49-F238E27FC236}">
                  <a16:creationId xmlns:a16="http://schemas.microsoft.com/office/drawing/2014/main" id="{01F366CA-1806-4911-9512-37964295DC36}"/>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281" name="Straight Connector 280">
            <a:extLst>
              <a:ext uri="{FF2B5EF4-FFF2-40B4-BE49-F238E27FC236}">
                <a16:creationId xmlns:a16="http://schemas.microsoft.com/office/drawing/2014/main" id="{1CC118B9-8645-4B94-B968-6711669C17A0}"/>
              </a:ext>
            </a:extLst>
          </p:cNvPr>
          <p:cNvCxnSpPr>
            <a:cxnSpLocks/>
            <a:stCxn id="235" idx="1"/>
          </p:cNvCxnSpPr>
          <p:nvPr/>
        </p:nvCxnSpPr>
        <p:spPr>
          <a:xfrm flipH="1" flipV="1">
            <a:off x="5703973" y="5481113"/>
            <a:ext cx="2228148" cy="3818"/>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0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E7AA790D-16C9-457F-AF33-705633A3B266}"/>
              </a:ext>
            </a:extLst>
          </p:cNvPr>
          <p:cNvPicPr>
            <a:picLocks noChangeAspect="1"/>
          </p:cNvPicPr>
          <p:nvPr/>
        </p:nvPicPr>
        <p:blipFill>
          <a:blip r:embed="rId3"/>
          <a:srcRect r="1773" b="17193"/>
          <a:stretch>
            <a:fillRect/>
          </a:stretch>
        </p:blipFill>
        <p:spPr>
          <a:xfrm>
            <a:off x="0" y="1"/>
            <a:ext cx="12436476" cy="6994525"/>
          </a:xfrm>
          <a:custGeom>
            <a:avLst/>
            <a:gdLst>
              <a:gd name="connsiteX0" fmla="*/ 0 w 12436476"/>
              <a:gd name="connsiteY0" fmla="*/ 0 h 6994525"/>
              <a:gd name="connsiteX1" fmla="*/ 12436476 w 12436476"/>
              <a:gd name="connsiteY1" fmla="*/ 0 h 6994525"/>
              <a:gd name="connsiteX2" fmla="*/ 12436476 w 12436476"/>
              <a:gd name="connsiteY2" fmla="*/ 6994525 h 6994525"/>
              <a:gd name="connsiteX3" fmla="*/ 0 w 12436476"/>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6" h="6994525">
                <a:moveTo>
                  <a:pt x="0" y="0"/>
                </a:moveTo>
                <a:lnTo>
                  <a:pt x="12436476" y="0"/>
                </a:lnTo>
                <a:lnTo>
                  <a:pt x="12436476" y="6994525"/>
                </a:lnTo>
                <a:lnTo>
                  <a:pt x="0" y="6994525"/>
                </a:lnTo>
                <a:close/>
              </a:path>
            </a:pathLst>
          </a:custGeom>
        </p:spPr>
      </p:pic>
      <p:sp>
        <p:nvSpPr>
          <p:cNvPr id="89" name="Rectangle 88">
            <a:extLst>
              <a:ext uri="{FF2B5EF4-FFF2-40B4-BE49-F238E27FC236}">
                <a16:creationId xmlns:a16="http://schemas.microsoft.com/office/drawing/2014/main" id="{FCBB4EF0-1C3F-4F95-B65D-BC63AF34F64C}"/>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AFDE2F9D-F444-4CDD-B93E-243CA9B0D8C2}"/>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B24ADC42-ACCB-48F0-829D-25440FEA4778}"/>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Segoe UI" pitchFamily="34" charset="0"/>
                <a:cs typeface="Segoe UI" pitchFamily="34" charset="0"/>
              </a:rPr>
              <a:t>Inovar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78676900-3E98-4427-9CDF-EFD1D98BE7BA}"/>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mn-ea"/>
                <a:cs typeface="Segoe UI" pitchFamily="34" charset="0"/>
              </a:rPr>
              <a:t>Avaliar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mn-ea"/>
              <a:cs typeface="Segoe UI" pitchFamily="34" charset="0"/>
            </a:endParaRPr>
          </a:p>
        </p:txBody>
      </p:sp>
      <p:sp>
        <p:nvSpPr>
          <p:cNvPr id="93" name="Rectangle 92">
            <a:extLst>
              <a:ext uri="{FF2B5EF4-FFF2-40B4-BE49-F238E27FC236}">
                <a16:creationId xmlns:a16="http://schemas.microsoft.com/office/drawing/2014/main" id="{738CA1CA-931F-451E-83B1-BBDF4031414B}"/>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Semibold"/>
                <a:ea typeface="+mn-ea"/>
                <a:cs typeface="Segoe UI" pitchFamily="34" charset="0"/>
              </a:rPr>
              <a:t>Migrar</a:t>
            </a:r>
            <a:endParaRPr kumimoji="0" lang="en-US" sz="2400" b="0" i="0" u="none" strike="noStrike" kern="1200" cap="none" spc="0" normalizeH="0" baseline="0" noProof="0" dirty="0">
              <a:ln>
                <a:noFill/>
              </a:ln>
              <a:solidFill>
                <a:prstClr val="black"/>
              </a:solidFill>
              <a:effectLst/>
              <a:uLnTx/>
              <a:uFillTx/>
              <a:latin typeface="Segoe UI Semibold"/>
              <a:ea typeface="+mn-ea"/>
              <a:cs typeface="Segoe UI" pitchFamily="34" charset="0"/>
            </a:endParaRPr>
          </a:p>
        </p:txBody>
      </p:sp>
      <p:sp>
        <p:nvSpPr>
          <p:cNvPr id="99" name="Freeform: Shape 98">
            <a:extLst>
              <a:ext uri="{FF2B5EF4-FFF2-40B4-BE49-F238E27FC236}">
                <a16:creationId xmlns:a16="http://schemas.microsoft.com/office/drawing/2014/main" id="{44B7CD1C-6BD5-442B-AF71-F9E63018CAEA}"/>
              </a:ext>
            </a:extLst>
          </p:cNvPr>
          <p:cNvSpPr/>
          <p:nvPr/>
        </p:nvSpPr>
        <p:spPr>
          <a:xfrm>
            <a:off x="5185674" y="933318"/>
            <a:ext cx="6709464" cy="2811855"/>
          </a:xfrm>
          <a:custGeom>
            <a:avLst/>
            <a:gdLst>
              <a:gd name="connsiteX0" fmla="*/ 947051 w 6709464"/>
              <a:gd name="connsiteY0" fmla="*/ 0 h 2811855"/>
              <a:gd name="connsiteX1" fmla="*/ 1684518 w 6709464"/>
              <a:gd name="connsiteY1" fmla="*/ 0 h 2811855"/>
              <a:gd name="connsiteX2" fmla="*/ 1684518 w 6709464"/>
              <a:gd name="connsiteY2" fmla="*/ 256429 h 2811855"/>
              <a:gd name="connsiteX3" fmla="*/ 2101078 w 6709464"/>
              <a:gd name="connsiteY3" fmla="*/ 256429 h 2811855"/>
              <a:gd name="connsiteX4" fmla="*/ 2101078 w 6709464"/>
              <a:gd name="connsiteY4" fmla="*/ 0 h 2811855"/>
              <a:gd name="connsiteX5" fmla="*/ 6709464 w 6709464"/>
              <a:gd name="connsiteY5" fmla="*/ 0 h 2811855"/>
              <a:gd name="connsiteX6" fmla="*/ 6709464 w 6709464"/>
              <a:gd name="connsiteY6" fmla="*/ 2811855 h 2811855"/>
              <a:gd name="connsiteX7" fmla="*/ 0 w 6709464"/>
              <a:gd name="connsiteY7" fmla="*/ 2811855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8" fmla="*/ 2192518 w 6709464"/>
              <a:gd name="connsiteY8" fmla="*/ 91440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0" fmla="*/ 6709464 w 6709464"/>
              <a:gd name="connsiteY0" fmla="*/ 0 h 2811855"/>
              <a:gd name="connsiteX1" fmla="*/ 6709464 w 6709464"/>
              <a:gd name="connsiteY1" fmla="*/ 2811855 h 2811855"/>
              <a:gd name="connsiteX2" fmla="*/ 0 w 6709464"/>
              <a:gd name="connsiteY2" fmla="*/ 2811855 h 2811855"/>
              <a:gd name="connsiteX3" fmla="*/ 947051 w 6709464"/>
              <a:gd name="connsiteY3" fmla="*/ 0 h 2811855"/>
              <a:gd name="connsiteX4" fmla="*/ 1684518 w 6709464"/>
              <a:gd name="connsiteY4" fmla="*/ 0 h 2811855"/>
              <a:gd name="connsiteX0" fmla="*/ 6709464 w 6709464"/>
              <a:gd name="connsiteY0" fmla="*/ 2811855 h 2811855"/>
              <a:gd name="connsiteX1" fmla="*/ 0 w 6709464"/>
              <a:gd name="connsiteY1" fmla="*/ 2811855 h 2811855"/>
              <a:gd name="connsiteX2" fmla="*/ 947051 w 6709464"/>
              <a:gd name="connsiteY2" fmla="*/ 0 h 2811855"/>
              <a:gd name="connsiteX3" fmla="*/ 1684518 w 6709464"/>
              <a:gd name="connsiteY3" fmla="*/ 0 h 2811855"/>
            </a:gdLst>
            <a:ahLst/>
            <a:cxnLst>
              <a:cxn ang="0">
                <a:pos x="connsiteX0" y="connsiteY0"/>
              </a:cxn>
              <a:cxn ang="0">
                <a:pos x="connsiteX1" y="connsiteY1"/>
              </a:cxn>
              <a:cxn ang="0">
                <a:pos x="connsiteX2" y="connsiteY2"/>
              </a:cxn>
              <a:cxn ang="0">
                <a:pos x="connsiteX3" y="connsiteY3"/>
              </a:cxn>
            </a:cxnLst>
            <a:rect l="l" t="t" r="r" b="b"/>
            <a:pathLst>
              <a:path w="6709464" h="2811855">
                <a:moveTo>
                  <a:pt x="6709464" y="2811855"/>
                </a:moveTo>
                <a:lnTo>
                  <a:pt x="0" y="2811855"/>
                </a:lnTo>
                <a:lnTo>
                  <a:pt x="947051" y="0"/>
                </a:lnTo>
                <a:lnTo>
                  <a:pt x="1684518"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7EAD803-1EF6-4C7F-8301-AD25B65BA731}"/>
              </a:ext>
            </a:extLst>
          </p:cNvPr>
          <p:cNvSpPr/>
          <p:nvPr/>
        </p:nvSpPr>
        <p:spPr>
          <a:xfrm>
            <a:off x="4195774" y="3872396"/>
            <a:ext cx="7699364" cy="2811855"/>
          </a:xfrm>
          <a:custGeom>
            <a:avLst/>
            <a:gdLst>
              <a:gd name="connsiteX0" fmla="*/ 947051 w 7699364"/>
              <a:gd name="connsiteY0" fmla="*/ 0 h 2811855"/>
              <a:gd name="connsiteX1" fmla="*/ 1670610 w 7699364"/>
              <a:gd name="connsiteY1" fmla="*/ 0 h 2811855"/>
              <a:gd name="connsiteX2" fmla="*/ 1670610 w 7699364"/>
              <a:gd name="connsiteY2" fmla="*/ 256429 h 2811855"/>
              <a:gd name="connsiteX3" fmla="*/ 2087170 w 7699364"/>
              <a:gd name="connsiteY3" fmla="*/ 256429 h 2811855"/>
              <a:gd name="connsiteX4" fmla="*/ 2087170 w 7699364"/>
              <a:gd name="connsiteY4" fmla="*/ 0 h 2811855"/>
              <a:gd name="connsiteX5" fmla="*/ 7699364 w 7699364"/>
              <a:gd name="connsiteY5" fmla="*/ 0 h 2811855"/>
              <a:gd name="connsiteX6" fmla="*/ 7699364 w 7699364"/>
              <a:gd name="connsiteY6" fmla="*/ 2811855 h 2811855"/>
              <a:gd name="connsiteX7" fmla="*/ 0 w 7699364"/>
              <a:gd name="connsiteY7" fmla="*/ 2811855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8" fmla="*/ 2178610 w 7699364"/>
              <a:gd name="connsiteY8" fmla="*/ 347869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6" fmla="*/ 1670610 w 7699364"/>
              <a:gd name="connsiteY6"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0" fmla="*/ 7699364 w 7699364"/>
              <a:gd name="connsiteY0" fmla="*/ 0 h 2811855"/>
              <a:gd name="connsiteX1" fmla="*/ 7699364 w 7699364"/>
              <a:gd name="connsiteY1" fmla="*/ 2811855 h 2811855"/>
              <a:gd name="connsiteX2" fmla="*/ 0 w 7699364"/>
              <a:gd name="connsiteY2" fmla="*/ 2811855 h 2811855"/>
              <a:gd name="connsiteX3" fmla="*/ 947051 w 7699364"/>
              <a:gd name="connsiteY3" fmla="*/ 0 h 2811855"/>
              <a:gd name="connsiteX4" fmla="*/ 1670610 w 7699364"/>
              <a:gd name="connsiteY4" fmla="*/ 0 h 2811855"/>
              <a:gd name="connsiteX0" fmla="*/ 7699364 w 7699364"/>
              <a:gd name="connsiteY0" fmla="*/ 2811855 h 2811855"/>
              <a:gd name="connsiteX1" fmla="*/ 0 w 7699364"/>
              <a:gd name="connsiteY1" fmla="*/ 2811855 h 2811855"/>
              <a:gd name="connsiteX2" fmla="*/ 947051 w 7699364"/>
              <a:gd name="connsiteY2" fmla="*/ 0 h 2811855"/>
              <a:gd name="connsiteX3" fmla="*/ 1670610 w 7699364"/>
              <a:gd name="connsiteY3" fmla="*/ 0 h 2811855"/>
            </a:gdLst>
            <a:ahLst/>
            <a:cxnLst>
              <a:cxn ang="0">
                <a:pos x="connsiteX0" y="connsiteY0"/>
              </a:cxn>
              <a:cxn ang="0">
                <a:pos x="connsiteX1" y="connsiteY1"/>
              </a:cxn>
              <a:cxn ang="0">
                <a:pos x="connsiteX2" y="connsiteY2"/>
              </a:cxn>
              <a:cxn ang="0">
                <a:pos x="connsiteX3" y="connsiteY3"/>
              </a:cxn>
            </a:cxnLst>
            <a:rect l="l" t="t" r="r" b="b"/>
            <a:pathLst>
              <a:path w="7699364" h="2811855">
                <a:moveTo>
                  <a:pt x="7699364" y="2811855"/>
                </a:moveTo>
                <a:lnTo>
                  <a:pt x="0" y="2811855"/>
                </a:lnTo>
                <a:lnTo>
                  <a:pt x="947051" y="0"/>
                </a:lnTo>
                <a:lnTo>
                  <a:pt x="1670610"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AFFD51D2-B24C-4F9E-AF27-16DBBEE1A0EF}"/>
              </a:ext>
            </a:extLst>
          </p:cNvPr>
          <p:cNvSpPr/>
          <p:nvPr/>
        </p:nvSpPr>
        <p:spPr>
          <a:xfrm>
            <a:off x="7025795" y="903798"/>
            <a:ext cx="2409451"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0E6FF"/>
                </a:solidFill>
                <a:effectLst/>
                <a:uLnTx/>
                <a:uFillTx/>
                <a:latin typeface="Segoe UI Semibold"/>
                <a:ea typeface="+mn-ea"/>
                <a:cs typeface="Segoe UI Semilight" panose="020B0402040204020203" pitchFamily="34" charset="0"/>
              </a:rPr>
              <a:t>Laço</a:t>
            </a: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 </a:t>
            </a:r>
            <a:r>
              <a:rPr kumimoji="0" lang="en-US" sz="1800" b="0" i="0" u="none" strike="noStrike" kern="1200" cap="none" spc="0" normalizeH="0" baseline="0" noProof="0" dirty="0" err="1">
                <a:ln>
                  <a:noFill/>
                </a:ln>
                <a:solidFill>
                  <a:srgbClr val="50E6FF"/>
                </a:solidFill>
                <a:effectLst/>
                <a:uLnTx/>
                <a:uFillTx/>
                <a:latin typeface="Segoe UI Semibold"/>
                <a:ea typeface="+mn-ea"/>
                <a:cs typeface="Segoe UI Semilight" panose="020B0402040204020203" pitchFamily="34" charset="0"/>
              </a:rPr>
              <a:t>externo</a:t>
            </a: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 </a:t>
            </a:r>
            <a:r>
              <a:rPr kumimoji="0" lang="en-US" sz="1800" b="0" i="0" u="none" strike="noStrike" kern="1200" cap="none" spc="0" normalizeH="0" baseline="0" noProof="0" dirty="0" err="1">
                <a:ln>
                  <a:noFill/>
                </a:ln>
                <a:solidFill>
                  <a:srgbClr val="50E6FF"/>
                </a:solidFill>
                <a:effectLst/>
                <a:uLnTx/>
                <a:uFillTx/>
                <a:latin typeface="Segoe UI Semibold"/>
                <a:ea typeface="+mn-ea"/>
                <a:cs typeface="Segoe UI Semilight" panose="020B0402040204020203" pitchFamily="34" charset="0"/>
              </a:rPr>
              <a:t>acelerado</a:t>
            </a:r>
            <a:endPar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BA1054F8-C12C-4675-BB5D-D8DAB69F41E7}"/>
              </a:ext>
            </a:extLst>
          </p:cNvPr>
          <p:cNvSpPr/>
          <p:nvPr/>
        </p:nvSpPr>
        <p:spPr>
          <a:xfrm>
            <a:off x="6009795" y="3880678"/>
            <a:ext cx="2839563"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0E6FF"/>
                </a:solidFill>
                <a:effectLst/>
                <a:uLnTx/>
                <a:uFillTx/>
                <a:latin typeface="Segoe UI Semibold"/>
                <a:ea typeface="+mn-ea"/>
                <a:cs typeface="Segoe UI Semilight" panose="020B0402040204020203" pitchFamily="34" charset="0"/>
              </a:rPr>
              <a:t>Flexibilidade</a:t>
            </a: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 e </a:t>
            </a:r>
            <a:r>
              <a:rPr kumimoji="0" lang="en-US" sz="1800" b="0" i="0" u="none" strike="noStrike" kern="1200" cap="none" spc="0" normalizeH="0" baseline="0" noProof="0" dirty="0" err="1">
                <a:ln>
                  <a:noFill/>
                </a:ln>
                <a:solidFill>
                  <a:srgbClr val="50E6FF"/>
                </a:solidFill>
                <a:effectLst/>
                <a:uLnTx/>
                <a:uFillTx/>
                <a:latin typeface="Segoe UI Semibold"/>
                <a:ea typeface="+mn-ea"/>
                <a:cs typeface="Segoe UI Semilight" panose="020B0402040204020203" pitchFamily="34" charset="0"/>
              </a:rPr>
              <a:t>escolhas</a:t>
            </a:r>
            <a:endPar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endParaRPr>
          </a:p>
        </p:txBody>
      </p:sp>
      <p:sp>
        <p:nvSpPr>
          <p:cNvPr id="103" name="TextBox 102">
            <a:extLst>
              <a:ext uri="{FF2B5EF4-FFF2-40B4-BE49-F238E27FC236}">
                <a16:creationId xmlns:a16="http://schemas.microsoft.com/office/drawing/2014/main" id="{7ED069C8-AE6B-4FEA-8C32-2F0CC2C1F6C3}"/>
              </a:ext>
            </a:extLst>
          </p:cNvPr>
          <p:cNvSpPr txBox="1"/>
          <p:nvPr/>
        </p:nvSpPr>
        <p:spPr>
          <a:xfrm>
            <a:off x="6265444" y="2086118"/>
            <a:ext cx="2769449"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pt-BR"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Integração estreita com o Docker Hub, Registro de Contêiner do Azure</a:t>
            </a:r>
            <a:endPar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endParaRPr>
          </a:p>
        </p:txBody>
      </p:sp>
      <p:grpSp>
        <p:nvGrpSpPr>
          <p:cNvPr id="104" name="Graphic 6">
            <a:extLst>
              <a:ext uri="{FF2B5EF4-FFF2-40B4-BE49-F238E27FC236}">
                <a16:creationId xmlns:a16="http://schemas.microsoft.com/office/drawing/2014/main" id="{220D8841-8331-468E-A257-BA74E5F39259}"/>
              </a:ext>
            </a:extLst>
          </p:cNvPr>
          <p:cNvGrpSpPr/>
          <p:nvPr/>
        </p:nvGrpSpPr>
        <p:grpSpPr>
          <a:xfrm>
            <a:off x="7132581" y="1649875"/>
            <a:ext cx="512555" cy="363300"/>
            <a:chOff x="2128837" y="1933575"/>
            <a:chExt cx="4219575" cy="2990850"/>
          </a:xfrm>
          <a:solidFill>
            <a:schemeClr val="bg1"/>
          </a:solidFill>
        </p:grpSpPr>
        <p:sp>
          <p:nvSpPr>
            <p:cNvPr id="105" name="Freeform: Shape 104">
              <a:extLst>
                <a:ext uri="{FF2B5EF4-FFF2-40B4-BE49-F238E27FC236}">
                  <a16:creationId xmlns:a16="http://schemas.microsoft.com/office/drawing/2014/main" id="{EBB1D0C3-6566-4A2B-9E25-ECB747D973C6}"/>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B534D7D6-2A47-4B4D-A90B-E9EE50BB4234}"/>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FBDD9A4-6469-49CA-9BA0-0A8590497DB6}"/>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424F0D2-204A-4B1F-B122-7C960FC79592}"/>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226F56E5-DE7A-4DAA-AF9D-EA1D459C701D}"/>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2071C2B0-3A96-4C91-A38B-34BB86231853}"/>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3EE8E628-41E0-4E80-9179-C58122467DEC}"/>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B71F294-60C4-4759-AACB-03AFEB2030F1}"/>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57D8B234-6377-4429-AE6F-5A900873DE9D}"/>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23D65263-F630-4EE9-B83C-E22B28ECC4FF}"/>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15" name="Graphic 12">
            <a:extLst>
              <a:ext uri="{FF2B5EF4-FFF2-40B4-BE49-F238E27FC236}">
                <a16:creationId xmlns:a16="http://schemas.microsoft.com/office/drawing/2014/main" id="{6C2D2A96-CE1C-46A8-90E7-3E1113864410}"/>
              </a:ext>
            </a:extLst>
          </p:cNvPr>
          <p:cNvGrpSpPr/>
          <p:nvPr/>
        </p:nvGrpSpPr>
        <p:grpSpPr>
          <a:xfrm>
            <a:off x="7711618" y="1605483"/>
            <a:ext cx="456139" cy="456138"/>
            <a:chOff x="2046232" y="2232378"/>
            <a:chExt cx="456139" cy="456138"/>
          </a:xfrm>
          <a:solidFill>
            <a:schemeClr val="bg1"/>
          </a:solidFill>
        </p:grpSpPr>
        <p:sp>
          <p:nvSpPr>
            <p:cNvPr id="117" name="Freeform: Shape 116">
              <a:extLst>
                <a:ext uri="{FF2B5EF4-FFF2-40B4-BE49-F238E27FC236}">
                  <a16:creationId xmlns:a16="http://schemas.microsoft.com/office/drawing/2014/main" id="{A910CF5E-AECD-45ED-93AC-D9001088D393}"/>
                </a:ext>
              </a:extLst>
            </p:cNvPr>
            <p:cNvSpPr/>
            <p:nvPr/>
          </p:nvSpPr>
          <p:spPr>
            <a:xfrm>
              <a:off x="2210442" y="2360097"/>
              <a:ext cx="63859" cy="136841"/>
            </a:xfrm>
            <a:custGeom>
              <a:avLst/>
              <a:gdLst>
                <a:gd name="connsiteX0" fmla="*/ 0 w 63859"/>
                <a:gd name="connsiteY0" fmla="*/ 36491 h 136841"/>
                <a:gd name="connsiteX1" fmla="*/ 0 w 63859"/>
                <a:gd name="connsiteY1" fmla="*/ 136841 h 136841"/>
                <a:gd name="connsiteX2" fmla="*/ 63859 w 63859"/>
                <a:gd name="connsiteY2" fmla="*/ 109473 h 136841"/>
                <a:gd name="connsiteX3" fmla="*/ 63859 w 63859"/>
                <a:gd name="connsiteY3" fmla="*/ 0 h 136841"/>
                <a:gd name="connsiteX4" fmla="*/ 0 w 63859"/>
                <a:gd name="connsiteY4" fmla="*/ 36491 h 136841"/>
                <a:gd name="connsiteX5" fmla="*/ 54737 w 63859"/>
                <a:gd name="connsiteY5" fmla="*/ 25471 h 136841"/>
                <a:gd name="connsiteX6" fmla="*/ 54737 w 63859"/>
                <a:gd name="connsiteY6" fmla="*/ 34594 h 136841"/>
                <a:gd name="connsiteX7" fmla="*/ 54737 w 63859"/>
                <a:gd name="connsiteY7" fmla="*/ 95141 h 136841"/>
                <a:gd name="connsiteX8" fmla="*/ 41053 w 63859"/>
                <a:gd name="connsiteY8" fmla="*/ 101336 h 136841"/>
                <a:gd name="connsiteX9" fmla="*/ 41053 w 63859"/>
                <a:gd name="connsiteY9" fmla="*/ 42010 h 136841"/>
                <a:gd name="connsiteX10" fmla="*/ 22807 w 63859"/>
                <a:gd name="connsiteY10" fmla="*/ 51890 h 136841"/>
                <a:gd name="connsiteX11" fmla="*/ 22807 w 63859"/>
                <a:gd name="connsiteY11" fmla="*/ 109802 h 136841"/>
                <a:gd name="connsiteX12" fmla="*/ 9123 w 63859"/>
                <a:gd name="connsiteY12" fmla="*/ 115339 h 136841"/>
                <a:gd name="connsiteX13" fmla="*/ 9123 w 63859"/>
                <a:gd name="connsiteY13" fmla="*/ 59298 h 136841"/>
                <a:gd name="connsiteX14" fmla="*/ 9123 w 63859"/>
                <a:gd name="connsiteY14" fmla="*/ 50175 h 136841"/>
                <a:gd name="connsiteX15" fmla="*/ 41053 w 63859"/>
                <a:gd name="connsiteY15" fmla="*/ 32878 h 136841"/>
                <a:gd name="connsiteX16" fmla="*/ 41053 w 63859"/>
                <a:gd name="connsiteY16" fmla="*/ 32796 h 136841"/>
                <a:gd name="connsiteX17" fmla="*/ 54737 w 63859"/>
                <a:gd name="connsiteY17" fmla="*/ 25471 h 136841"/>
                <a:gd name="connsiteX18" fmla="*/ 54737 w 63859"/>
                <a:gd name="connsiteY18" fmla="*/ 25471 h 1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859" h="136841">
                  <a:moveTo>
                    <a:pt x="0" y="36491"/>
                  </a:moveTo>
                  <a:lnTo>
                    <a:pt x="0" y="136841"/>
                  </a:lnTo>
                  <a:lnTo>
                    <a:pt x="63859" y="109473"/>
                  </a:lnTo>
                  <a:lnTo>
                    <a:pt x="63859" y="0"/>
                  </a:lnTo>
                  <a:lnTo>
                    <a:pt x="0" y="36491"/>
                  </a:lnTo>
                  <a:close/>
                  <a:moveTo>
                    <a:pt x="54737" y="25471"/>
                  </a:moveTo>
                  <a:lnTo>
                    <a:pt x="54737" y="34594"/>
                  </a:lnTo>
                  <a:lnTo>
                    <a:pt x="54737" y="95141"/>
                  </a:lnTo>
                  <a:lnTo>
                    <a:pt x="41053" y="101336"/>
                  </a:lnTo>
                  <a:lnTo>
                    <a:pt x="41053" y="42010"/>
                  </a:lnTo>
                  <a:lnTo>
                    <a:pt x="22807" y="51890"/>
                  </a:lnTo>
                  <a:lnTo>
                    <a:pt x="22807" y="109802"/>
                  </a:lnTo>
                  <a:lnTo>
                    <a:pt x="9123" y="115339"/>
                  </a:lnTo>
                  <a:lnTo>
                    <a:pt x="9123" y="59298"/>
                  </a:lnTo>
                  <a:lnTo>
                    <a:pt x="9123" y="50175"/>
                  </a:lnTo>
                  <a:lnTo>
                    <a:pt x="41053" y="32878"/>
                  </a:lnTo>
                  <a:lnTo>
                    <a:pt x="41053" y="32796"/>
                  </a:lnTo>
                  <a:lnTo>
                    <a:pt x="54737" y="25471"/>
                  </a:lnTo>
                  <a:lnTo>
                    <a:pt x="54737" y="2547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0BF83E6C-41CC-4670-A939-F09184A0A652}"/>
                </a:ext>
              </a:extLst>
            </p:cNvPr>
            <p:cNvSpPr/>
            <p:nvPr/>
          </p:nvSpPr>
          <p:spPr>
            <a:xfrm>
              <a:off x="2274302" y="2360097"/>
              <a:ext cx="200701" cy="145964"/>
            </a:xfrm>
            <a:custGeom>
              <a:avLst/>
              <a:gdLst>
                <a:gd name="connsiteX0" fmla="*/ 0 w 200701"/>
                <a:gd name="connsiteY0" fmla="*/ 0 h 145964"/>
                <a:gd name="connsiteX1" fmla="*/ 0 w 200701"/>
                <a:gd name="connsiteY1" fmla="*/ 109473 h 145964"/>
                <a:gd name="connsiteX2" fmla="*/ 200701 w 200701"/>
                <a:gd name="connsiteY2" fmla="*/ 152806 h 145964"/>
                <a:gd name="connsiteX3" fmla="*/ 200701 w 200701"/>
                <a:gd name="connsiteY3" fmla="*/ 72982 h 145964"/>
                <a:gd name="connsiteX4" fmla="*/ 0 w 200701"/>
                <a:gd name="connsiteY4" fmla="*/ 0 h 145964"/>
                <a:gd name="connsiteX5" fmla="*/ 182456 w 200701"/>
                <a:gd name="connsiteY5" fmla="*/ 91228 h 145964"/>
                <a:gd name="connsiteX6" fmla="*/ 182456 w 200701"/>
                <a:gd name="connsiteY6" fmla="*/ 136841 h 145964"/>
                <a:gd name="connsiteX7" fmla="*/ 169182 w 200701"/>
                <a:gd name="connsiteY7" fmla="*/ 133183 h 145964"/>
                <a:gd name="connsiteX8" fmla="*/ 169182 w 200701"/>
                <a:gd name="connsiteY8" fmla="*/ 85745 h 145964"/>
                <a:gd name="connsiteX9" fmla="*/ 145964 w 200701"/>
                <a:gd name="connsiteY9" fmla="*/ 78456 h 145964"/>
                <a:gd name="connsiteX10" fmla="*/ 145964 w 200701"/>
                <a:gd name="connsiteY10" fmla="*/ 127719 h 145964"/>
                <a:gd name="connsiteX11" fmla="*/ 132691 w 200701"/>
                <a:gd name="connsiteY11" fmla="*/ 124060 h 145964"/>
                <a:gd name="connsiteX12" fmla="*/ 132691 w 200701"/>
                <a:gd name="connsiteY12" fmla="*/ 72973 h 145964"/>
                <a:gd name="connsiteX13" fmla="*/ 109473 w 200701"/>
                <a:gd name="connsiteY13" fmla="*/ 65684 h 145964"/>
                <a:gd name="connsiteX14" fmla="*/ 109473 w 200701"/>
                <a:gd name="connsiteY14" fmla="*/ 118596 h 145964"/>
                <a:gd name="connsiteX15" fmla="*/ 96200 w 200701"/>
                <a:gd name="connsiteY15" fmla="*/ 114938 h 145964"/>
                <a:gd name="connsiteX16" fmla="*/ 96200 w 200701"/>
                <a:gd name="connsiteY16" fmla="*/ 60201 h 145964"/>
                <a:gd name="connsiteX17" fmla="*/ 72982 w 200701"/>
                <a:gd name="connsiteY17" fmla="*/ 52912 h 145964"/>
                <a:gd name="connsiteX18" fmla="*/ 72982 w 200701"/>
                <a:gd name="connsiteY18" fmla="*/ 109473 h 145964"/>
                <a:gd name="connsiteX19" fmla="*/ 59709 w 200701"/>
                <a:gd name="connsiteY19" fmla="*/ 105815 h 145964"/>
                <a:gd name="connsiteX20" fmla="*/ 59709 w 200701"/>
                <a:gd name="connsiteY20" fmla="*/ 47429 h 145964"/>
                <a:gd name="connsiteX21" fmla="*/ 34174 w 200701"/>
                <a:gd name="connsiteY21" fmla="*/ 39283 h 145964"/>
                <a:gd name="connsiteX22" fmla="*/ 34220 w 200701"/>
                <a:gd name="connsiteY22" fmla="*/ 99830 h 145964"/>
                <a:gd name="connsiteX23" fmla="*/ 18246 w 200701"/>
                <a:gd name="connsiteY23" fmla="*/ 95789 h 145964"/>
                <a:gd name="connsiteX24" fmla="*/ 18246 w 200701"/>
                <a:gd name="connsiteY24" fmla="*/ 33754 h 145964"/>
                <a:gd name="connsiteX25" fmla="*/ 18246 w 200701"/>
                <a:gd name="connsiteY25" fmla="*/ 24631 h 145964"/>
                <a:gd name="connsiteX26" fmla="*/ 54737 w 200701"/>
                <a:gd name="connsiteY26" fmla="*/ 37403 h 145964"/>
                <a:gd name="connsiteX27" fmla="*/ 54737 w 200701"/>
                <a:gd name="connsiteY27" fmla="*/ 37403 h 145964"/>
                <a:gd name="connsiteX28" fmla="*/ 72982 w 200701"/>
                <a:gd name="connsiteY28" fmla="*/ 43789 h 145964"/>
                <a:gd name="connsiteX29" fmla="*/ 91228 w 200701"/>
                <a:gd name="connsiteY29" fmla="*/ 50175 h 145964"/>
                <a:gd name="connsiteX30" fmla="*/ 100351 w 200701"/>
                <a:gd name="connsiteY30" fmla="*/ 53368 h 145964"/>
                <a:gd name="connsiteX31" fmla="*/ 135537 w 200701"/>
                <a:gd name="connsiteY31" fmla="*/ 65684 h 145964"/>
                <a:gd name="connsiteX32" fmla="*/ 145964 w 200701"/>
                <a:gd name="connsiteY32" fmla="*/ 69333 h 145964"/>
                <a:gd name="connsiteX33" fmla="*/ 164210 w 200701"/>
                <a:gd name="connsiteY33" fmla="*/ 75719 h 145964"/>
                <a:gd name="connsiteX34" fmla="*/ 182456 w 200701"/>
                <a:gd name="connsiteY34" fmla="*/ 82105 h 145964"/>
                <a:gd name="connsiteX35" fmla="*/ 182456 w 200701"/>
                <a:gd name="connsiteY35" fmla="*/ 91228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0701" h="145964">
                  <a:moveTo>
                    <a:pt x="0" y="0"/>
                  </a:moveTo>
                  <a:lnTo>
                    <a:pt x="0" y="109473"/>
                  </a:lnTo>
                  <a:lnTo>
                    <a:pt x="200701" y="152806"/>
                  </a:lnTo>
                  <a:lnTo>
                    <a:pt x="200701" y="72982"/>
                  </a:lnTo>
                  <a:lnTo>
                    <a:pt x="0" y="0"/>
                  </a:lnTo>
                  <a:close/>
                  <a:moveTo>
                    <a:pt x="182456" y="91228"/>
                  </a:moveTo>
                  <a:lnTo>
                    <a:pt x="182456" y="136841"/>
                  </a:lnTo>
                  <a:lnTo>
                    <a:pt x="169182" y="133183"/>
                  </a:lnTo>
                  <a:lnTo>
                    <a:pt x="169182" y="85745"/>
                  </a:lnTo>
                  <a:lnTo>
                    <a:pt x="145964" y="78456"/>
                  </a:lnTo>
                  <a:lnTo>
                    <a:pt x="145964" y="127719"/>
                  </a:lnTo>
                  <a:lnTo>
                    <a:pt x="132691" y="124060"/>
                  </a:lnTo>
                  <a:lnTo>
                    <a:pt x="132691" y="72973"/>
                  </a:lnTo>
                  <a:lnTo>
                    <a:pt x="109473" y="65684"/>
                  </a:lnTo>
                  <a:lnTo>
                    <a:pt x="109473" y="118596"/>
                  </a:lnTo>
                  <a:lnTo>
                    <a:pt x="96200" y="114938"/>
                  </a:lnTo>
                  <a:lnTo>
                    <a:pt x="96200" y="60201"/>
                  </a:lnTo>
                  <a:lnTo>
                    <a:pt x="72982" y="52912"/>
                  </a:lnTo>
                  <a:lnTo>
                    <a:pt x="72982" y="109473"/>
                  </a:lnTo>
                  <a:lnTo>
                    <a:pt x="59709" y="105815"/>
                  </a:lnTo>
                  <a:lnTo>
                    <a:pt x="59709" y="47429"/>
                  </a:lnTo>
                  <a:lnTo>
                    <a:pt x="34174" y="39283"/>
                  </a:lnTo>
                  <a:lnTo>
                    <a:pt x="34220" y="99830"/>
                  </a:lnTo>
                  <a:lnTo>
                    <a:pt x="18246" y="95789"/>
                  </a:lnTo>
                  <a:lnTo>
                    <a:pt x="18246" y="33754"/>
                  </a:lnTo>
                  <a:lnTo>
                    <a:pt x="18246" y="24631"/>
                  </a:lnTo>
                  <a:lnTo>
                    <a:pt x="54737" y="37403"/>
                  </a:lnTo>
                  <a:lnTo>
                    <a:pt x="54737" y="37403"/>
                  </a:lnTo>
                  <a:lnTo>
                    <a:pt x="72982" y="43789"/>
                  </a:lnTo>
                  <a:lnTo>
                    <a:pt x="91228" y="50175"/>
                  </a:lnTo>
                  <a:lnTo>
                    <a:pt x="100351" y="53368"/>
                  </a:lnTo>
                  <a:lnTo>
                    <a:pt x="135537" y="65684"/>
                  </a:lnTo>
                  <a:lnTo>
                    <a:pt x="145964" y="69333"/>
                  </a:lnTo>
                  <a:lnTo>
                    <a:pt x="164210" y="75719"/>
                  </a:lnTo>
                  <a:lnTo>
                    <a:pt x="182456" y="82105"/>
                  </a:lnTo>
                  <a:lnTo>
                    <a:pt x="182456" y="91228"/>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CF7A78FD-BBF5-4685-B364-9BDE8E09CBC6}"/>
                </a:ext>
              </a:extLst>
            </p:cNvPr>
            <p:cNvSpPr/>
            <p:nvPr/>
          </p:nvSpPr>
          <p:spPr>
            <a:xfrm>
              <a:off x="2274302" y="2487815"/>
              <a:ext cx="200701" cy="145964"/>
            </a:xfrm>
            <a:custGeom>
              <a:avLst/>
              <a:gdLst>
                <a:gd name="connsiteX0" fmla="*/ 0 w 200701"/>
                <a:gd name="connsiteY0" fmla="*/ 0 h 145964"/>
                <a:gd name="connsiteX1" fmla="*/ 0 w 200701"/>
                <a:gd name="connsiteY1" fmla="*/ 145964 h 145964"/>
                <a:gd name="connsiteX2" fmla="*/ 200701 w 200701"/>
                <a:gd name="connsiteY2" fmla="*/ 100350 h 145964"/>
                <a:gd name="connsiteX3" fmla="*/ 200701 w 200701"/>
                <a:gd name="connsiteY3" fmla="*/ 38772 h 145964"/>
                <a:gd name="connsiteX4" fmla="*/ 0 w 200701"/>
                <a:gd name="connsiteY4" fmla="*/ 0 h 145964"/>
                <a:gd name="connsiteX5" fmla="*/ 182456 w 200701"/>
                <a:gd name="connsiteY5" fmla="*/ 90397 h 145964"/>
                <a:gd name="connsiteX6" fmla="*/ 169191 w 200701"/>
                <a:gd name="connsiteY6" fmla="*/ 92623 h 145964"/>
                <a:gd name="connsiteX7" fmla="*/ 169191 w 200701"/>
                <a:gd name="connsiteY7" fmla="*/ 53021 h 145964"/>
                <a:gd name="connsiteX8" fmla="*/ 145964 w 200701"/>
                <a:gd name="connsiteY8" fmla="*/ 49965 h 145964"/>
                <a:gd name="connsiteX9" fmla="*/ 145964 w 200701"/>
                <a:gd name="connsiteY9" fmla="*/ 97869 h 145964"/>
                <a:gd name="connsiteX10" fmla="*/ 132700 w 200701"/>
                <a:gd name="connsiteY10" fmla="*/ 100095 h 145964"/>
                <a:gd name="connsiteX11" fmla="*/ 132700 w 200701"/>
                <a:gd name="connsiteY11" fmla="*/ 48259 h 145964"/>
                <a:gd name="connsiteX12" fmla="*/ 109473 w 200701"/>
                <a:gd name="connsiteY12" fmla="*/ 45185 h 145964"/>
                <a:gd name="connsiteX13" fmla="*/ 109473 w 200701"/>
                <a:gd name="connsiteY13" fmla="*/ 105322 h 145964"/>
                <a:gd name="connsiteX14" fmla="*/ 96209 w 200701"/>
                <a:gd name="connsiteY14" fmla="*/ 107548 h 145964"/>
                <a:gd name="connsiteX15" fmla="*/ 96209 w 200701"/>
                <a:gd name="connsiteY15" fmla="*/ 43470 h 145964"/>
                <a:gd name="connsiteX16" fmla="*/ 72982 w 200701"/>
                <a:gd name="connsiteY16" fmla="*/ 40414 h 145964"/>
                <a:gd name="connsiteX17" fmla="*/ 72982 w 200701"/>
                <a:gd name="connsiteY17" fmla="*/ 112794 h 145964"/>
                <a:gd name="connsiteX18" fmla="*/ 59718 w 200701"/>
                <a:gd name="connsiteY18" fmla="*/ 115020 h 145964"/>
                <a:gd name="connsiteX19" fmla="*/ 59718 w 200701"/>
                <a:gd name="connsiteY19" fmla="*/ 38708 h 145964"/>
                <a:gd name="connsiteX20" fmla="*/ 34210 w 200701"/>
                <a:gd name="connsiteY20" fmla="*/ 35761 h 145964"/>
                <a:gd name="connsiteX21" fmla="*/ 34165 w 200701"/>
                <a:gd name="connsiteY21" fmla="*/ 121232 h 145964"/>
                <a:gd name="connsiteX22" fmla="*/ 18246 w 200701"/>
                <a:gd name="connsiteY22" fmla="*/ 123987 h 145964"/>
                <a:gd name="connsiteX23" fmla="*/ 18246 w 200701"/>
                <a:gd name="connsiteY23" fmla="*/ 22989 h 145964"/>
                <a:gd name="connsiteX24" fmla="*/ 182456 w 200701"/>
                <a:gd name="connsiteY24" fmla="*/ 47894 h 145964"/>
                <a:gd name="connsiteX25" fmla="*/ 182456 w 200701"/>
                <a:gd name="connsiteY25" fmla="*/ 90397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0701" h="145964">
                  <a:moveTo>
                    <a:pt x="0" y="0"/>
                  </a:moveTo>
                  <a:lnTo>
                    <a:pt x="0" y="145964"/>
                  </a:lnTo>
                  <a:lnTo>
                    <a:pt x="200701" y="100350"/>
                  </a:lnTo>
                  <a:lnTo>
                    <a:pt x="200701" y="38772"/>
                  </a:lnTo>
                  <a:lnTo>
                    <a:pt x="0" y="0"/>
                  </a:lnTo>
                  <a:close/>
                  <a:moveTo>
                    <a:pt x="182456" y="90397"/>
                  </a:moveTo>
                  <a:lnTo>
                    <a:pt x="169191" y="92623"/>
                  </a:lnTo>
                  <a:lnTo>
                    <a:pt x="169191" y="53021"/>
                  </a:lnTo>
                  <a:lnTo>
                    <a:pt x="145964" y="49965"/>
                  </a:lnTo>
                  <a:lnTo>
                    <a:pt x="145964" y="97869"/>
                  </a:lnTo>
                  <a:lnTo>
                    <a:pt x="132700" y="100095"/>
                  </a:lnTo>
                  <a:lnTo>
                    <a:pt x="132700" y="48259"/>
                  </a:lnTo>
                  <a:lnTo>
                    <a:pt x="109473" y="45185"/>
                  </a:lnTo>
                  <a:lnTo>
                    <a:pt x="109473" y="105322"/>
                  </a:lnTo>
                  <a:lnTo>
                    <a:pt x="96209" y="107548"/>
                  </a:lnTo>
                  <a:lnTo>
                    <a:pt x="96209" y="43470"/>
                  </a:lnTo>
                  <a:lnTo>
                    <a:pt x="72982" y="40414"/>
                  </a:lnTo>
                  <a:lnTo>
                    <a:pt x="72982" y="112794"/>
                  </a:lnTo>
                  <a:lnTo>
                    <a:pt x="59718" y="115020"/>
                  </a:lnTo>
                  <a:lnTo>
                    <a:pt x="59718" y="38708"/>
                  </a:lnTo>
                  <a:lnTo>
                    <a:pt x="34210" y="35761"/>
                  </a:lnTo>
                  <a:lnTo>
                    <a:pt x="34165" y="121232"/>
                  </a:lnTo>
                  <a:lnTo>
                    <a:pt x="18246" y="123987"/>
                  </a:lnTo>
                  <a:lnTo>
                    <a:pt x="18246" y="22989"/>
                  </a:lnTo>
                  <a:lnTo>
                    <a:pt x="182456" y="47894"/>
                  </a:lnTo>
                  <a:lnTo>
                    <a:pt x="182456" y="90397"/>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FD09523E-AFAE-4DCA-889C-9560176C399E}"/>
                </a:ext>
              </a:extLst>
            </p:cNvPr>
            <p:cNvSpPr/>
            <p:nvPr/>
          </p:nvSpPr>
          <p:spPr>
            <a:xfrm>
              <a:off x="2064478" y="2277992"/>
              <a:ext cx="355788" cy="282806"/>
            </a:xfrm>
            <a:custGeom>
              <a:avLst/>
              <a:gdLst>
                <a:gd name="connsiteX0" fmla="*/ 127719 w 355788"/>
                <a:gd name="connsiteY0" fmla="*/ 108004 h 282805"/>
                <a:gd name="connsiteX1" fmla="*/ 208118 w 355788"/>
                <a:gd name="connsiteY1" fmla="*/ 62062 h 282805"/>
                <a:gd name="connsiteX2" fmla="*/ 364336 w 355788"/>
                <a:gd name="connsiteY2" fmla="*/ 118870 h 282805"/>
                <a:gd name="connsiteX3" fmla="*/ 273683 w 355788"/>
                <a:gd name="connsiteY3" fmla="*/ 36491 h 282805"/>
                <a:gd name="connsiteX4" fmla="*/ 241580 w 355788"/>
                <a:gd name="connsiteY4" fmla="*/ 42384 h 282805"/>
                <a:gd name="connsiteX5" fmla="*/ 155087 w 355788"/>
                <a:gd name="connsiteY5" fmla="*/ 0 h 282805"/>
                <a:gd name="connsiteX6" fmla="*/ 45614 w 355788"/>
                <a:gd name="connsiteY6" fmla="*/ 109473 h 282805"/>
                <a:gd name="connsiteX7" fmla="*/ 45678 w 355788"/>
                <a:gd name="connsiteY7" fmla="*/ 112620 h 282805"/>
                <a:gd name="connsiteX8" fmla="*/ 0 w 355788"/>
                <a:gd name="connsiteY8" fmla="*/ 191578 h 282805"/>
                <a:gd name="connsiteX9" fmla="*/ 91228 w 355788"/>
                <a:gd name="connsiteY9" fmla="*/ 282806 h 282805"/>
                <a:gd name="connsiteX10" fmla="*/ 127719 w 355788"/>
                <a:gd name="connsiteY10" fmla="*/ 282806 h 282805"/>
                <a:gd name="connsiteX11" fmla="*/ 127719 w 355788"/>
                <a:gd name="connsiteY11" fmla="*/ 108004 h 2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788" h="282805">
                  <a:moveTo>
                    <a:pt x="127719" y="108004"/>
                  </a:moveTo>
                  <a:lnTo>
                    <a:pt x="208118" y="62062"/>
                  </a:lnTo>
                  <a:lnTo>
                    <a:pt x="364336" y="118870"/>
                  </a:lnTo>
                  <a:cubicBezTo>
                    <a:pt x="359857" y="72727"/>
                    <a:pt x="320985" y="36491"/>
                    <a:pt x="273683" y="36491"/>
                  </a:cubicBezTo>
                  <a:cubicBezTo>
                    <a:pt x="262654" y="36491"/>
                    <a:pt x="251889" y="38471"/>
                    <a:pt x="241580" y="42384"/>
                  </a:cubicBezTo>
                  <a:cubicBezTo>
                    <a:pt x="220890" y="15709"/>
                    <a:pt x="189097" y="0"/>
                    <a:pt x="155087" y="0"/>
                  </a:cubicBezTo>
                  <a:cubicBezTo>
                    <a:pt x="94722" y="0"/>
                    <a:pt x="45614" y="49108"/>
                    <a:pt x="45614" y="109473"/>
                  </a:cubicBezTo>
                  <a:cubicBezTo>
                    <a:pt x="45614" y="110531"/>
                    <a:pt x="45632" y="111580"/>
                    <a:pt x="45678" y="112620"/>
                  </a:cubicBezTo>
                  <a:cubicBezTo>
                    <a:pt x="17352" y="128905"/>
                    <a:pt x="0" y="158627"/>
                    <a:pt x="0" y="191578"/>
                  </a:cubicBezTo>
                  <a:cubicBezTo>
                    <a:pt x="0" y="241881"/>
                    <a:pt x="40925" y="282806"/>
                    <a:pt x="91228" y="282806"/>
                  </a:cubicBezTo>
                  <a:lnTo>
                    <a:pt x="127719" y="282806"/>
                  </a:lnTo>
                  <a:lnTo>
                    <a:pt x="127719" y="108004"/>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795BA7D9-9507-4658-BCD9-D229D236C3E0}"/>
                </a:ext>
              </a:extLst>
            </p:cNvPr>
            <p:cNvSpPr/>
            <p:nvPr/>
          </p:nvSpPr>
          <p:spPr>
            <a:xfrm>
              <a:off x="2210442" y="2487815"/>
              <a:ext cx="63859" cy="145964"/>
            </a:xfrm>
            <a:custGeom>
              <a:avLst/>
              <a:gdLst>
                <a:gd name="connsiteX0" fmla="*/ 0 w 63859"/>
                <a:gd name="connsiteY0" fmla="*/ 25088 h 145964"/>
                <a:gd name="connsiteX1" fmla="*/ 0 w 63859"/>
                <a:gd name="connsiteY1" fmla="*/ 109473 h 145964"/>
                <a:gd name="connsiteX2" fmla="*/ 63859 w 63859"/>
                <a:gd name="connsiteY2" fmla="*/ 145964 h 145964"/>
                <a:gd name="connsiteX3" fmla="*/ 63859 w 63859"/>
                <a:gd name="connsiteY3" fmla="*/ 0 h 145964"/>
                <a:gd name="connsiteX4" fmla="*/ 0 w 63859"/>
                <a:gd name="connsiteY4" fmla="*/ 25088 h 145964"/>
                <a:gd name="connsiteX5" fmla="*/ 54737 w 63859"/>
                <a:gd name="connsiteY5" fmla="*/ 34931 h 145964"/>
                <a:gd name="connsiteX6" fmla="*/ 54737 w 63859"/>
                <a:gd name="connsiteY6" fmla="*/ 123157 h 145964"/>
                <a:gd name="connsiteX7" fmla="*/ 41053 w 63859"/>
                <a:gd name="connsiteY7" fmla="*/ 116315 h 145964"/>
                <a:gd name="connsiteX8" fmla="*/ 41053 w 63859"/>
                <a:gd name="connsiteY8" fmla="*/ 39438 h 145964"/>
                <a:gd name="connsiteX9" fmla="*/ 22807 w 63859"/>
                <a:gd name="connsiteY9" fmla="*/ 45440 h 145964"/>
                <a:gd name="connsiteX10" fmla="*/ 22807 w 63859"/>
                <a:gd name="connsiteY10" fmla="*/ 107165 h 145964"/>
                <a:gd name="connsiteX11" fmla="*/ 9123 w 63859"/>
                <a:gd name="connsiteY11" fmla="*/ 100350 h 145964"/>
                <a:gd name="connsiteX12" fmla="*/ 9123 w 63859"/>
                <a:gd name="connsiteY12" fmla="*/ 49947 h 145964"/>
                <a:gd name="connsiteX13" fmla="*/ 9123 w 63859"/>
                <a:gd name="connsiteY13" fmla="*/ 40824 h 145964"/>
                <a:gd name="connsiteX14" fmla="*/ 41053 w 63859"/>
                <a:gd name="connsiteY14" fmla="*/ 30315 h 145964"/>
                <a:gd name="connsiteX15" fmla="*/ 54737 w 63859"/>
                <a:gd name="connsiteY15" fmla="*/ 25808 h 145964"/>
                <a:gd name="connsiteX16" fmla="*/ 54737 w 63859"/>
                <a:gd name="connsiteY16" fmla="*/ 34931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59" h="145964">
                  <a:moveTo>
                    <a:pt x="0" y="25088"/>
                  </a:moveTo>
                  <a:lnTo>
                    <a:pt x="0" y="109473"/>
                  </a:lnTo>
                  <a:lnTo>
                    <a:pt x="63859" y="145964"/>
                  </a:lnTo>
                  <a:lnTo>
                    <a:pt x="63859" y="0"/>
                  </a:lnTo>
                  <a:lnTo>
                    <a:pt x="0" y="25088"/>
                  </a:lnTo>
                  <a:close/>
                  <a:moveTo>
                    <a:pt x="54737" y="34931"/>
                  </a:moveTo>
                  <a:lnTo>
                    <a:pt x="54737" y="123157"/>
                  </a:lnTo>
                  <a:lnTo>
                    <a:pt x="41053" y="116315"/>
                  </a:lnTo>
                  <a:lnTo>
                    <a:pt x="41053" y="39438"/>
                  </a:lnTo>
                  <a:lnTo>
                    <a:pt x="22807" y="45440"/>
                  </a:lnTo>
                  <a:lnTo>
                    <a:pt x="22807" y="107165"/>
                  </a:lnTo>
                  <a:lnTo>
                    <a:pt x="9123" y="100350"/>
                  </a:lnTo>
                  <a:lnTo>
                    <a:pt x="9123" y="49947"/>
                  </a:lnTo>
                  <a:lnTo>
                    <a:pt x="9123" y="40824"/>
                  </a:lnTo>
                  <a:lnTo>
                    <a:pt x="41053" y="30315"/>
                  </a:lnTo>
                  <a:lnTo>
                    <a:pt x="54737" y="25808"/>
                  </a:lnTo>
                  <a:lnTo>
                    <a:pt x="54737" y="3493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5C1998AE-99D2-4A30-A528-D4021FE3B99A}"/>
              </a:ext>
            </a:extLst>
          </p:cNvPr>
          <p:cNvSpPr txBox="1"/>
          <p:nvPr/>
        </p:nvSpPr>
        <p:spPr>
          <a:xfrm>
            <a:off x="6170023" y="3130576"/>
            <a:ext cx="2960291" cy="273404"/>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pt-BR"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CI / CD interno com slots de implantação</a:t>
            </a:r>
            <a:endPar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endParaRPr>
          </a:p>
        </p:txBody>
      </p:sp>
      <p:grpSp>
        <p:nvGrpSpPr>
          <p:cNvPr id="150" name="Group 149">
            <a:extLst>
              <a:ext uri="{FF2B5EF4-FFF2-40B4-BE49-F238E27FC236}">
                <a16:creationId xmlns:a16="http://schemas.microsoft.com/office/drawing/2014/main" id="{67346024-CAF0-43ED-B9F1-E3F0D52740EE}"/>
              </a:ext>
            </a:extLst>
          </p:cNvPr>
          <p:cNvGrpSpPr>
            <a:grpSpLocks noChangeAspect="1"/>
          </p:cNvGrpSpPr>
          <p:nvPr/>
        </p:nvGrpSpPr>
        <p:grpSpPr>
          <a:xfrm>
            <a:off x="7467287" y="2691274"/>
            <a:ext cx="365760" cy="365760"/>
            <a:chOff x="3476625" y="4014788"/>
            <a:chExt cx="569913" cy="569912"/>
          </a:xfrm>
          <a:solidFill>
            <a:schemeClr val="accent2"/>
          </a:solidFill>
        </p:grpSpPr>
        <p:sp>
          <p:nvSpPr>
            <p:cNvPr id="151" name="Freeform 164">
              <a:extLst>
                <a:ext uri="{FF2B5EF4-FFF2-40B4-BE49-F238E27FC236}">
                  <a16:creationId xmlns:a16="http://schemas.microsoft.com/office/drawing/2014/main" id="{50288EF2-27B1-44D3-8900-45D216135589}"/>
                </a:ext>
              </a:extLst>
            </p:cNvPr>
            <p:cNvSpPr>
              <a:spLocks/>
            </p:cNvSpPr>
            <p:nvPr/>
          </p:nvSpPr>
          <p:spPr bwMode="auto">
            <a:xfrm>
              <a:off x="3476625" y="4014788"/>
              <a:ext cx="569913" cy="568325"/>
            </a:xfrm>
            <a:custGeom>
              <a:avLst/>
              <a:gdLst>
                <a:gd name="T0" fmla="*/ 359 w 359"/>
                <a:gd name="T1" fmla="*/ 358 h 358"/>
                <a:gd name="T2" fmla="*/ 0 w 359"/>
                <a:gd name="T3" fmla="*/ 358 h 358"/>
                <a:gd name="T4" fmla="*/ 0 w 359"/>
                <a:gd name="T5" fmla="*/ 0 h 358"/>
                <a:gd name="T6" fmla="*/ 359 w 359"/>
                <a:gd name="T7" fmla="*/ 0 h 358"/>
                <a:gd name="T8" fmla="*/ 359 w 359"/>
                <a:gd name="T9" fmla="*/ 358 h 358"/>
                <a:gd name="T10" fmla="*/ 359 w 359"/>
                <a:gd name="T11" fmla="*/ 358 h 358"/>
              </a:gdLst>
              <a:ahLst/>
              <a:cxnLst>
                <a:cxn ang="0">
                  <a:pos x="T0" y="T1"/>
                </a:cxn>
                <a:cxn ang="0">
                  <a:pos x="T2" y="T3"/>
                </a:cxn>
                <a:cxn ang="0">
                  <a:pos x="T4" y="T5"/>
                </a:cxn>
                <a:cxn ang="0">
                  <a:pos x="T6" y="T7"/>
                </a:cxn>
                <a:cxn ang="0">
                  <a:pos x="T8" y="T9"/>
                </a:cxn>
                <a:cxn ang="0">
                  <a:pos x="T10" y="T11"/>
                </a:cxn>
              </a:cxnLst>
              <a:rect l="0" t="0" r="r" b="b"/>
              <a:pathLst>
                <a:path w="359" h="358">
                  <a:moveTo>
                    <a:pt x="359" y="358"/>
                  </a:moveTo>
                  <a:lnTo>
                    <a:pt x="0" y="358"/>
                  </a:lnTo>
                  <a:lnTo>
                    <a:pt x="0" y="0"/>
                  </a:lnTo>
                  <a:lnTo>
                    <a:pt x="359" y="0"/>
                  </a:lnTo>
                  <a:lnTo>
                    <a:pt x="359" y="358"/>
                  </a:lnTo>
                  <a:lnTo>
                    <a:pt x="359" y="3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2" name="Freeform 165">
              <a:extLst>
                <a:ext uri="{FF2B5EF4-FFF2-40B4-BE49-F238E27FC236}">
                  <a16:creationId xmlns:a16="http://schemas.microsoft.com/office/drawing/2014/main" id="{1F32D86F-0E85-42C5-872A-FCE8252E99B0}"/>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53" name="TextBox 152">
            <a:extLst>
              <a:ext uri="{FF2B5EF4-FFF2-40B4-BE49-F238E27FC236}">
                <a16:creationId xmlns:a16="http://schemas.microsoft.com/office/drawing/2014/main" id="{9DF2DAC2-6EC9-4A48-9FAB-AE107654A998}"/>
              </a:ext>
            </a:extLst>
          </p:cNvPr>
          <p:cNvSpPr txBox="1"/>
          <p:nvPr/>
        </p:nvSpPr>
        <p:spPr>
          <a:xfrm>
            <a:off x="9146038" y="3130576"/>
            <a:ext cx="2675495"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0"/>
              </a:spcAft>
              <a:buClrTx/>
              <a:buSzTx/>
              <a:buFontTx/>
              <a:buNone/>
              <a:tabLst/>
              <a:defRPr/>
            </a:pPr>
            <a:r>
              <a:rPr kumimoji="0" lang="pt-BR"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Solução de problemas simples e</a:t>
            </a:r>
          </a:p>
          <a:p>
            <a:pPr marL="0" marR="0" lvl="0" indent="0" algn="ctr" defTabSz="932509" rtl="0" eaLnBrk="1" fontAlgn="base" latinLnBrk="0" hangingPunct="1">
              <a:lnSpc>
                <a:spcPct val="100000"/>
              </a:lnSpc>
              <a:spcBef>
                <a:spcPct val="0"/>
              </a:spcBef>
              <a:spcAft>
                <a:spcPts val="0"/>
              </a:spcAft>
              <a:buClrTx/>
              <a:buSzTx/>
              <a:buFontTx/>
              <a:buNone/>
              <a:tabLst/>
              <a:defRPr/>
            </a:pPr>
            <a:r>
              <a:rPr kumimoji="0" lang="pt-BR"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depuração remota</a:t>
            </a:r>
            <a:endPar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endParaRPr>
          </a:p>
        </p:txBody>
      </p:sp>
      <p:sp>
        <p:nvSpPr>
          <p:cNvPr id="154" name="TextBox 153">
            <a:extLst>
              <a:ext uri="{FF2B5EF4-FFF2-40B4-BE49-F238E27FC236}">
                <a16:creationId xmlns:a16="http://schemas.microsoft.com/office/drawing/2014/main" id="{D0700782-49FE-4185-A163-3C5EEBA571DA}"/>
              </a:ext>
            </a:extLst>
          </p:cNvPr>
          <p:cNvSpPr txBox="1"/>
          <p:nvPr/>
        </p:nvSpPr>
        <p:spPr>
          <a:xfrm>
            <a:off x="9146038" y="2086118"/>
            <a:ext cx="2675495"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Segoe UI"/>
                <a:ea typeface="+mn-ea"/>
                <a:cs typeface="Segoe UI Semibold" panose="020B0702040204020203" pitchFamily="34" charset="0"/>
              </a:rPr>
              <a:t>Informações</a:t>
            </a: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 </a:t>
            </a:r>
            <a:r>
              <a:rPr kumimoji="0" lang="en-US" sz="1200" b="0" i="0" u="none" strike="noStrike" kern="0" cap="none" spc="0" normalizeH="0" baseline="0" noProof="0" dirty="0" err="1">
                <a:ln>
                  <a:noFill/>
                </a:ln>
                <a:solidFill>
                  <a:prstClr val="white"/>
                </a:solidFill>
                <a:effectLst/>
                <a:uLnTx/>
                <a:uFillTx/>
                <a:latin typeface="Segoe UI"/>
                <a:ea typeface="+mn-ea"/>
                <a:cs typeface="Segoe UI Semibold" panose="020B0702040204020203" pitchFamily="34" charset="0"/>
              </a:rPr>
              <a:t>acionáveis</a:t>
            </a:r>
            <a:endPar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endParaRPr>
          </a:p>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e </a:t>
            </a:r>
            <a:r>
              <a:rPr kumimoji="0" lang="en-US" sz="1200" b="0" i="0" u="none" strike="noStrike" kern="0" cap="none" spc="0" normalizeH="0" baseline="0" noProof="0" dirty="0" err="1">
                <a:ln>
                  <a:noFill/>
                </a:ln>
                <a:solidFill>
                  <a:prstClr val="white"/>
                </a:solidFill>
                <a:effectLst/>
                <a:uLnTx/>
                <a:uFillTx/>
                <a:latin typeface="Segoe UI"/>
                <a:ea typeface="+mn-ea"/>
                <a:cs typeface="Segoe UI Semibold" panose="020B0702040204020203" pitchFamily="34" charset="0"/>
              </a:rPr>
              <a:t>análise</a:t>
            </a:r>
            <a:endPar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endParaRPr>
          </a:p>
        </p:txBody>
      </p:sp>
      <p:grpSp>
        <p:nvGrpSpPr>
          <p:cNvPr id="155" name="Group 154" descr=" speed">
            <a:extLst>
              <a:ext uri="{FF2B5EF4-FFF2-40B4-BE49-F238E27FC236}">
                <a16:creationId xmlns:a16="http://schemas.microsoft.com/office/drawing/2014/main" id="{4BE66346-A076-4374-A527-9519B7940BC2}"/>
              </a:ext>
            </a:extLst>
          </p:cNvPr>
          <p:cNvGrpSpPr/>
          <p:nvPr/>
        </p:nvGrpSpPr>
        <p:grpSpPr>
          <a:xfrm>
            <a:off x="10260593" y="1696112"/>
            <a:ext cx="446384" cy="370548"/>
            <a:chOff x="611409" y="3977058"/>
            <a:chExt cx="510119" cy="423457"/>
          </a:xfrm>
        </p:grpSpPr>
        <p:grpSp>
          <p:nvGrpSpPr>
            <p:cNvPr id="156" name="Group 155">
              <a:extLst>
                <a:ext uri="{FF2B5EF4-FFF2-40B4-BE49-F238E27FC236}">
                  <a16:creationId xmlns:a16="http://schemas.microsoft.com/office/drawing/2014/main" id="{A1508C5A-561E-4596-B2FF-5670C880CE66}"/>
                </a:ext>
              </a:extLst>
            </p:cNvPr>
            <p:cNvGrpSpPr/>
            <p:nvPr/>
          </p:nvGrpSpPr>
          <p:grpSpPr>
            <a:xfrm rot="20400479">
              <a:off x="611409" y="3977058"/>
              <a:ext cx="510119" cy="423457"/>
              <a:chOff x="7804106" y="6721095"/>
              <a:chExt cx="411163" cy="341312"/>
            </a:xfrm>
          </p:grpSpPr>
          <p:sp>
            <p:nvSpPr>
              <p:cNvPr id="158" name="Freeform 12">
                <a:extLst>
                  <a:ext uri="{FF2B5EF4-FFF2-40B4-BE49-F238E27FC236}">
                    <a16:creationId xmlns:a16="http://schemas.microsoft.com/office/drawing/2014/main" id="{A7D6EA6A-8E3A-463D-8454-6F4946A7FBD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67" name="Freeform 13">
                <a:extLst>
                  <a:ext uri="{FF2B5EF4-FFF2-40B4-BE49-F238E27FC236}">
                    <a16:creationId xmlns:a16="http://schemas.microsoft.com/office/drawing/2014/main" id="{693CA1F4-C433-453D-8B19-A71176AE607B}"/>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74" name="Freeform 14">
                <a:extLst>
                  <a:ext uri="{FF2B5EF4-FFF2-40B4-BE49-F238E27FC236}">
                    <a16:creationId xmlns:a16="http://schemas.microsoft.com/office/drawing/2014/main" id="{A5592031-4A13-4799-B678-471CF7408EE3}"/>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89" name="Freeform 15">
                <a:extLst>
                  <a:ext uri="{FF2B5EF4-FFF2-40B4-BE49-F238E27FC236}">
                    <a16:creationId xmlns:a16="http://schemas.microsoft.com/office/drawing/2014/main" id="{DEF6EF51-1C3D-45F0-AFD7-0B20491E9776}"/>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16">
                <a:extLst>
                  <a:ext uri="{FF2B5EF4-FFF2-40B4-BE49-F238E27FC236}">
                    <a16:creationId xmlns:a16="http://schemas.microsoft.com/office/drawing/2014/main" id="{35D74639-4E53-4E49-AC0F-14FEB25CF800}"/>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grpSp>
        <p:sp>
          <p:nvSpPr>
            <p:cNvPr id="157" name="Freeform 21">
              <a:extLst>
                <a:ext uri="{FF2B5EF4-FFF2-40B4-BE49-F238E27FC236}">
                  <a16:creationId xmlns:a16="http://schemas.microsoft.com/office/drawing/2014/main" id="{0E8488D6-CFAA-4AF0-910E-C0E4BA34F703}"/>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8" name="Group 197">
            <a:extLst>
              <a:ext uri="{FF2B5EF4-FFF2-40B4-BE49-F238E27FC236}">
                <a16:creationId xmlns:a16="http://schemas.microsoft.com/office/drawing/2014/main" id="{67E9BC22-ED10-49F8-A906-D71174C0A47A}"/>
              </a:ext>
            </a:extLst>
          </p:cNvPr>
          <p:cNvGrpSpPr/>
          <p:nvPr/>
        </p:nvGrpSpPr>
        <p:grpSpPr>
          <a:xfrm>
            <a:off x="10282660" y="2661225"/>
            <a:ext cx="402251" cy="395809"/>
            <a:chOff x="10282660" y="2317277"/>
            <a:chExt cx="402251" cy="395809"/>
          </a:xfrm>
        </p:grpSpPr>
        <p:sp>
          <p:nvSpPr>
            <p:cNvPr id="203" name="Freeform: Shape 202">
              <a:extLst>
                <a:ext uri="{FF2B5EF4-FFF2-40B4-BE49-F238E27FC236}">
                  <a16:creationId xmlns:a16="http://schemas.microsoft.com/office/drawing/2014/main" id="{E10A6D74-876A-4992-863D-F9A6EF246BB5}"/>
                </a:ext>
              </a:extLst>
            </p:cNvPr>
            <p:cNvSpPr/>
            <p:nvPr/>
          </p:nvSpPr>
          <p:spPr>
            <a:xfrm>
              <a:off x="10282660" y="2455539"/>
              <a:ext cx="402251" cy="249396"/>
            </a:xfrm>
            <a:custGeom>
              <a:avLst/>
              <a:gdLst>
                <a:gd name="connsiteX0" fmla="*/ 62944 w 402251"/>
                <a:gd name="connsiteY0" fmla="*/ 126019 h 249395"/>
                <a:gd name="connsiteX1" fmla="*/ 63700 w 402251"/>
                <a:gd name="connsiteY1" fmla="*/ 108747 h 249395"/>
                <a:gd name="connsiteX2" fmla="*/ 16895 w 402251"/>
                <a:gd name="connsiteY2" fmla="*/ 108747 h 249395"/>
                <a:gd name="connsiteX3" fmla="*/ 0 w 402251"/>
                <a:gd name="connsiteY3" fmla="*/ 125448 h 249395"/>
                <a:gd name="connsiteX4" fmla="*/ 16895 w 402251"/>
                <a:gd name="connsiteY4" fmla="*/ 142149 h 249395"/>
                <a:gd name="connsiteX5" fmla="*/ 63620 w 402251"/>
                <a:gd name="connsiteY5" fmla="*/ 142149 h 249395"/>
                <a:gd name="connsiteX6" fmla="*/ 62944 w 402251"/>
                <a:gd name="connsiteY6" fmla="*/ 126019 h 249395"/>
                <a:gd name="connsiteX7" fmla="*/ 373136 w 402251"/>
                <a:gd name="connsiteY7" fmla="*/ 28538 h 249395"/>
                <a:gd name="connsiteX8" fmla="*/ 373136 w 402251"/>
                <a:gd name="connsiteY8" fmla="*/ 4893 h 249395"/>
                <a:gd name="connsiteX9" fmla="*/ 349234 w 402251"/>
                <a:gd name="connsiteY9" fmla="*/ 4893 h 249395"/>
                <a:gd name="connsiteX10" fmla="*/ 319363 w 402251"/>
                <a:gd name="connsiteY10" fmla="*/ 34427 h 249395"/>
                <a:gd name="connsiteX11" fmla="*/ 333820 w 402251"/>
                <a:gd name="connsiteY11" fmla="*/ 67403 h 249395"/>
                <a:gd name="connsiteX12" fmla="*/ 373136 w 402251"/>
                <a:gd name="connsiteY12" fmla="*/ 28538 h 249395"/>
                <a:gd name="connsiteX13" fmla="*/ 29115 w 402251"/>
                <a:gd name="connsiteY13" fmla="*/ 227105 h 249395"/>
                <a:gd name="connsiteX14" fmla="*/ 29115 w 402251"/>
                <a:gd name="connsiteY14" fmla="*/ 250725 h 249395"/>
                <a:gd name="connsiteX15" fmla="*/ 53009 w 402251"/>
                <a:gd name="connsiteY15" fmla="*/ 250725 h 249395"/>
                <a:gd name="connsiteX16" fmla="*/ 86524 w 402251"/>
                <a:gd name="connsiteY16" fmla="*/ 217596 h 249395"/>
                <a:gd name="connsiteX17" fmla="*/ 72091 w 402251"/>
                <a:gd name="connsiteY17" fmla="*/ 184627 h 249395"/>
                <a:gd name="connsiteX18" fmla="*/ 29115 w 402251"/>
                <a:gd name="connsiteY18" fmla="*/ 227105 h 249395"/>
                <a:gd name="connsiteX19" fmla="*/ 71198 w 402251"/>
                <a:gd name="connsiteY19" fmla="*/ 70138 h 249395"/>
                <a:gd name="connsiteX20" fmla="*/ 85269 w 402251"/>
                <a:gd name="connsiteY20" fmla="*/ 36768 h 249395"/>
                <a:gd name="connsiteX21" fmla="*/ 53025 w 402251"/>
                <a:gd name="connsiteY21" fmla="*/ 4893 h 249395"/>
                <a:gd name="connsiteX22" fmla="*/ 29115 w 402251"/>
                <a:gd name="connsiteY22" fmla="*/ 4893 h 249395"/>
                <a:gd name="connsiteX23" fmla="*/ 29115 w 402251"/>
                <a:gd name="connsiteY23" fmla="*/ 28538 h 249395"/>
                <a:gd name="connsiteX24" fmla="*/ 71198 w 402251"/>
                <a:gd name="connsiteY24" fmla="*/ 70138 h 249395"/>
                <a:gd name="connsiteX25" fmla="*/ 332895 w 402251"/>
                <a:gd name="connsiteY25" fmla="*/ 187338 h 249395"/>
                <a:gd name="connsiteX26" fmla="*/ 318012 w 402251"/>
                <a:gd name="connsiteY26" fmla="*/ 219872 h 249395"/>
                <a:gd name="connsiteX27" fmla="*/ 349234 w 402251"/>
                <a:gd name="connsiteY27" fmla="*/ 250725 h 249395"/>
                <a:gd name="connsiteX28" fmla="*/ 373136 w 402251"/>
                <a:gd name="connsiteY28" fmla="*/ 250725 h 249395"/>
                <a:gd name="connsiteX29" fmla="*/ 373136 w 402251"/>
                <a:gd name="connsiteY29" fmla="*/ 227105 h 249395"/>
                <a:gd name="connsiteX30" fmla="*/ 332895 w 402251"/>
                <a:gd name="connsiteY30" fmla="*/ 187338 h 249395"/>
                <a:gd name="connsiteX31" fmla="*/ 385340 w 402251"/>
                <a:gd name="connsiteY31" fmla="*/ 108747 h 249395"/>
                <a:gd name="connsiteX32" fmla="*/ 342195 w 402251"/>
                <a:gd name="connsiteY32" fmla="*/ 108747 h 249395"/>
                <a:gd name="connsiteX33" fmla="*/ 342959 w 402251"/>
                <a:gd name="connsiteY33" fmla="*/ 126019 h 249395"/>
                <a:gd name="connsiteX34" fmla="*/ 342275 w 402251"/>
                <a:gd name="connsiteY34" fmla="*/ 142149 h 249395"/>
                <a:gd name="connsiteX35" fmla="*/ 385340 w 402251"/>
                <a:gd name="connsiteY35" fmla="*/ 142149 h 249395"/>
                <a:gd name="connsiteX36" fmla="*/ 402251 w 402251"/>
                <a:gd name="connsiteY36" fmla="*/ 125448 h 249395"/>
                <a:gd name="connsiteX37" fmla="*/ 385340 w 402251"/>
                <a:gd name="connsiteY37" fmla="*/ 108747 h 2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2251" h="249395">
                  <a:moveTo>
                    <a:pt x="62944" y="126019"/>
                  </a:moveTo>
                  <a:cubicBezTo>
                    <a:pt x="62944" y="120179"/>
                    <a:pt x="63202" y="114418"/>
                    <a:pt x="63700" y="108747"/>
                  </a:cubicBezTo>
                  <a:lnTo>
                    <a:pt x="16895" y="108747"/>
                  </a:lnTo>
                  <a:cubicBezTo>
                    <a:pt x="7570" y="108747"/>
                    <a:pt x="0" y="116228"/>
                    <a:pt x="0" y="125448"/>
                  </a:cubicBezTo>
                  <a:cubicBezTo>
                    <a:pt x="0" y="134668"/>
                    <a:pt x="7570" y="142149"/>
                    <a:pt x="16895" y="142149"/>
                  </a:cubicBezTo>
                  <a:lnTo>
                    <a:pt x="63620" y="142149"/>
                  </a:lnTo>
                  <a:cubicBezTo>
                    <a:pt x="63170" y="136848"/>
                    <a:pt x="62944" y="131466"/>
                    <a:pt x="62944" y="126019"/>
                  </a:cubicBezTo>
                  <a:moveTo>
                    <a:pt x="373136" y="28538"/>
                  </a:moveTo>
                  <a:cubicBezTo>
                    <a:pt x="379733" y="21997"/>
                    <a:pt x="379733" y="11426"/>
                    <a:pt x="373136" y="4893"/>
                  </a:cubicBezTo>
                  <a:cubicBezTo>
                    <a:pt x="366539" y="-1631"/>
                    <a:pt x="355823" y="-1631"/>
                    <a:pt x="349234" y="4893"/>
                  </a:cubicBezTo>
                  <a:lnTo>
                    <a:pt x="319363" y="34427"/>
                  </a:lnTo>
                  <a:cubicBezTo>
                    <a:pt x="325180" y="44668"/>
                    <a:pt x="330039" y="55730"/>
                    <a:pt x="333820" y="67403"/>
                  </a:cubicBezTo>
                  <a:lnTo>
                    <a:pt x="373136" y="28538"/>
                  </a:lnTo>
                  <a:close/>
                  <a:moveTo>
                    <a:pt x="29115" y="227105"/>
                  </a:moveTo>
                  <a:cubicBezTo>
                    <a:pt x="22510" y="233629"/>
                    <a:pt x="22510" y="244217"/>
                    <a:pt x="29115" y="250725"/>
                  </a:cubicBezTo>
                  <a:cubicBezTo>
                    <a:pt x="35712" y="257258"/>
                    <a:pt x="46412" y="257258"/>
                    <a:pt x="53009" y="250725"/>
                  </a:cubicBezTo>
                  <a:lnTo>
                    <a:pt x="86524" y="217596"/>
                  </a:lnTo>
                  <a:cubicBezTo>
                    <a:pt x="80724" y="207362"/>
                    <a:pt x="75848" y="196309"/>
                    <a:pt x="72091" y="184627"/>
                  </a:cubicBezTo>
                  <a:lnTo>
                    <a:pt x="29115" y="227105"/>
                  </a:lnTo>
                  <a:close/>
                  <a:moveTo>
                    <a:pt x="71198" y="70138"/>
                  </a:moveTo>
                  <a:cubicBezTo>
                    <a:pt x="74819" y="58328"/>
                    <a:pt x="79573" y="47162"/>
                    <a:pt x="85269" y="36768"/>
                  </a:cubicBezTo>
                  <a:lnTo>
                    <a:pt x="53025" y="4893"/>
                  </a:lnTo>
                  <a:cubicBezTo>
                    <a:pt x="46428" y="-1631"/>
                    <a:pt x="35720" y="-1631"/>
                    <a:pt x="29115" y="4893"/>
                  </a:cubicBezTo>
                  <a:cubicBezTo>
                    <a:pt x="22510" y="11426"/>
                    <a:pt x="22510" y="21997"/>
                    <a:pt x="29115" y="28538"/>
                  </a:cubicBezTo>
                  <a:lnTo>
                    <a:pt x="71198" y="70138"/>
                  </a:lnTo>
                  <a:close/>
                  <a:moveTo>
                    <a:pt x="332895" y="187338"/>
                  </a:moveTo>
                  <a:cubicBezTo>
                    <a:pt x="328961" y="198875"/>
                    <a:pt x="323965" y="209800"/>
                    <a:pt x="318012" y="219872"/>
                  </a:cubicBezTo>
                  <a:lnTo>
                    <a:pt x="349234" y="250725"/>
                  </a:lnTo>
                  <a:cubicBezTo>
                    <a:pt x="355823" y="257258"/>
                    <a:pt x="366531" y="257258"/>
                    <a:pt x="373136" y="250725"/>
                  </a:cubicBezTo>
                  <a:cubicBezTo>
                    <a:pt x="379733" y="244217"/>
                    <a:pt x="379733" y="233629"/>
                    <a:pt x="373136" y="227105"/>
                  </a:cubicBezTo>
                  <a:lnTo>
                    <a:pt x="332895" y="187338"/>
                  </a:lnTo>
                  <a:close/>
                  <a:moveTo>
                    <a:pt x="385340" y="108747"/>
                  </a:moveTo>
                  <a:lnTo>
                    <a:pt x="342195" y="108747"/>
                  </a:lnTo>
                  <a:cubicBezTo>
                    <a:pt x="342686" y="114418"/>
                    <a:pt x="342959" y="120179"/>
                    <a:pt x="342959" y="126019"/>
                  </a:cubicBezTo>
                  <a:cubicBezTo>
                    <a:pt x="342959" y="131466"/>
                    <a:pt x="342718" y="136848"/>
                    <a:pt x="342275" y="142149"/>
                  </a:cubicBezTo>
                  <a:lnTo>
                    <a:pt x="385340" y="142149"/>
                  </a:lnTo>
                  <a:cubicBezTo>
                    <a:pt x="394681" y="142149"/>
                    <a:pt x="402251" y="134668"/>
                    <a:pt x="402251" y="125448"/>
                  </a:cubicBezTo>
                  <a:cubicBezTo>
                    <a:pt x="402251" y="116228"/>
                    <a:pt x="394681" y="108747"/>
                    <a:pt x="385340" y="108747"/>
                  </a:cubicBezTo>
                </a:path>
              </a:pathLst>
            </a:custGeom>
            <a:solidFill>
              <a:schemeClr val="accent3"/>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401CDC09-B5A2-4C34-A6A6-2D961B989BAB}"/>
                </a:ext>
              </a:extLst>
            </p:cNvPr>
            <p:cNvSpPr/>
            <p:nvPr/>
          </p:nvSpPr>
          <p:spPr>
            <a:xfrm>
              <a:off x="10371710" y="2455645"/>
              <a:ext cx="96540" cy="257441"/>
            </a:xfrm>
            <a:custGeom>
              <a:avLst/>
              <a:gdLst>
                <a:gd name="connsiteX0" fmla="*/ 101906 w 96540"/>
                <a:gd name="connsiteY0" fmla="*/ 155156 h 257440"/>
                <a:gd name="connsiteX1" fmla="*/ 101906 w 96540"/>
                <a:gd name="connsiteY1" fmla="*/ 155156 h 257440"/>
                <a:gd name="connsiteX2" fmla="*/ 101906 w 96540"/>
                <a:gd name="connsiteY2" fmla="*/ 0 h 257440"/>
                <a:gd name="connsiteX3" fmla="*/ 63596 w 96540"/>
                <a:gd name="connsiteY3" fmla="*/ 0 h 257440"/>
                <a:gd name="connsiteX4" fmla="*/ 0 w 96540"/>
                <a:gd name="connsiteY4" fmla="*/ 125044 h 257440"/>
                <a:gd name="connsiteX5" fmla="*/ 507 w 96540"/>
                <a:gd name="connsiteY5" fmla="*/ 138181 h 257440"/>
                <a:gd name="connsiteX6" fmla="*/ 1239 w 96540"/>
                <a:gd name="connsiteY6" fmla="*/ 144545 h 257440"/>
                <a:gd name="connsiteX7" fmla="*/ 1979 w 96540"/>
                <a:gd name="connsiteY7" fmla="*/ 150876 h 257440"/>
                <a:gd name="connsiteX8" fmla="*/ 3733 w 96540"/>
                <a:gd name="connsiteY8" fmla="*/ 159975 h 257440"/>
                <a:gd name="connsiteX9" fmla="*/ 4352 w 96540"/>
                <a:gd name="connsiteY9" fmla="*/ 163113 h 257440"/>
                <a:gd name="connsiteX10" fmla="*/ 7216 w 96540"/>
                <a:gd name="connsiteY10" fmla="*/ 173579 h 257440"/>
                <a:gd name="connsiteX11" fmla="*/ 7578 w 96540"/>
                <a:gd name="connsiteY11" fmla="*/ 174883 h 257440"/>
                <a:gd name="connsiteX12" fmla="*/ 11553 w 96540"/>
                <a:gd name="connsiteY12" fmla="*/ 185985 h 257440"/>
                <a:gd name="connsiteX13" fmla="*/ 11609 w 96540"/>
                <a:gd name="connsiteY13" fmla="*/ 186146 h 257440"/>
                <a:gd name="connsiteX14" fmla="*/ 28133 w 96540"/>
                <a:gd name="connsiteY14" fmla="*/ 216492 h 257440"/>
                <a:gd name="connsiteX15" fmla="*/ 28246 w 96540"/>
                <a:gd name="connsiteY15" fmla="*/ 216668 h 257440"/>
                <a:gd name="connsiteX16" fmla="*/ 28246 w 96540"/>
                <a:gd name="connsiteY16" fmla="*/ 216668 h 257440"/>
                <a:gd name="connsiteX17" fmla="*/ 60764 w 96540"/>
                <a:gd name="connsiteY17" fmla="*/ 248285 h 257440"/>
                <a:gd name="connsiteX18" fmla="*/ 61030 w 96540"/>
                <a:gd name="connsiteY18" fmla="*/ 248470 h 257440"/>
                <a:gd name="connsiteX19" fmla="*/ 69750 w 96540"/>
                <a:gd name="connsiteY19" fmla="*/ 253523 h 257440"/>
                <a:gd name="connsiteX20" fmla="*/ 70667 w 96540"/>
                <a:gd name="connsiteY20" fmla="*/ 254046 h 257440"/>
                <a:gd name="connsiteX21" fmla="*/ 79219 w 96540"/>
                <a:gd name="connsiteY21" fmla="*/ 257851 h 257440"/>
                <a:gd name="connsiteX22" fmla="*/ 80732 w 96540"/>
                <a:gd name="connsiteY22" fmla="*/ 258511 h 257440"/>
                <a:gd name="connsiteX23" fmla="*/ 89453 w 96540"/>
                <a:gd name="connsiteY23" fmla="*/ 261278 h 257440"/>
                <a:gd name="connsiteX24" fmla="*/ 91158 w 96540"/>
                <a:gd name="connsiteY24" fmla="*/ 261809 h 257440"/>
                <a:gd name="connsiteX25" fmla="*/ 101898 w 96540"/>
                <a:gd name="connsiteY25" fmla="*/ 263909 h 257440"/>
                <a:gd name="connsiteX26" fmla="*/ 101898 w 96540"/>
                <a:gd name="connsiteY26" fmla="*/ 263909 h 257440"/>
                <a:gd name="connsiteX27" fmla="*/ 101906 w 96540"/>
                <a:gd name="connsiteY27" fmla="*/ 263909 h 257440"/>
                <a:gd name="connsiteX28" fmla="*/ 101906 w 96540"/>
                <a:gd name="connsiteY28" fmla="*/ 155156 h 25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540" h="257440">
                  <a:moveTo>
                    <a:pt x="101906" y="155156"/>
                  </a:moveTo>
                  <a:lnTo>
                    <a:pt x="101906" y="155156"/>
                  </a:lnTo>
                  <a:lnTo>
                    <a:pt x="101906" y="0"/>
                  </a:lnTo>
                  <a:lnTo>
                    <a:pt x="63596" y="0"/>
                  </a:lnTo>
                  <a:cubicBezTo>
                    <a:pt x="25937" y="22920"/>
                    <a:pt x="0" y="70354"/>
                    <a:pt x="0" y="125044"/>
                  </a:cubicBezTo>
                  <a:cubicBezTo>
                    <a:pt x="0" y="129477"/>
                    <a:pt x="177" y="133853"/>
                    <a:pt x="507" y="138181"/>
                  </a:cubicBezTo>
                  <a:cubicBezTo>
                    <a:pt x="668" y="140329"/>
                    <a:pt x="990" y="142421"/>
                    <a:pt x="1239" y="144545"/>
                  </a:cubicBezTo>
                  <a:cubicBezTo>
                    <a:pt x="1480" y="146661"/>
                    <a:pt x="1657" y="148801"/>
                    <a:pt x="1979" y="150876"/>
                  </a:cubicBezTo>
                  <a:cubicBezTo>
                    <a:pt x="2454" y="153958"/>
                    <a:pt x="3097" y="156966"/>
                    <a:pt x="3733" y="159975"/>
                  </a:cubicBezTo>
                  <a:cubicBezTo>
                    <a:pt x="3958" y="161013"/>
                    <a:pt x="4111" y="162083"/>
                    <a:pt x="4352" y="163113"/>
                  </a:cubicBezTo>
                  <a:cubicBezTo>
                    <a:pt x="5181" y="166669"/>
                    <a:pt x="6162" y="170144"/>
                    <a:pt x="7216" y="173579"/>
                  </a:cubicBezTo>
                  <a:cubicBezTo>
                    <a:pt x="7345" y="174006"/>
                    <a:pt x="7442" y="174456"/>
                    <a:pt x="7578" y="174883"/>
                  </a:cubicBezTo>
                  <a:cubicBezTo>
                    <a:pt x="8769" y="178664"/>
                    <a:pt x="10105" y="182365"/>
                    <a:pt x="11553" y="185985"/>
                  </a:cubicBezTo>
                  <a:cubicBezTo>
                    <a:pt x="11577" y="186033"/>
                    <a:pt x="11593" y="186089"/>
                    <a:pt x="11609" y="186146"/>
                  </a:cubicBezTo>
                  <a:cubicBezTo>
                    <a:pt x="16026" y="197159"/>
                    <a:pt x="21609" y="207328"/>
                    <a:pt x="28133" y="216492"/>
                  </a:cubicBezTo>
                  <a:cubicBezTo>
                    <a:pt x="28174" y="216548"/>
                    <a:pt x="28206" y="216612"/>
                    <a:pt x="28246" y="216668"/>
                  </a:cubicBezTo>
                  <a:lnTo>
                    <a:pt x="28246" y="216668"/>
                  </a:lnTo>
                  <a:cubicBezTo>
                    <a:pt x="37393" y="229460"/>
                    <a:pt x="48391" y="240216"/>
                    <a:pt x="60764" y="248285"/>
                  </a:cubicBezTo>
                  <a:cubicBezTo>
                    <a:pt x="60853" y="248342"/>
                    <a:pt x="60933" y="248414"/>
                    <a:pt x="61030" y="248470"/>
                  </a:cubicBezTo>
                  <a:cubicBezTo>
                    <a:pt x="63869" y="250305"/>
                    <a:pt x="66782" y="251978"/>
                    <a:pt x="69750" y="253523"/>
                  </a:cubicBezTo>
                  <a:cubicBezTo>
                    <a:pt x="70064" y="253684"/>
                    <a:pt x="70362" y="253885"/>
                    <a:pt x="70667" y="254046"/>
                  </a:cubicBezTo>
                  <a:cubicBezTo>
                    <a:pt x="73459" y="255462"/>
                    <a:pt x="76323" y="256700"/>
                    <a:pt x="79219" y="257851"/>
                  </a:cubicBezTo>
                  <a:cubicBezTo>
                    <a:pt x="79726" y="258052"/>
                    <a:pt x="80217" y="258318"/>
                    <a:pt x="80732" y="258511"/>
                  </a:cubicBezTo>
                  <a:cubicBezTo>
                    <a:pt x="83588" y="259589"/>
                    <a:pt x="86508" y="260474"/>
                    <a:pt x="89453" y="261278"/>
                  </a:cubicBezTo>
                  <a:cubicBezTo>
                    <a:pt x="90032" y="261439"/>
                    <a:pt x="90579" y="261664"/>
                    <a:pt x="91158" y="261809"/>
                  </a:cubicBezTo>
                  <a:cubicBezTo>
                    <a:pt x="94682" y="262702"/>
                    <a:pt x="98262" y="263418"/>
                    <a:pt x="101898" y="263909"/>
                  </a:cubicBezTo>
                  <a:lnTo>
                    <a:pt x="101898" y="263909"/>
                  </a:lnTo>
                  <a:lnTo>
                    <a:pt x="101906" y="263909"/>
                  </a:lnTo>
                  <a:cubicBezTo>
                    <a:pt x="101906" y="263909"/>
                    <a:pt x="101906" y="155156"/>
                    <a:pt x="101906" y="155156"/>
                  </a:cubicBezTo>
                  <a:close/>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C1478F22-4F18-4186-9047-D524419F966E}"/>
                </a:ext>
              </a:extLst>
            </p:cNvPr>
            <p:cNvSpPr/>
            <p:nvPr/>
          </p:nvSpPr>
          <p:spPr>
            <a:xfrm>
              <a:off x="10499015" y="2455637"/>
              <a:ext cx="96540" cy="257441"/>
            </a:xfrm>
            <a:custGeom>
              <a:avLst/>
              <a:gdLst>
                <a:gd name="connsiteX0" fmla="*/ 101914 w 96540"/>
                <a:gd name="connsiteY0" fmla="*/ 125052 h 257440"/>
                <a:gd name="connsiteX1" fmla="*/ 101625 w 96540"/>
                <a:gd name="connsiteY1" fmla="*/ 115631 h 257440"/>
                <a:gd name="connsiteX2" fmla="*/ 101247 w 96540"/>
                <a:gd name="connsiteY2" fmla="*/ 110901 h 257440"/>
                <a:gd name="connsiteX3" fmla="*/ 100901 w 96540"/>
                <a:gd name="connsiteY3" fmla="*/ 107047 h 257440"/>
                <a:gd name="connsiteX4" fmla="*/ 54030 w 96540"/>
                <a:gd name="connsiteY4" fmla="*/ 11665 h 257440"/>
                <a:gd name="connsiteX5" fmla="*/ 53387 w 96540"/>
                <a:gd name="connsiteY5" fmla="*/ 11086 h 257440"/>
                <a:gd name="connsiteX6" fmla="*/ 47208 w 96540"/>
                <a:gd name="connsiteY6" fmla="*/ 6114 h 257440"/>
                <a:gd name="connsiteX7" fmla="*/ 45865 w 96540"/>
                <a:gd name="connsiteY7" fmla="*/ 5076 h 257440"/>
                <a:gd name="connsiteX8" fmla="*/ 38310 w 96540"/>
                <a:gd name="connsiteY8" fmla="*/ 0 h 257440"/>
                <a:gd name="connsiteX9" fmla="*/ 0 w 96540"/>
                <a:gd name="connsiteY9" fmla="*/ 0 h 257440"/>
                <a:gd name="connsiteX10" fmla="*/ 0 w 96540"/>
                <a:gd name="connsiteY10" fmla="*/ 133950 h 257440"/>
                <a:gd name="connsiteX11" fmla="*/ 0 w 96540"/>
                <a:gd name="connsiteY11" fmla="*/ 133950 h 257440"/>
                <a:gd name="connsiteX12" fmla="*/ 0 w 96540"/>
                <a:gd name="connsiteY12" fmla="*/ 263893 h 257440"/>
                <a:gd name="connsiteX13" fmla="*/ 0 w 96540"/>
                <a:gd name="connsiteY13" fmla="*/ 263893 h 257440"/>
                <a:gd name="connsiteX14" fmla="*/ 78375 w 96540"/>
                <a:gd name="connsiteY14" fmla="*/ 209677 h 257440"/>
                <a:gd name="connsiteX15" fmla="*/ 101914 w 96540"/>
                <a:gd name="connsiteY15" fmla="*/ 125052 h 25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40" h="257440">
                  <a:moveTo>
                    <a:pt x="101914" y="125052"/>
                  </a:moveTo>
                  <a:cubicBezTo>
                    <a:pt x="101914" y="121882"/>
                    <a:pt x="101810" y="118745"/>
                    <a:pt x="101625" y="115631"/>
                  </a:cubicBezTo>
                  <a:cubicBezTo>
                    <a:pt x="101536" y="114038"/>
                    <a:pt x="101375" y="112477"/>
                    <a:pt x="101247" y="110901"/>
                  </a:cubicBezTo>
                  <a:cubicBezTo>
                    <a:pt x="101134" y="109613"/>
                    <a:pt x="101045" y="108326"/>
                    <a:pt x="100901" y="107047"/>
                  </a:cubicBezTo>
                  <a:cubicBezTo>
                    <a:pt x="96733" y="67836"/>
                    <a:pt x="79187" y="33725"/>
                    <a:pt x="54030" y="11665"/>
                  </a:cubicBezTo>
                  <a:cubicBezTo>
                    <a:pt x="53813" y="11472"/>
                    <a:pt x="53604" y="11279"/>
                    <a:pt x="53387" y="11086"/>
                  </a:cubicBezTo>
                  <a:cubicBezTo>
                    <a:pt x="51375" y="9348"/>
                    <a:pt x="49316" y="7699"/>
                    <a:pt x="47208" y="6114"/>
                  </a:cubicBezTo>
                  <a:cubicBezTo>
                    <a:pt x="46758" y="5776"/>
                    <a:pt x="46315" y="5406"/>
                    <a:pt x="45865" y="5076"/>
                  </a:cubicBezTo>
                  <a:cubicBezTo>
                    <a:pt x="43403" y="3282"/>
                    <a:pt x="40885" y="1569"/>
                    <a:pt x="38310" y="0"/>
                  </a:cubicBezTo>
                  <a:lnTo>
                    <a:pt x="0" y="0"/>
                  </a:lnTo>
                  <a:lnTo>
                    <a:pt x="0" y="133950"/>
                  </a:lnTo>
                  <a:lnTo>
                    <a:pt x="0" y="133950"/>
                  </a:lnTo>
                  <a:lnTo>
                    <a:pt x="0" y="263893"/>
                  </a:lnTo>
                  <a:lnTo>
                    <a:pt x="0" y="263893"/>
                  </a:lnTo>
                  <a:cubicBezTo>
                    <a:pt x="31890" y="259581"/>
                    <a:pt x="59847" y="239243"/>
                    <a:pt x="78375" y="209677"/>
                  </a:cubicBezTo>
                  <a:cubicBezTo>
                    <a:pt x="93121" y="186186"/>
                    <a:pt x="101914" y="156862"/>
                    <a:pt x="101914" y="125052"/>
                  </a:cubicBezTo>
                  <a:close/>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7D4174E6-7257-497B-8CC1-DBF0833F7A5D}"/>
                </a:ext>
              </a:extLst>
            </p:cNvPr>
            <p:cNvSpPr/>
            <p:nvPr/>
          </p:nvSpPr>
          <p:spPr>
            <a:xfrm>
              <a:off x="10382893" y="2317277"/>
              <a:ext cx="201126" cy="104585"/>
            </a:xfrm>
            <a:custGeom>
              <a:avLst/>
              <a:gdLst>
                <a:gd name="connsiteX0" fmla="*/ 7345 w 201125"/>
                <a:gd name="connsiteY0" fmla="*/ 14507 h 104585"/>
                <a:gd name="connsiteX1" fmla="*/ 54947 w 201125"/>
                <a:gd name="connsiteY1" fmla="*/ 36205 h 104585"/>
                <a:gd name="connsiteX2" fmla="*/ 63105 w 201125"/>
                <a:gd name="connsiteY2" fmla="*/ 63349 h 104585"/>
                <a:gd name="connsiteX3" fmla="*/ 33121 w 201125"/>
                <a:gd name="connsiteY3" fmla="*/ 109060 h 104585"/>
                <a:gd name="connsiteX4" fmla="*/ 173740 w 201125"/>
                <a:gd name="connsiteY4" fmla="*/ 109060 h 104585"/>
                <a:gd name="connsiteX5" fmla="*/ 143740 w 201125"/>
                <a:gd name="connsiteY5" fmla="*/ 63349 h 104585"/>
                <a:gd name="connsiteX6" fmla="*/ 151898 w 201125"/>
                <a:gd name="connsiteY6" fmla="*/ 36205 h 104585"/>
                <a:gd name="connsiteX7" fmla="*/ 199525 w 201125"/>
                <a:gd name="connsiteY7" fmla="*/ 14507 h 104585"/>
                <a:gd name="connsiteX8" fmla="*/ 206862 w 201125"/>
                <a:gd name="connsiteY8" fmla="*/ 7259 h 104585"/>
                <a:gd name="connsiteX9" fmla="*/ 199533 w 201125"/>
                <a:gd name="connsiteY9" fmla="*/ 2 h 104585"/>
                <a:gd name="connsiteX10" fmla="*/ 139428 w 201125"/>
                <a:gd name="connsiteY10" fmla="*/ 28530 h 104585"/>
                <a:gd name="connsiteX11" fmla="*/ 129750 w 201125"/>
                <a:gd name="connsiteY11" fmla="*/ 55979 h 104585"/>
                <a:gd name="connsiteX12" fmla="*/ 103451 w 201125"/>
                <a:gd name="connsiteY12" fmla="*/ 50967 h 104585"/>
                <a:gd name="connsiteX13" fmla="*/ 77112 w 201125"/>
                <a:gd name="connsiteY13" fmla="*/ 55979 h 104585"/>
                <a:gd name="connsiteX14" fmla="*/ 67417 w 201125"/>
                <a:gd name="connsiteY14" fmla="*/ 28530 h 104585"/>
                <a:gd name="connsiteX15" fmla="*/ 7345 w 201125"/>
                <a:gd name="connsiteY15" fmla="*/ 2 h 104585"/>
                <a:gd name="connsiteX16" fmla="*/ 0 w 201125"/>
                <a:gd name="connsiteY16" fmla="*/ 7259 h 104585"/>
                <a:gd name="connsiteX17" fmla="*/ 7345 w 201125"/>
                <a:gd name="connsiteY17" fmla="*/ 14507 h 10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125" h="104585">
                  <a:moveTo>
                    <a:pt x="7345" y="14507"/>
                  </a:moveTo>
                  <a:cubicBezTo>
                    <a:pt x="35036" y="14700"/>
                    <a:pt x="47594" y="24869"/>
                    <a:pt x="54947" y="36205"/>
                  </a:cubicBezTo>
                  <a:cubicBezTo>
                    <a:pt x="61005" y="45714"/>
                    <a:pt x="62727" y="56776"/>
                    <a:pt x="63105" y="63349"/>
                  </a:cubicBezTo>
                  <a:cubicBezTo>
                    <a:pt x="47659" y="73815"/>
                    <a:pt x="36589" y="90114"/>
                    <a:pt x="33121" y="109060"/>
                  </a:cubicBezTo>
                  <a:lnTo>
                    <a:pt x="173740" y="109060"/>
                  </a:lnTo>
                  <a:cubicBezTo>
                    <a:pt x="170273" y="90114"/>
                    <a:pt x="159187" y="73815"/>
                    <a:pt x="143740" y="63349"/>
                  </a:cubicBezTo>
                  <a:cubicBezTo>
                    <a:pt x="144135" y="56760"/>
                    <a:pt x="145848" y="45714"/>
                    <a:pt x="151898" y="36205"/>
                  </a:cubicBezTo>
                  <a:cubicBezTo>
                    <a:pt x="159243" y="24885"/>
                    <a:pt x="171801" y="14716"/>
                    <a:pt x="199525" y="14507"/>
                  </a:cubicBezTo>
                  <a:cubicBezTo>
                    <a:pt x="203579" y="14507"/>
                    <a:pt x="206862" y="11257"/>
                    <a:pt x="206862" y="7259"/>
                  </a:cubicBezTo>
                  <a:cubicBezTo>
                    <a:pt x="206870" y="3260"/>
                    <a:pt x="203587" y="2"/>
                    <a:pt x="199533" y="2"/>
                  </a:cubicBezTo>
                  <a:cubicBezTo>
                    <a:pt x="167908" y="-191"/>
                    <a:pt x="148865" y="13204"/>
                    <a:pt x="139428" y="28530"/>
                  </a:cubicBezTo>
                  <a:cubicBezTo>
                    <a:pt x="133403" y="38184"/>
                    <a:pt x="130836" y="48192"/>
                    <a:pt x="129750" y="55979"/>
                  </a:cubicBezTo>
                  <a:cubicBezTo>
                    <a:pt x="121600" y="52761"/>
                    <a:pt x="112743" y="50983"/>
                    <a:pt x="103451" y="50967"/>
                  </a:cubicBezTo>
                  <a:cubicBezTo>
                    <a:pt x="94143" y="50983"/>
                    <a:pt x="85253" y="52777"/>
                    <a:pt x="77112" y="55979"/>
                  </a:cubicBezTo>
                  <a:cubicBezTo>
                    <a:pt x="76017" y="48192"/>
                    <a:pt x="73459" y="38184"/>
                    <a:pt x="67417" y="28530"/>
                  </a:cubicBezTo>
                  <a:cubicBezTo>
                    <a:pt x="57989" y="13204"/>
                    <a:pt x="38938" y="-191"/>
                    <a:pt x="7345" y="2"/>
                  </a:cubicBezTo>
                  <a:cubicBezTo>
                    <a:pt x="3274" y="2"/>
                    <a:pt x="0" y="3260"/>
                    <a:pt x="0" y="7259"/>
                  </a:cubicBezTo>
                  <a:cubicBezTo>
                    <a:pt x="0" y="11257"/>
                    <a:pt x="3274" y="14507"/>
                    <a:pt x="7345" y="14507"/>
                  </a:cubicBezTo>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BFF79825-F634-4350-B522-6989EA9494DF}"/>
                </a:ext>
              </a:extLst>
            </p:cNvPr>
            <p:cNvSpPr/>
            <p:nvPr/>
          </p:nvSpPr>
          <p:spPr>
            <a:xfrm>
              <a:off x="10371710" y="2455645"/>
              <a:ext cx="96540" cy="209171"/>
            </a:xfrm>
            <a:custGeom>
              <a:avLst/>
              <a:gdLst>
                <a:gd name="connsiteX0" fmla="*/ 63596 w 96540"/>
                <a:gd name="connsiteY0" fmla="*/ 0 h 209170"/>
                <a:gd name="connsiteX1" fmla="*/ 0 w 96540"/>
                <a:gd name="connsiteY1" fmla="*/ 125044 h 209170"/>
                <a:gd name="connsiteX2" fmla="*/ 28246 w 96540"/>
                <a:gd name="connsiteY2" fmla="*/ 216652 h 209170"/>
                <a:gd name="connsiteX3" fmla="*/ 101906 w 96540"/>
                <a:gd name="connsiteY3" fmla="*/ 155156 h 209170"/>
                <a:gd name="connsiteX4" fmla="*/ 101906 w 96540"/>
                <a:gd name="connsiteY4" fmla="*/ 0 h 209170"/>
                <a:gd name="connsiteX5" fmla="*/ 63596 w 96540"/>
                <a:gd name="connsiteY5" fmla="*/ 0 h 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40" h="209170">
                  <a:moveTo>
                    <a:pt x="63596" y="0"/>
                  </a:moveTo>
                  <a:cubicBezTo>
                    <a:pt x="25937" y="22920"/>
                    <a:pt x="0" y="70354"/>
                    <a:pt x="0" y="125044"/>
                  </a:cubicBezTo>
                  <a:cubicBezTo>
                    <a:pt x="0" y="160088"/>
                    <a:pt x="10700" y="192099"/>
                    <a:pt x="28246" y="216652"/>
                  </a:cubicBezTo>
                  <a:lnTo>
                    <a:pt x="101906" y="155156"/>
                  </a:lnTo>
                  <a:lnTo>
                    <a:pt x="101906" y="0"/>
                  </a:lnTo>
                  <a:lnTo>
                    <a:pt x="63596" y="0"/>
                  </a:lnTo>
                  <a:close/>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2EBB4F1B-8DC1-42F5-838A-5215095B1433}"/>
                </a:ext>
              </a:extLst>
            </p:cNvPr>
            <p:cNvSpPr/>
            <p:nvPr/>
          </p:nvSpPr>
          <p:spPr>
            <a:xfrm>
              <a:off x="10499023" y="2455645"/>
              <a:ext cx="80450" cy="128720"/>
            </a:xfrm>
            <a:custGeom>
              <a:avLst/>
              <a:gdLst>
                <a:gd name="connsiteX0" fmla="*/ 38310 w 80450"/>
                <a:gd name="connsiteY0" fmla="*/ 0 h 128720"/>
                <a:gd name="connsiteX1" fmla="*/ 0 w 80450"/>
                <a:gd name="connsiteY1" fmla="*/ 0 h 128720"/>
                <a:gd name="connsiteX2" fmla="*/ 0 w 80450"/>
                <a:gd name="connsiteY2" fmla="*/ 133950 h 128720"/>
                <a:gd name="connsiteX3" fmla="*/ 88447 w 80450"/>
                <a:gd name="connsiteY3" fmla="*/ 60120 h 128720"/>
                <a:gd name="connsiteX4" fmla="*/ 38310 w 80450"/>
                <a:gd name="connsiteY4" fmla="*/ 0 h 12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0" h="128720">
                  <a:moveTo>
                    <a:pt x="38310" y="0"/>
                  </a:moveTo>
                  <a:lnTo>
                    <a:pt x="0" y="0"/>
                  </a:lnTo>
                  <a:lnTo>
                    <a:pt x="0" y="133950"/>
                  </a:lnTo>
                  <a:lnTo>
                    <a:pt x="88447" y="60120"/>
                  </a:lnTo>
                  <a:cubicBezTo>
                    <a:pt x="77224" y="34296"/>
                    <a:pt x="59791" y="13073"/>
                    <a:pt x="38310" y="0"/>
                  </a:cubicBezTo>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9" name="TextBox 208">
            <a:extLst>
              <a:ext uri="{FF2B5EF4-FFF2-40B4-BE49-F238E27FC236}">
                <a16:creationId xmlns:a16="http://schemas.microsoft.com/office/drawing/2014/main" id="{19DA8B1D-D53F-4A7D-89CB-0715745CB96D}"/>
              </a:ext>
            </a:extLst>
          </p:cNvPr>
          <p:cNvSpPr txBox="1"/>
          <p:nvPr/>
        </p:nvSpPr>
        <p:spPr>
          <a:xfrm>
            <a:off x="8849358" y="5993966"/>
            <a:ext cx="2655719" cy="273404"/>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IntelliJ, Jenkins, Maven, Visual Studio</a:t>
            </a:r>
          </a:p>
        </p:txBody>
      </p:sp>
      <p:grpSp>
        <p:nvGrpSpPr>
          <p:cNvPr id="210" name="Group 209">
            <a:extLst>
              <a:ext uri="{FF2B5EF4-FFF2-40B4-BE49-F238E27FC236}">
                <a16:creationId xmlns:a16="http://schemas.microsoft.com/office/drawing/2014/main" id="{00EAFEFD-8D02-4A9D-B062-7FA033BAAEF3}"/>
              </a:ext>
            </a:extLst>
          </p:cNvPr>
          <p:cNvGrpSpPr/>
          <p:nvPr/>
        </p:nvGrpSpPr>
        <p:grpSpPr>
          <a:xfrm>
            <a:off x="9163253" y="5491324"/>
            <a:ext cx="2027943" cy="440886"/>
            <a:chOff x="9425785" y="4222052"/>
            <a:chExt cx="2027943" cy="440886"/>
          </a:xfrm>
          <a:solidFill>
            <a:schemeClr val="bg1"/>
          </a:solidFill>
        </p:grpSpPr>
        <p:pic>
          <p:nvPicPr>
            <p:cNvPr id="211" name="Graphic 210">
              <a:extLst>
                <a:ext uri="{FF2B5EF4-FFF2-40B4-BE49-F238E27FC236}">
                  <a16:creationId xmlns:a16="http://schemas.microsoft.com/office/drawing/2014/main" id="{988D6CF5-BFB7-4527-B092-AF31EDC9B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5785" y="4222052"/>
              <a:ext cx="440886" cy="440886"/>
            </a:xfrm>
            <a:prstGeom prst="rect">
              <a:avLst/>
            </a:prstGeom>
          </p:spPr>
        </p:pic>
        <p:pic>
          <p:nvPicPr>
            <p:cNvPr id="212" name="Graphic 211">
              <a:extLst>
                <a:ext uri="{FF2B5EF4-FFF2-40B4-BE49-F238E27FC236}">
                  <a16:creationId xmlns:a16="http://schemas.microsoft.com/office/drawing/2014/main" id="{315BA34C-E722-499C-92B0-AD1F69C525F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79083" y="4264436"/>
              <a:ext cx="356119" cy="356119"/>
            </a:xfrm>
            <a:prstGeom prst="rect">
              <a:avLst/>
            </a:prstGeom>
          </p:spPr>
        </p:pic>
        <p:sp>
          <p:nvSpPr>
            <p:cNvPr id="213" name="Freeform: Shape 212">
              <a:extLst>
                <a:ext uri="{FF2B5EF4-FFF2-40B4-BE49-F238E27FC236}">
                  <a16:creationId xmlns:a16="http://schemas.microsoft.com/office/drawing/2014/main" id="{04D5B58D-B9A8-4660-9263-D0E1F1A81D07}"/>
                </a:ext>
              </a:extLst>
            </p:cNvPr>
            <p:cNvSpPr/>
            <p:nvPr/>
          </p:nvSpPr>
          <p:spPr>
            <a:xfrm>
              <a:off x="10447614" y="4224069"/>
              <a:ext cx="318475" cy="43685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ABF13E44-AF91-4DFC-97AD-28066FA7FAD7}"/>
                </a:ext>
              </a:extLst>
            </p:cNvPr>
            <p:cNvSpPr>
              <a:spLocks/>
            </p:cNvSpPr>
            <p:nvPr/>
          </p:nvSpPr>
          <p:spPr bwMode="auto">
            <a:xfrm rot="19422995">
              <a:off x="10878500" y="4339119"/>
              <a:ext cx="575228" cy="206752"/>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15" name="TextBox 214">
            <a:extLst>
              <a:ext uri="{FF2B5EF4-FFF2-40B4-BE49-F238E27FC236}">
                <a16:creationId xmlns:a16="http://schemas.microsoft.com/office/drawing/2014/main" id="{456FEC31-CA79-46A1-9A2B-658ECD08BCDB}"/>
              </a:ext>
            </a:extLst>
          </p:cNvPr>
          <p:cNvSpPr txBox="1"/>
          <p:nvPr/>
        </p:nvSpPr>
        <p:spPr>
          <a:xfrm>
            <a:off x="5009183" y="5993966"/>
            <a:ext cx="2831077" cy="642736"/>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pt-BR"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Imagem do Docker único, contêiner múltiplo com composição do Docker ou Definição de </a:t>
            </a:r>
            <a:r>
              <a:rPr kumimoji="0" lang="pt-BR" sz="1200" b="0" i="0" u="none" strike="noStrike" kern="0" cap="none" spc="0" normalizeH="0" baseline="0" noProof="0" dirty="0" err="1">
                <a:ln>
                  <a:noFill/>
                </a:ln>
                <a:solidFill>
                  <a:prstClr val="white"/>
                </a:solidFill>
                <a:effectLst/>
                <a:uLnTx/>
                <a:uFillTx/>
                <a:latin typeface="Segoe UI"/>
                <a:ea typeface="+mn-ea"/>
                <a:cs typeface="Segoe UI Semibold" panose="020B0702040204020203" pitchFamily="34" charset="0"/>
              </a:rPr>
              <a:t>pod</a:t>
            </a:r>
            <a:r>
              <a:rPr kumimoji="0" lang="pt-BR"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 do </a:t>
            </a:r>
            <a:r>
              <a:rPr kumimoji="0" lang="pt-BR" sz="1200" b="0" i="0" u="none" strike="noStrike" kern="0" cap="none" spc="0" normalizeH="0" baseline="0" noProof="0" dirty="0" err="1">
                <a:ln>
                  <a:noFill/>
                </a:ln>
                <a:solidFill>
                  <a:prstClr val="white"/>
                </a:solidFill>
                <a:effectLst/>
                <a:uLnTx/>
                <a:uFillTx/>
                <a:latin typeface="Segoe UI"/>
                <a:ea typeface="+mn-ea"/>
                <a:cs typeface="Segoe UI Semibold" panose="020B0702040204020203" pitchFamily="34" charset="0"/>
              </a:rPr>
              <a:t>Kubernetes</a:t>
            </a:r>
            <a:endPar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endParaRPr>
          </a:p>
        </p:txBody>
      </p:sp>
      <p:grpSp>
        <p:nvGrpSpPr>
          <p:cNvPr id="216" name="Group 215">
            <a:extLst>
              <a:ext uri="{FF2B5EF4-FFF2-40B4-BE49-F238E27FC236}">
                <a16:creationId xmlns:a16="http://schemas.microsoft.com/office/drawing/2014/main" id="{4D2C2DA1-8A9E-4B78-8A76-9A46CF464F56}"/>
              </a:ext>
            </a:extLst>
          </p:cNvPr>
          <p:cNvGrpSpPr/>
          <p:nvPr/>
        </p:nvGrpSpPr>
        <p:grpSpPr>
          <a:xfrm>
            <a:off x="5902469" y="5491324"/>
            <a:ext cx="1044504" cy="417823"/>
            <a:chOff x="5262759" y="5437754"/>
            <a:chExt cx="1044504" cy="417823"/>
          </a:xfrm>
          <a:solidFill>
            <a:schemeClr val="bg1"/>
          </a:solidFill>
        </p:grpSpPr>
        <p:grpSp>
          <p:nvGrpSpPr>
            <p:cNvPr id="217" name="Graphic 6">
              <a:extLst>
                <a:ext uri="{FF2B5EF4-FFF2-40B4-BE49-F238E27FC236}">
                  <a16:creationId xmlns:a16="http://schemas.microsoft.com/office/drawing/2014/main" id="{92A2C78D-92B0-4B6B-82C3-46F21A36E2C9}"/>
                </a:ext>
              </a:extLst>
            </p:cNvPr>
            <p:cNvGrpSpPr/>
            <p:nvPr/>
          </p:nvGrpSpPr>
          <p:grpSpPr>
            <a:xfrm>
              <a:off x="5262759" y="5463374"/>
              <a:ext cx="501758" cy="369898"/>
              <a:chOff x="2121667" y="1926431"/>
              <a:chExt cx="4229104" cy="3002426"/>
            </a:xfrm>
            <a:grpFill/>
          </p:grpSpPr>
          <p:sp>
            <p:nvSpPr>
              <p:cNvPr id="219" name="Freeform: Shape 218">
                <a:extLst>
                  <a:ext uri="{FF2B5EF4-FFF2-40B4-BE49-F238E27FC236}">
                    <a16:creationId xmlns:a16="http://schemas.microsoft.com/office/drawing/2014/main" id="{3B0FD44F-7C11-444E-AA83-A11768C1DB04}"/>
                  </a:ext>
                </a:extLst>
              </p:cNvPr>
              <p:cNvSpPr/>
              <p:nvPr/>
            </p:nvSpPr>
            <p:spPr>
              <a:xfrm>
                <a:off x="2121667" y="2700003"/>
                <a:ext cx="4229104" cy="2228854"/>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EA4E6312-57C3-4446-9490-F22E7EFD9FA6}"/>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B6239E08-2DDF-4143-A721-4B3E77C95BBF}"/>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C9526EBF-8DC0-4A9C-B5B0-C0F174A1B4A4}"/>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58D697EA-8D13-480A-B9E7-BA856EB7E02C}"/>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2D957D35-A611-48F8-BC7A-0B9CE703A529}"/>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FF5D5217-9EFA-4390-AD0A-F133F1E7CD43}"/>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920D0631-C961-43BC-864B-03806A58F8D6}"/>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CF263E99-FEF1-4242-8677-5FC9A8E8A7FE}"/>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95F2FA68-8EB8-4B36-B5E2-5E1E7CC4D884}"/>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18" name="Freeform: Shape 217">
              <a:extLst>
                <a:ext uri="{FF2B5EF4-FFF2-40B4-BE49-F238E27FC236}">
                  <a16:creationId xmlns:a16="http://schemas.microsoft.com/office/drawing/2014/main" id="{9C4D5023-5098-4CFE-9559-915BAB46917F}"/>
                </a:ext>
              </a:extLst>
            </p:cNvPr>
            <p:cNvSpPr/>
            <p:nvPr/>
          </p:nvSpPr>
          <p:spPr>
            <a:xfrm>
              <a:off x="5889142" y="5437754"/>
              <a:ext cx="418121" cy="417823"/>
            </a:xfrm>
            <a:custGeom>
              <a:avLst/>
              <a:gdLst>
                <a:gd name="connsiteX0" fmla="*/ 2817983 w 5303548"/>
                <a:gd name="connsiteY0" fmla="*/ 3264973 h 5299762"/>
                <a:gd name="connsiteX1" fmla="*/ 2823958 w 5303548"/>
                <a:gd name="connsiteY1" fmla="*/ 3276621 h 5299762"/>
                <a:gd name="connsiteX2" fmla="*/ 2995348 w 5303548"/>
                <a:gd name="connsiteY2" fmla="*/ 3667070 h 5299762"/>
                <a:gd name="connsiteX3" fmla="*/ 2993440 w 5303548"/>
                <a:gd name="connsiteY3" fmla="*/ 3685837 h 5299762"/>
                <a:gd name="connsiteX4" fmla="*/ 2958819 w 5303548"/>
                <a:gd name="connsiteY4" fmla="*/ 3699479 h 5299762"/>
                <a:gd name="connsiteX5" fmla="*/ 2651775 w 5303548"/>
                <a:gd name="connsiteY5" fmla="*/ 3745899 h 5299762"/>
                <a:gd name="connsiteX6" fmla="*/ 2494530 w 5303548"/>
                <a:gd name="connsiteY6" fmla="*/ 3734001 h 5299762"/>
                <a:gd name="connsiteX7" fmla="*/ 2373943 w 5303548"/>
                <a:gd name="connsiteY7" fmla="*/ 3706211 h 5299762"/>
                <a:gd name="connsiteX8" fmla="*/ 2371640 w 5303548"/>
                <a:gd name="connsiteY8" fmla="*/ 3680332 h 5299762"/>
                <a:gd name="connsiteX9" fmla="*/ 2498740 w 5303548"/>
                <a:gd name="connsiteY9" fmla="*/ 3322189 h 5299762"/>
                <a:gd name="connsiteX10" fmla="*/ 2520381 w 5303548"/>
                <a:gd name="connsiteY10" fmla="*/ 3274566 h 5299762"/>
                <a:gd name="connsiteX11" fmla="*/ 2578299 w 5303548"/>
                <a:gd name="connsiteY11" fmla="*/ 3285648 h 5299762"/>
                <a:gd name="connsiteX12" fmla="*/ 2651775 w 5303548"/>
                <a:gd name="connsiteY12" fmla="*/ 3290283 h 5299762"/>
                <a:gd name="connsiteX13" fmla="*/ 2795956 w 5303548"/>
                <a:gd name="connsiteY13" fmla="*/ 3272120 h 5299762"/>
                <a:gd name="connsiteX14" fmla="*/ 2129744 w 5303548"/>
                <a:gd name="connsiteY14" fmla="*/ 2955515 h 5299762"/>
                <a:gd name="connsiteX15" fmla="*/ 2173389 w 5303548"/>
                <a:gd name="connsiteY15" fmla="*/ 3035926 h 5299762"/>
                <a:gd name="connsiteX16" fmla="*/ 2263871 w 5303548"/>
                <a:gd name="connsiteY16" fmla="*/ 3140411 h 5299762"/>
                <a:gd name="connsiteX17" fmla="*/ 2354111 w 5303548"/>
                <a:gd name="connsiteY17" fmla="*/ 3204539 h 5299762"/>
                <a:gd name="connsiteX18" fmla="*/ 2348798 w 5303548"/>
                <a:gd name="connsiteY18" fmla="*/ 3218620 h 5299762"/>
                <a:gd name="connsiteX19" fmla="*/ 2174474 w 5303548"/>
                <a:gd name="connsiteY19" fmla="*/ 3607768 h 5299762"/>
                <a:gd name="connsiteX20" fmla="*/ 2159778 w 5303548"/>
                <a:gd name="connsiteY20" fmla="*/ 3618589 h 5299762"/>
                <a:gd name="connsiteX21" fmla="*/ 2074475 w 5303548"/>
                <a:gd name="connsiteY21" fmla="*/ 3569559 h 5299762"/>
                <a:gd name="connsiteX22" fmla="*/ 1700382 w 5303548"/>
                <a:gd name="connsiteY22" fmla="*/ 3115275 h 5299762"/>
                <a:gd name="connsiteX23" fmla="*/ 1696847 w 5303548"/>
                <a:gd name="connsiteY23" fmla="*/ 3105616 h 5299762"/>
                <a:gd name="connsiteX24" fmla="*/ 1710156 w 5303548"/>
                <a:gd name="connsiteY24" fmla="*/ 3091080 h 5299762"/>
                <a:gd name="connsiteX25" fmla="*/ 2115651 w 5303548"/>
                <a:gd name="connsiteY25" fmla="*/ 2959176 h 5299762"/>
                <a:gd name="connsiteX26" fmla="*/ 3174711 w 5303548"/>
                <a:gd name="connsiteY26" fmla="*/ 2953852 h 5299762"/>
                <a:gd name="connsiteX27" fmla="*/ 3188696 w 5303548"/>
                <a:gd name="connsiteY27" fmla="*/ 2957436 h 5299762"/>
                <a:gd name="connsiteX28" fmla="*/ 3594617 w 5303548"/>
                <a:gd name="connsiteY28" fmla="*/ 3088025 h 5299762"/>
                <a:gd name="connsiteX29" fmla="*/ 3607875 w 5303548"/>
                <a:gd name="connsiteY29" fmla="*/ 3102411 h 5299762"/>
                <a:gd name="connsiteX30" fmla="*/ 3603167 w 5303548"/>
                <a:gd name="connsiteY30" fmla="*/ 3115275 h 5299762"/>
                <a:gd name="connsiteX31" fmla="*/ 3229074 w 5303548"/>
                <a:gd name="connsiteY31" fmla="*/ 3569559 h 5299762"/>
                <a:gd name="connsiteX32" fmla="*/ 3201977 w 5303548"/>
                <a:gd name="connsiteY32" fmla="*/ 3585135 h 5299762"/>
                <a:gd name="connsiteX33" fmla="*/ 3181492 w 5303548"/>
                <a:gd name="connsiteY33" fmla="*/ 3569653 h 5299762"/>
                <a:gd name="connsiteX34" fmla="*/ 3001380 w 5303548"/>
                <a:gd name="connsiteY34" fmla="*/ 3235019 h 5299762"/>
                <a:gd name="connsiteX35" fmla="*/ 2979083 w 5303548"/>
                <a:gd name="connsiteY35" fmla="*/ 3183475 h 5299762"/>
                <a:gd name="connsiteX36" fmla="*/ 3039680 w 5303548"/>
                <a:gd name="connsiteY36" fmla="*/ 3140410 h 5299762"/>
                <a:gd name="connsiteX37" fmla="*/ 3130162 w 5303548"/>
                <a:gd name="connsiteY37" fmla="*/ 3035926 h 5299762"/>
                <a:gd name="connsiteX38" fmla="*/ 2651774 w 5303548"/>
                <a:gd name="connsiteY38" fmla="*/ 2424910 h 5299762"/>
                <a:gd name="connsiteX39" fmla="*/ 2940231 w 5303548"/>
                <a:gd name="connsiteY39" fmla="*/ 2713368 h 5299762"/>
                <a:gd name="connsiteX40" fmla="*/ 2651774 w 5303548"/>
                <a:gd name="connsiteY40" fmla="*/ 3001825 h 5299762"/>
                <a:gd name="connsiteX41" fmla="*/ 2363318 w 5303548"/>
                <a:gd name="connsiteY41" fmla="*/ 2713368 h 5299762"/>
                <a:gd name="connsiteX42" fmla="*/ 2651774 w 5303548"/>
                <a:gd name="connsiteY42" fmla="*/ 2424910 h 5299762"/>
                <a:gd name="connsiteX43" fmla="*/ 3538860 w 5303548"/>
                <a:gd name="connsiteY43" fmla="*/ 2186917 h 5299762"/>
                <a:gd name="connsiteX44" fmla="*/ 3559688 w 5303548"/>
                <a:gd name="connsiteY44" fmla="*/ 2221201 h 5299762"/>
                <a:gd name="connsiteX45" fmla="*/ 3684308 w 5303548"/>
                <a:gd name="connsiteY45" fmla="*/ 2713367 h 5299762"/>
                <a:gd name="connsiteX46" fmla="*/ 3678977 w 5303548"/>
                <a:gd name="connsiteY46" fmla="*/ 2818937 h 5299762"/>
                <a:gd name="connsiteX47" fmla="*/ 3669792 w 5303548"/>
                <a:gd name="connsiteY47" fmla="*/ 2879120 h 5299762"/>
                <a:gd name="connsiteX48" fmla="*/ 3645115 w 5303548"/>
                <a:gd name="connsiteY48" fmla="*/ 2884088 h 5299762"/>
                <a:gd name="connsiteX49" fmla="*/ 3275194 w 5303548"/>
                <a:gd name="connsiteY49" fmla="*/ 2797039 h 5299762"/>
                <a:gd name="connsiteX50" fmla="*/ 3222012 w 5303548"/>
                <a:gd name="connsiteY50" fmla="*/ 2779615 h 5299762"/>
                <a:gd name="connsiteX51" fmla="*/ 3228691 w 5303548"/>
                <a:gd name="connsiteY51" fmla="*/ 2713368 h 5299762"/>
                <a:gd name="connsiteX52" fmla="*/ 3183353 w 5303548"/>
                <a:gd name="connsiteY52" fmla="*/ 2488806 h 5299762"/>
                <a:gd name="connsiteX53" fmla="*/ 3159276 w 5303548"/>
                <a:gd name="connsiteY53" fmla="*/ 2444447 h 5299762"/>
                <a:gd name="connsiteX54" fmla="*/ 3172650 w 5303548"/>
                <a:gd name="connsiteY54" fmla="*/ 2433889 h 5299762"/>
                <a:gd name="connsiteX55" fmla="*/ 3536295 w 5303548"/>
                <a:gd name="connsiteY55" fmla="*/ 2187016 h 5299762"/>
                <a:gd name="connsiteX56" fmla="*/ 1768519 w 5303548"/>
                <a:gd name="connsiteY56" fmla="*/ 2181407 h 5299762"/>
                <a:gd name="connsiteX57" fmla="*/ 1785258 w 5303548"/>
                <a:gd name="connsiteY57" fmla="*/ 2183108 h 5299762"/>
                <a:gd name="connsiteX58" fmla="*/ 2133229 w 5303548"/>
                <a:gd name="connsiteY58" fmla="*/ 2429566 h 5299762"/>
                <a:gd name="connsiteX59" fmla="*/ 2145231 w 5303548"/>
                <a:gd name="connsiteY59" fmla="*/ 2439204 h 5299762"/>
                <a:gd name="connsiteX60" fmla="*/ 2109867 w 5303548"/>
                <a:gd name="connsiteY60" fmla="*/ 2515005 h 5299762"/>
                <a:gd name="connsiteX61" fmla="*/ 2074860 w 5303548"/>
                <a:gd name="connsiteY61" fmla="*/ 2713368 h 5299762"/>
                <a:gd name="connsiteX62" fmla="*/ 2081726 w 5303548"/>
                <a:gd name="connsiteY62" fmla="*/ 2781473 h 5299762"/>
                <a:gd name="connsiteX63" fmla="*/ 2028634 w 5303548"/>
                <a:gd name="connsiteY63" fmla="*/ 2799060 h 5299762"/>
                <a:gd name="connsiteX64" fmla="*/ 1658996 w 5303548"/>
                <a:gd name="connsiteY64" fmla="*/ 2887308 h 5299762"/>
                <a:gd name="connsiteX65" fmla="*/ 1634259 w 5303548"/>
                <a:gd name="connsiteY65" fmla="*/ 2882412 h 5299762"/>
                <a:gd name="connsiteX66" fmla="*/ 1624571 w 5303548"/>
                <a:gd name="connsiteY66" fmla="*/ 2818937 h 5299762"/>
                <a:gd name="connsiteX67" fmla="*/ 1619241 w 5303548"/>
                <a:gd name="connsiteY67" fmla="*/ 2713367 h 5299762"/>
                <a:gd name="connsiteX68" fmla="*/ 1756040 w 5303548"/>
                <a:gd name="connsiteY68" fmla="*/ 2199417 h 5299762"/>
                <a:gd name="connsiteX69" fmla="*/ 2772396 w 5303548"/>
                <a:gd name="connsiteY69" fmla="*/ 1688463 h 5299762"/>
                <a:gd name="connsiteX70" fmla="*/ 2859866 w 5303548"/>
                <a:gd name="connsiteY70" fmla="*/ 1701813 h 5299762"/>
                <a:gd name="connsiteX71" fmla="*/ 3381887 w 5303548"/>
                <a:gd name="connsiteY71" fmla="*/ 1983256 h 5299762"/>
                <a:gd name="connsiteX72" fmla="*/ 3399655 w 5303548"/>
                <a:gd name="connsiteY72" fmla="*/ 2004792 h 5299762"/>
                <a:gd name="connsiteX73" fmla="*/ 3374313 w 5303548"/>
                <a:gd name="connsiteY73" fmla="*/ 2050299 h 5299762"/>
                <a:gd name="connsiteX74" fmla="*/ 3097575 w 5303548"/>
                <a:gd name="connsiteY74" fmla="*/ 2267837 h 5299762"/>
                <a:gd name="connsiteX75" fmla="*/ 3052085 w 5303548"/>
                <a:gd name="connsiteY75" fmla="*/ 2299131 h 5299762"/>
                <a:gd name="connsiteX76" fmla="*/ 2974334 w 5303548"/>
                <a:gd name="connsiteY76" fmla="*/ 2234981 h 5299762"/>
                <a:gd name="connsiteX77" fmla="*/ 2823332 w 5303548"/>
                <a:gd name="connsiteY77" fmla="*/ 2162390 h 5299762"/>
                <a:gd name="connsiteX78" fmla="*/ 2744557 w 5303548"/>
                <a:gd name="connsiteY78" fmla="*/ 2144235 h 5299762"/>
                <a:gd name="connsiteX79" fmla="*/ 2742575 w 5303548"/>
                <a:gd name="connsiteY79" fmla="*/ 2089248 h 5299762"/>
                <a:gd name="connsiteX80" fmla="*/ 2761367 w 5303548"/>
                <a:gd name="connsiteY80" fmla="*/ 1709686 h 5299762"/>
                <a:gd name="connsiteX81" fmla="*/ 2542329 w 5303548"/>
                <a:gd name="connsiteY81" fmla="*/ 1686757 h 5299762"/>
                <a:gd name="connsiteX82" fmla="*/ 2551422 w 5303548"/>
                <a:gd name="connsiteY82" fmla="*/ 1701736 h 5299762"/>
                <a:gd name="connsiteX83" fmla="*/ 2564496 w 5303548"/>
                <a:gd name="connsiteY83" fmla="*/ 2127946 h 5299762"/>
                <a:gd name="connsiteX84" fmla="*/ 2563981 w 5303548"/>
                <a:gd name="connsiteY84" fmla="*/ 2145303 h 5299762"/>
                <a:gd name="connsiteX85" fmla="*/ 2535507 w 5303548"/>
                <a:gd name="connsiteY85" fmla="*/ 2148174 h 5299762"/>
                <a:gd name="connsiteX86" fmla="*/ 2274228 w 5303548"/>
                <a:gd name="connsiteY86" fmla="*/ 2277135 h 5299762"/>
                <a:gd name="connsiteX87" fmla="*/ 2255551 w 5303548"/>
                <a:gd name="connsiteY87" fmla="*/ 2296263 h 5299762"/>
                <a:gd name="connsiteX88" fmla="*/ 2209683 w 5303548"/>
                <a:gd name="connsiteY88" fmla="*/ 2264145 h 5299762"/>
                <a:gd name="connsiteX89" fmla="*/ 1918142 w 5303548"/>
                <a:gd name="connsiteY89" fmla="*/ 2020376 h 5299762"/>
                <a:gd name="connsiteX90" fmla="*/ 1909035 w 5303548"/>
                <a:gd name="connsiteY90" fmla="*/ 2001262 h 5299762"/>
                <a:gd name="connsiteX91" fmla="*/ 1976058 w 5303548"/>
                <a:gd name="connsiteY91" fmla="*/ 1932620 h 5299762"/>
                <a:gd name="connsiteX92" fmla="*/ 2443683 w 5303548"/>
                <a:gd name="connsiteY92" fmla="*/ 1701813 h 5299762"/>
                <a:gd name="connsiteX93" fmla="*/ 2632105 w 5303548"/>
                <a:gd name="connsiteY93" fmla="*/ 728008 h 5299762"/>
                <a:gd name="connsiteX94" fmla="*/ 2530738 w 5303548"/>
                <a:gd name="connsiteY94" fmla="*/ 850311 h 5299762"/>
                <a:gd name="connsiteX95" fmla="*/ 2543865 w 5303548"/>
                <a:gd name="connsiteY95" fmla="*/ 1385680 h 5299762"/>
                <a:gd name="connsiteX96" fmla="*/ 2526163 w 5303548"/>
                <a:gd name="connsiteY96" fmla="*/ 1417882 h 5299762"/>
                <a:gd name="connsiteX97" fmla="*/ 2518670 w 5303548"/>
                <a:gd name="connsiteY97" fmla="*/ 1418261 h 5299762"/>
                <a:gd name="connsiteX98" fmla="*/ 1770690 w 5303548"/>
                <a:gd name="connsiteY98" fmla="*/ 1755000 h 5299762"/>
                <a:gd name="connsiteX99" fmla="*/ 1694948 w 5303548"/>
                <a:gd name="connsiteY99" fmla="*/ 1831194 h 5299762"/>
                <a:gd name="connsiteX100" fmla="*/ 1654283 w 5303548"/>
                <a:gd name="connsiteY100" fmla="*/ 1824870 h 5299762"/>
                <a:gd name="connsiteX101" fmla="*/ 1231045 w 5303548"/>
                <a:gd name="connsiteY101" fmla="*/ 1493189 h 5299762"/>
                <a:gd name="connsiteX102" fmla="*/ 1056906 w 5303548"/>
                <a:gd name="connsiteY102" fmla="*/ 1531832 h 5299762"/>
                <a:gd name="connsiteX103" fmla="*/ 1093400 w 5303548"/>
                <a:gd name="connsiteY103" fmla="*/ 1686433 h 5299762"/>
                <a:gd name="connsiteX104" fmla="*/ 1528507 w 5303548"/>
                <a:gd name="connsiteY104" fmla="*/ 1998642 h 5299762"/>
                <a:gd name="connsiteX105" fmla="*/ 1543112 w 5303548"/>
                <a:gd name="connsiteY105" fmla="*/ 2031237 h 5299762"/>
                <a:gd name="connsiteX106" fmla="*/ 1488791 w 5303548"/>
                <a:gd name="connsiteY106" fmla="*/ 2127737 h 5299762"/>
                <a:gd name="connsiteX107" fmla="*/ 1349945 w 5303548"/>
                <a:gd name="connsiteY107" fmla="*/ 2713367 h 5299762"/>
                <a:gd name="connsiteX108" fmla="*/ 1356666 w 5303548"/>
                <a:gd name="connsiteY108" fmla="*/ 2846471 h 5299762"/>
                <a:gd name="connsiteX109" fmla="*/ 1373104 w 5303548"/>
                <a:gd name="connsiteY109" fmla="*/ 2954181 h 5299762"/>
                <a:gd name="connsiteX110" fmla="*/ 1344602 w 5303548"/>
                <a:gd name="connsiteY110" fmla="*/ 2982178 h 5299762"/>
                <a:gd name="connsiteX111" fmla="*/ 825799 w 5303548"/>
                <a:gd name="connsiteY111" fmla="*/ 3123553 h 5299762"/>
                <a:gd name="connsiteX112" fmla="*/ 752792 w 5303548"/>
                <a:gd name="connsiteY112" fmla="*/ 3286303 h 5299762"/>
                <a:gd name="connsiteX113" fmla="*/ 898587 w 5303548"/>
                <a:gd name="connsiteY113" fmla="*/ 3349365 h 5299762"/>
                <a:gd name="connsiteX114" fmla="*/ 1408861 w 5303548"/>
                <a:gd name="connsiteY114" fmla="*/ 3186842 h 5299762"/>
                <a:gd name="connsiteX115" fmla="*/ 1442843 w 5303548"/>
                <a:gd name="connsiteY115" fmla="*/ 3194399 h 5299762"/>
                <a:gd name="connsiteX116" fmla="*/ 1452249 w 5303548"/>
                <a:gd name="connsiteY116" fmla="*/ 3220097 h 5299762"/>
                <a:gd name="connsiteX117" fmla="*/ 1923910 w 5303548"/>
                <a:gd name="connsiteY117" fmla="*/ 3792863 h 5299762"/>
                <a:gd name="connsiteX118" fmla="*/ 2043154 w 5303548"/>
                <a:gd name="connsiteY118" fmla="*/ 3861402 h 5299762"/>
                <a:gd name="connsiteX119" fmla="*/ 2047179 w 5303548"/>
                <a:gd name="connsiteY119" fmla="*/ 3897156 h 5299762"/>
                <a:gd name="connsiteX120" fmla="*/ 1831256 w 5303548"/>
                <a:gd name="connsiteY120" fmla="*/ 4387226 h 5299762"/>
                <a:gd name="connsiteX121" fmla="*/ 1878437 w 5303548"/>
                <a:gd name="connsiteY121" fmla="*/ 4538908 h 5299762"/>
                <a:gd name="connsiteX122" fmla="*/ 2048035 w 5303548"/>
                <a:gd name="connsiteY122" fmla="*/ 4483643 h 5299762"/>
                <a:gd name="connsiteX123" fmla="*/ 2243839 w 5303548"/>
                <a:gd name="connsiteY123" fmla="*/ 3982838 h 5299762"/>
                <a:gd name="connsiteX124" fmla="*/ 2273278 w 5303548"/>
                <a:gd name="connsiteY124" fmla="*/ 3958656 h 5299762"/>
                <a:gd name="connsiteX125" fmla="*/ 2453519 w 5303548"/>
                <a:gd name="connsiteY125" fmla="*/ 4000195 h 5299762"/>
                <a:gd name="connsiteX126" fmla="*/ 2651774 w 5303548"/>
                <a:gd name="connsiteY126" fmla="*/ 4015195 h 5299762"/>
                <a:gd name="connsiteX127" fmla="*/ 3038899 w 5303548"/>
                <a:gd name="connsiteY127" fmla="*/ 3956668 h 5299762"/>
                <a:gd name="connsiteX128" fmla="*/ 3095014 w 5303548"/>
                <a:gd name="connsiteY128" fmla="*/ 3934557 h 5299762"/>
                <a:gd name="connsiteX129" fmla="*/ 3124374 w 5303548"/>
                <a:gd name="connsiteY129" fmla="*/ 3955689 h 5299762"/>
                <a:gd name="connsiteX130" fmla="*/ 3342636 w 5303548"/>
                <a:gd name="connsiteY130" fmla="*/ 4444723 h 5299762"/>
                <a:gd name="connsiteX131" fmla="*/ 3486731 w 5303548"/>
                <a:gd name="connsiteY131" fmla="*/ 4511582 h 5299762"/>
                <a:gd name="connsiteX132" fmla="*/ 3559626 w 5303548"/>
                <a:gd name="connsiteY132" fmla="*/ 4348782 h 5299762"/>
                <a:gd name="connsiteX133" fmla="*/ 3319901 w 5303548"/>
                <a:gd name="connsiteY133" fmla="*/ 3867455 h 5299762"/>
                <a:gd name="connsiteX134" fmla="*/ 3321904 w 5303548"/>
                <a:gd name="connsiteY134" fmla="*/ 3826049 h 5299762"/>
                <a:gd name="connsiteX135" fmla="*/ 3379641 w 5303548"/>
                <a:gd name="connsiteY135" fmla="*/ 3792863 h 5299762"/>
                <a:gd name="connsiteX136" fmla="*/ 3851300 w 5303548"/>
                <a:gd name="connsiteY136" fmla="*/ 3220097 h 5299762"/>
                <a:gd name="connsiteX137" fmla="*/ 3862132 w 5303548"/>
                <a:gd name="connsiteY137" fmla="*/ 3190505 h 5299762"/>
                <a:gd name="connsiteX138" fmla="*/ 3896221 w 5303548"/>
                <a:gd name="connsiteY138" fmla="*/ 3182809 h 5299762"/>
                <a:gd name="connsiteX139" fmla="*/ 4407018 w 5303548"/>
                <a:gd name="connsiteY139" fmla="*/ 3343676 h 5299762"/>
                <a:gd name="connsiteX140" fmla="*/ 4552608 w 5303548"/>
                <a:gd name="connsiteY140" fmla="*/ 3280142 h 5299762"/>
                <a:gd name="connsiteX141" fmla="*/ 4479075 w 5303548"/>
                <a:gd name="connsiteY141" fmla="*/ 3117629 h 5299762"/>
                <a:gd name="connsiteX142" fmla="*/ 3959815 w 5303548"/>
                <a:gd name="connsiteY142" fmla="*/ 2977938 h 5299762"/>
                <a:gd name="connsiteX143" fmla="*/ 3931097 w 5303548"/>
                <a:gd name="connsiteY143" fmla="*/ 2949911 h 5299762"/>
                <a:gd name="connsiteX144" fmla="*/ 3946884 w 5303548"/>
                <a:gd name="connsiteY144" fmla="*/ 2846471 h 5299762"/>
                <a:gd name="connsiteX145" fmla="*/ 3953605 w 5303548"/>
                <a:gd name="connsiteY145" fmla="*/ 2713367 h 5299762"/>
                <a:gd name="connsiteX146" fmla="*/ 3796481 w 5303548"/>
                <a:gd name="connsiteY146" fmla="*/ 2092838 h 5299762"/>
                <a:gd name="connsiteX147" fmla="*/ 3765466 w 5303548"/>
                <a:gd name="connsiteY147" fmla="*/ 2041787 h 5299762"/>
                <a:gd name="connsiteX148" fmla="*/ 3780938 w 5303548"/>
                <a:gd name="connsiteY148" fmla="*/ 2008013 h 5299762"/>
                <a:gd name="connsiteX149" fmla="*/ 4218628 w 5303548"/>
                <a:gd name="connsiteY149" fmla="*/ 1699436 h 5299762"/>
                <a:gd name="connsiteX150" fmla="*/ 4256408 w 5303548"/>
                <a:gd name="connsiteY150" fmla="*/ 1545144 h 5299762"/>
                <a:gd name="connsiteX151" fmla="*/ 4146425 w 5303548"/>
                <a:gd name="connsiteY151" fmla="*/ 1489899 h 5299762"/>
                <a:gd name="connsiteX152" fmla="*/ 4082597 w 5303548"/>
                <a:gd name="connsiteY152" fmla="*/ 1505053 h 5299762"/>
                <a:gd name="connsiteX153" fmla="*/ 3656612 w 5303548"/>
                <a:gd name="connsiteY153" fmla="*/ 1833200 h 5299762"/>
                <a:gd name="connsiteX154" fmla="*/ 3614606 w 5303548"/>
                <a:gd name="connsiteY154" fmla="*/ 1839376 h 5299762"/>
                <a:gd name="connsiteX155" fmla="*/ 3572307 w 5303548"/>
                <a:gd name="connsiteY155" fmla="*/ 1792835 h 5299762"/>
                <a:gd name="connsiteX156" fmla="*/ 2784879 w 5303548"/>
                <a:gd name="connsiteY156" fmla="*/ 1418261 h 5299762"/>
                <a:gd name="connsiteX157" fmla="*/ 2777983 w 5303548"/>
                <a:gd name="connsiteY157" fmla="*/ 1417912 h 5299762"/>
                <a:gd name="connsiteX158" fmla="*/ 2758334 w 5303548"/>
                <a:gd name="connsiteY158" fmla="*/ 1381306 h 5299762"/>
                <a:gd name="connsiteX159" fmla="*/ 2767899 w 5303548"/>
                <a:gd name="connsiteY159" fmla="*/ 843670 h 5299762"/>
                <a:gd name="connsiteX160" fmla="*/ 2632105 w 5303548"/>
                <a:gd name="connsiteY160" fmla="*/ 728008 h 5299762"/>
                <a:gd name="connsiteX161" fmla="*/ 2651774 w 5303548"/>
                <a:gd name="connsiteY161" fmla="*/ 0 h 5299762"/>
                <a:gd name="connsiteX162" fmla="*/ 4778323 w 5303548"/>
                <a:gd name="connsiteY162" fmla="*/ 1049682 h 5299762"/>
                <a:gd name="connsiteX163" fmla="*/ 5303548 w 5303548"/>
                <a:gd name="connsiteY163" fmla="*/ 3408294 h 5299762"/>
                <a:gd name="connsiteX164" fmla="*/ 3831912 w 5303548"/>
                <a:gd name="connsiteY164" fmla="*/ 5299762 h 5299762"/>
                <a:gd name="connsiteX165" fmla="*/ 1471636 w 5303548"/>
                <a:gd name="connsiteY165" fmla="*/ 5299762 h 5299762"/>
                <a:gd name="connsiteX166" fmla="*/ 0 w 5303548"/>
                <a:gd name="connsiteY166" fmla="*/ 3408294 h 5299762"/>
                <a:gd name="connsiteX167" fmla="*/ 525225 w 5303548"/>
                <a:gd name="connsiteY167" fmla="*/ 1049682 h 52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303548" h="5299762">
                  <a:moveTo>
                    <a:pt x="2817983" y="3264973"/>
                  </a:moveTo>
                  <a:lnTo>
                    <a:pt x="2823958" y="3276621"/>
                  </a:lnTo>
                  <a:cubicBezTo>
                    <a:pt x="2900981" y="3422260"/>
                    <a:pt x="2987200" y="3570944"/>
                    <a:pt x="2995348" y="3667070"/>
                  </a:cubicBezTo>
                  <a:lnTo>
                    <a:pt x="2993440" y="3685837"/>
                  </a:lnTo>
                  <a:lnTo>
                    <a:pt x="2958819" y="3699479"/>
                  </a:lnTo>
                  <a:cubicBezTo>
                    <a:pt x="2861824" y="3729647"/>
                    <a:pt x="2758698" y="3745899"/>
                    <a:pt x="2651775" y="3745899"/>
                  </a:cubicBezTo>
                  <a:cubicBezTo>
                    <a:pt x="2598313" y="3745899"/>
                    <a:pt x="2545801" y="3741836"/>
                    <a:pt x="2494530" y="3734001"/>
                  </a:cubicBezTo>
                  <a:lnTo>
                    <a:pt x="2373943" y="3706211"/>
                  </a:lnTo>
                  <a:lnTo>
                    <a:pt x="2371640" y="3680332"/>
                  </a:lnTo>
                  <a:cubicBezTo>
                    <a:pt x="2373831" y="3584690"/>
                    <a:pt x="2426682" y="3477973"/>
                    <a:pt x="2498740" y="3322189"/>
                  </a:cubicBezTo>
                  <a:lnTo>
                    <a:pt x="2520381" y="3274566"/>
                  </a:lnTo>
                  <a:lnTo>
                    <a:pt x="2578299" y="3285648"/>
                  </a:lnTo>
                  <a:cubicBezTo>
                    <a:pt x="2602359" y="3288707"/>
                    <a:pt x="2626884" y="3290283"/>
                    <a:pt x="2651775" y="3290283"/>
                  </a:cubicBezTo>
                  <a:cubicBezTo>
                    <a:pt x="2701560" y="3290283"/>
                    <a:pt x="2749872" y="3283977"/>
                    <a:pt x="2795956" y="3272120"/>
                  </a:cubicBezTo>
                  <a:close/>
                  <a:moveTo>
                    <a:pt x="2129744" y="2955515"/>
                  </a:moveTo>
                  <a:lnTo>
                    <a:pt x="2173389" y="3035926"/>
                  </a:lnTo>
                  <a:cubicBezTo>
                    <a:pt x="2199308" y="3074291"/>
                    <a:pt x="2229720" y="3109371"/>
                    <a:pt x="2263871" y="3140411"/>
                  </a:cubicBezTo>
                  <a:lnTo>
                    <a:pt x="2354111" y="3204539"/>
                  </a:lnTo>
                  <a:lnTo>
                    <a:pt x="2348798" y="3218620"/>
                  </a:lnTo>
                  <a:cubicBezTo>
                    <a:pt x="2292564" y="3373479"/>
                    <a:pt x="2240250" y="3537196"/>
                    <a:pt x="2174474" y="3607768"/>
                  </a:cubicBezTo>
                  <a:lnTo>
                    <a:pt x="2159778" y="3618589"/>
                  </a:lnTo>
                  <a:lnTo>
                    <a:pt x="2074475" y="3569559"/>
                  </a:lnTo>
                  <a:cubicBezTo>
                    <a:pt x="1909681" y="3458227"/>
                    <a:pt x="1778757" y="3300571"/>
                    <a:pt x="1700382" y="3115275"/>
                  </a:cubicBezTo>
                  <a:lnTo>
                    <a:pt x="1696847" y="3105616"/>
                  </a:lnTo>
                  <a:lnTo>
                    <a:pt x="1710156" y="3091080"/>
                  </a:lnTo>
                  <a:cubicBezTo>
                    <a:pt x="1787328" y="3033192"/>
                    <a:pt x="1955686" y="2998603"/>
                    <a:pt x="2115651" y="2959176"/>
                  </a:cubicBezTo>
                  <a:close/>
                  <a:moveTo>
                    <a:pt x="3174711" y="2953852"/>
                  </a:moveTo>
                  <a:lnTo>
                    <a:pt x="3188696" y="2957436"/>
                  </a:lnTo>
                  <a:cubicBezTo>
                    <a:pt x="3348788" y="2996345"/>
                    <a:pt x="3517257" y="3030386"/>
                    <a:pt x="3594617" y="3088025"/>
                  </a:cubicBezTo>
                  <a:lnTo>
                    <a:pt x="3607875" y="3102411"/>
                  </a:lnTo>
                  <a:lnTo>
                    <a:pt x="3603167" y="3115275"/>
                  </a:lnTo>
                  <a:cubicBezTo>
                    <a:pt x="3524793" y="3300570"/>
                    <a:pt x="3393868" y="3458227"/>
                    <a:pt x="3229074" y="3569559"/>
                  </a:cubicBezTo>
                  <a:lnTo>
                    <a:pt x="3201977" y="3585135"/>
                  </a:lnTo>
                  <a:lnTo>
                    <a:pt x="3181492" y="3569653"/>
                  </a:lnTo>
                  <a:cubicBezTo>
                    <a:pt x="3112079" y="3503823"/>
                    <a:pt x="3068464" y="3393007"/>
                    <a:pt x="3001380" y="3235019"/>
                  </a:cubicBezTo>
                  <a:lnTo>
                    <a:pt x="2979083" y="3183475"/>
                  </a:lnTo>
                  <a:lnTo>
                    <a:pt x="3039680" y="3140410"/>
                  </a:lnTo>
                  <a:cubicBezTo>
                    <a:pt x="3073830" y="3109371"/>
                    <a:pt x="3104243" y="3074291"/>
                    <a:pt x="3130162" y="3035926"/>
                  </a:cubicBezTo>
                  <a:close/>
                  <a:moveTo>
                    <a:pt x="2651774" y="2424910"/>
                  </a:moveTo>
                  <a:cubicBezTo>
                    <a:pt x="2811084" y="2424911"/>
                    <a:pt x="2940231" y="2554058"/>
                    <a:pt x="2940231" y="2713368"/>
                  </a:cubicBezTo>
                  <a:cubicBezTo>
                    <a:pt x="2940232" y="2872678"/>
                    <a:pt x="2811085" y="3001825"/>
                    <a:pt x="2651774" y="3001825"/>
                  </a:cubicBezTo>
                  <a:cubicBezTo>
                    <a:pt x="2492464" y="3001825"/>
                    <a:pt x="2363317" y="2872678"/>
                    <a:pt x="2363318" y="2713368"/>
                  </a:cubicBezTo>
                  <a:cubicBezTo>
                    <a:pt x="2363318" y="2554058"/>
                    <a:pt x="2492465" y="2424911"/>
                    <a:pt x="2651774" y="2424910"/>
                  </a:cubicBezTo>
                  <a:close/>
                  <a:moveTo>
                    <a:pt x="3538860" y="2186917"/>
                  </a:moveTo>
                  <a:lnTo>
                    <a:pt x="3559688" y="2221201"/>
                  </a:lnTo>
                  <a:cubicBezTo>
                    <a:pt x="3639165" y="2367504"/>
                    <a:pt x="3684308" y="2535163"/>
                    <a:pt x="3684308" y="2713367"/>
                  </a:cubicBezTo>
                  <a:cubicBezTo>
                    <a:pt x="3684309" y="2749007"/>
                    <a:pt x="3682503" y="2784226"/>
                    <a:pt x="3678977" y="2818937"/>
                  </a:cubicBezTo>
                  <a:lnTo>
                    <a:pt x="3669792" y="2879120"/>
                  </a:lnTo>
                  <a:lnTo>
                    <a:pt x="3645115" y="2884088"/>
                  </a:lnTo>
                  <a:cubicBezTo>
                    <a:pt x="3549813" y="2892401"/>
                    <a:pt x="3437941" y="2851574"/>
                    <a:pt x="3275194" y="2797039"/>
                  </a:cubicBezTo>
                  <a:lnTo>
                    <a:pt x="3222012" y="2779615"/>
                  </a:lnTo>
                  <a:lnTo>
                    <a:pt x="3228691" y="2713368"/>
                  </a:lnTo>
                  <a:cubicBezTo>
                    <a:pt x="3228691" y="2633712"/>
                    <a:pt x="3212547" y="2557828"/>
                    <a:pt x="3183353" y="2488806"/>
                  </a:cubicBezTo>
                  <a:lnTo>
                    <a:pt x="3159276" y="2444447"/>
                  </a:lnTo>
                  <a:lnTo>
                    <a:pt x="3172650" y="2433889"/>
                  </a:lnTo>
                  <a:cubicBezTo>
                    <a:pt x="3307080" y="2325011"/>
                    <a:pt x="3442843" y="2205536"/>
                    <a:pt x="3536295" y="2187016"/>
                  </a:cubicBezTo>
                  <a:close/>
                  <a:moveTo>
                    <a:pt x="1768519" y="2181407"/>
                  </a:moveTo>
                  <a:lnTo>
                    <a:pt x="1785258" y="2183108"/>
                  </a:lnTo>
                  <a:cubicBezTo>
                    <a:pt x="1877778" y="2210433"/>
                    <a:pt x="2006068" y="2324810"/>
                    <a:pt x="2133229" y="2429566"/>
                  </a:cubicBezTo>
                  <a:lnTo>
                    <a:pt x="2145231" y="2439204"/>
                  </a:lnTo>
                  <a:lnTo>
                    <a:pt x="2109867" y="2515005"/>
                  </a:lnTo>
                  <a:cubicBezTo>
                    <a:pt x="2087221" y="2576858"/>
                    <a:pt x="2074861" y="2643670"/>
                    <a:pt x="2074860" y="2713368"/>
                  </a:cubicBezTo>
                  <a:lnTo>
                    <a:pt x="2081726" y="2781473"/>
                  </a:lnTo>
                  <a:lnTo>
                    <a:pt x="2028634" y="2799060"/>
                  </a:lnTo>
                  <a:cubicBezTo>
                    <a:pt x="1866064" y="2854123"/>
                    <a:pt x="1754326" y="2895312"/>
                    <a:pt x="1658996" y="2887308"/>
                  </a:cubicBezTo>
                  <a:lnTo>
                    <a:pt x="1634259" y="2882412"/>
                  </a:lnTo>
                  <a:lnTo>
                    <a:pt x="1624571" y="2818937"/>
                  </a:lnTo>
                  <a:cubicBezTo>
                    <a:pt x="1621046" y="2784227"/>
                    <a:pt x="1619240" y="2749008"/>
                    <a:pt x="1619241" y="2713367"/>
                  </a:cubicBezTo>
                  <a:cubicBezTo>
                    <a:pt x="1619240" y="2526253"/>
                    <a:pt x="1669013" y="2350763"/>
                    <a:pt x="1756040" y="2199417"/>
                  </a:cubicBezTo>
                  <a:close/>
                  <a:moveTo>
                    <a:pt x="2772396" y="1688463"/>
                  </a:moveTo>
                  <a:lnTo>
                    <a:pt x="2859866" y="1701813"/>
                  </a:lnTo>
                  <a:cubicBezTo>
                    <a:pt x="3061513" y="1743075"/>
                    <a:pt x="3241748" y="1843117"/>
                    <a:pt x="3381887" y="1983256"/>
                  </a:cubicBezTo>
                  <a:lnTo>
                    <a:pt x="3399655" y="2004792"/>
                  </a:lnTo>
                  <a:lnTo>
                    <a:pt x="3374313" y="2050299"/>
                  </a:lnTo>
                  <a:cubicBezTo>
                    <a:pt x="3319468" y="2120481"/>
                    <a:pt x="3225432" y="2181143"/>
                    <a:pt x="3097575" y="2267837"/>
                  </a:cubicBezTo>
                  <a:lnTo>
                    <a:pt x="3052085" y="2299131"/>
                  </a:lnTo>
                  <a:lnTo>
                    <a:pt x="2974334" y="2234981"/>
                  </a:lnTo>
                  <a:cubicBezTo>
                    <a:pt x="2928296" y="2203878"/>
                    <a:pt x="2877527" y="2179246"/>
                    <a:pt x="2823332" y="2162390"/>
                  </a:cubicBezTo>
                  <a:lnTo>
                    <a:pt x="2744557" y="2144235"/>
                  </a:lnTo>
                  <a:lnTo>
                    <a:pt x="2742575" y="2089248"/>
                  </a:lnTo>
                  <a:cubicBezTo>
                    <a:pt x="2735239" y="1917764"/>
                    <a:pt x="2726988" y="1798961"/>
                    <a:pt x="2761367" y="1709686"/>
                  </a:cubicBezTo>
                  <a:close/>
                  <a:moveTo>
                    <a:pt x="2542329" y="1686757"/>
                  </a:moveTo>
                  <a:lnTo>
                    <a:pt x="2551422" y="1701736"/>
                  </a:lnTo>
                  <a:cubicBezTo>
                    <a:pt x="2585383" y="1792033"/>
                    <a:pt x="2571442" y="1963340"/>
                    <a:pt x="2564496" y="2127946"/>
                  </a:cubicBezTo>
                  <a:lnTo>
                    <a:pt x="2563981" y="2145303"/>
                  </a:lnTo>
                  <a:lnTo>
                    <a:pt x="2535507" y="2148174"/>
                  </a:lnTo>
                  <a:cubicBezTo>
                    <a:pt x="2436924" y="2168347"/>
                    <a:pt x="2347499" y="2213665"/>
                    <a:pt x="2274228" y="2277135"/>
                  </a:cubicBezTo>
                  <a:lnTo>
                    <a:pt x="2255551" y="2296263"/>
                  </a:lnTo>
                  <a:lnTo>
                    <a:pt x="2209683" y="2264145"/>
                  </a:lnTo>
                  <a:cubicBezTo>
                    <a:pt x="2068427" y="2166639"/>
                    <a:pt x="1968656" y="2101617"/>
                    <a:pt x="1918142" y="2020376"/>
                  </a:cubicBezTo>
                  <a:lnTo>
                    <a:pt x="1909035" y="2001262"/>
                  </a:lnTo>
                  <a:lnTo>
                    <a:pt x="1976058" y="1932620"/>
                  </a:lnTo>
                  <a:cubicBezTo>
                    <a:pt x="2107195" y="1819025"/>
                    <a:pt x="2267242" y="1737917"/>
                    <a:pt x="2443683" y="1701813"/>
                  </a:cubicBezTo>
                  <a:close/>
                  <a:moveTo>
                    <a:pt x="2632105" y="728008"/>
                  </a:moveTo>
                  <a:cubicBezTo>
                    <a:pt x="2581102" y="738315"/>
                    <a:pt x="2535836" y="788286"/>
                    <a:pt x="2530738" y="850311"/>
                  </a:cubicBezTo>
                  <a:cubicBezTo>
                    <a:pt x="2520413" y="1032633"/>
                    <a:pt x="2595251" y="1245652"/>
                    <a:pt x="2543865" y="1385680"/>
                  </a:cubicBezTo>
                  <a:lnTo>
                    <a:pt x="2526163" y="1417882"/>
                  </a:lnTo>
                  <a:lnTo>
                    <a:pt x="2518670" y="1418261"/>
                  </a:lnTo>
                  <a:cubicBezTo>
                    <a:pt x="2231471" y="1447427"/>
                    <a:pt x="1971870" y="1569948"/>
                    <a:pt x="1770690" y="1755000"/>
                  </a:cubicBezTo>
                  <a:lnTo>
                    <a:pt x="1694948" y="1831194"/>
                  </a:lnTo>
                  <a:lnTo>
                    <a:pt x="1654283" y="1824870"/>
                  </a:lnTo>
                  <a:cubicBezTo>
                    <a:pt x="1501485" y="1775261"/>
                    <a:pt x="1361276" y="1561464"/>
                    <a:pt x="1231045" y="1493189"/>
                  </a:cubicBezTo>
                  <a:cubicBezTo>
                    <a:pt x="1137043" y="1457336"/>
                    <a:pt x="1079421" y="1484921"/>
                    <a:pt x="1056906" y="1531832"/>
                  </a:cubicBezTo>
                  <a:cubicBezTo>
                    <a:pt x="1034391" y="1578742"/>
                    <a:pt x="1046981" y="1644980"/>
                    <a:pt x="1093400" y="1686433"/>
                  </a:cubicBezTo>
                  <a:cubicBezTo>
                    <a:pt x="1232660" y="1804563"/>
                    <a:pt x="1447745" y="1873239"/>
                    <a:pt x="1528507" y="1998642"/>
                  </a:cubicBezTo>
                  <a:lnTo>
                    <a:pt x="1543112" y="2031237"/>
                  </a:lnTo>
                  <a:lnTo>
                    <a:pt x="1488791" y="2127737"/>
                  </a:lnTo>
                  <a:cubicBezTo>
                    <a:pt x="1399971" y="2303773"/>
                    <a:pt x="1349944" y="2502728"/>
                    <a:pt x="1349945" y="2713367"/>
                  </a:cubicBezTo>
                  <a:cubicBezTo>
                    <a:pt x="1349945" y="2758303"/>
                    <a:pt x="1352222" y="2802708"/>
                    <a:pt x="1356666" y="2846471"/>
                  </a:cubicBezTo>
                  <a:lnTo>
                    <a:pt x="1373104" y="2954181"/>
                  </a:lnTo>
                  <a:lnTo>
                    <a:pt x="1344602" y="2982178"/>
                  </a:lnTo>
                  <a:cubicBezTo>
                    <a:pt x="1213555" y="3075104"/>
                    <a:pt x="958338" y="3059875"/>
                    <a:pt x="825799" y="3123553"/>
                  </a:cubicBezTo>
                  <a:cubicBezTo>
                    <a:pt x="740902" y="3177537"/>
                    <a:pt x="728613" y="3240229"/>
                    <a:pt x="752792" y="3286303"/>
                  </a:cubicBezTo>
                  <a:cubicBezTo>
                    <a:pt x="776970" y="3332378"/>
                    <a:pt x="837616" y="3361840"/>
                    <a:pt x="898587" y="3349365"/>
                  </a:cubicBezTo>
                  <a:cubicBezTo>
                    <a:pt x="1076506" y="3308220"/>
                    <a:pt x="1260047" y="3176724"/>
                    <a:pt x="1408861" y="3186842"/>
                  </a:cubicBezTo>
                  <a:lnTo>
                    <a:pt x="1442843" y="3194399"/>
                  </a:lnTo>
                  <a:lnTo>
                    <a:pt x="1452249" y="3220097"/>
                  </a:lnTo>
                  <a:cubicBezTo>
                    <a:pt x="1551063" y="3453720"/>
                    <a:pt x="1716136" y="3652495"/>
                    <a:pt x="1923910" y="3792863"/>
                  </a:cubicBezTo>
                  <a:lnTo>
                    <a:pt x="2043154" y="3861402"/>
                  </a:lnTo>
                  <a:lnTo>
                    <a:pt x="2047179" y="3897156"/>
                  </a:lnTo>
                  <a:cubicBezTo>
                    <a:pt x="2041397" y="4046202"/>
                    <a:pt x="1891108" y="4214699"/>
                    <a:pt x="1831256" y="4387226"/>
                  </a:cubicBezTo>
                  <a:cubicBezTo>
                    <a:pt x="1812361" y="4446523"/>
                    <a:pt x="1835199" y="4509961"/>
                    <a:pt x="1878437" y="4538908"/>
                  </a:cubicBezTo>
                  <a:cubicBezTo>
                    <a:pt x="1921677" y="4567854"/>
                    <a:pt x="1985320" y="4562309"/>
                    <a:pt x="2048035" y="4483643"/>
                  </a:cubicBezTo>
                  <a:cubicBezTo>
                    <a:pt x="2125461" y="4358635"/>
                    <a:pt x="2137489" y="4103247"/>
                    <a:pt x="2243839" y="3982838"/>
                  </a:cubicBezTo>
                  <a:lnTo>
                    <a:pt x="2273278" y="3958656"/>
                  </a:lnTo>
                  <a:lnTo>
                    <a:pt x="2453519" y="4000195"/>
                  </a:lnTo>
                  <a:cubicBezTo>
                    <a:pt x="2518162" y="4010073"/>
                    <a:pt x="2584370" y="4015194"/>
                    <a:pt x="2651774" y="4015195"/>
                  </a:cubicBezTo>
                  <a:cubicBezTo>
                    <a:pt x="2786584" y="4015195"/>
                    <a:pt x="2916607" y="3994705"/>
                    <a:pt x="3038899" y="3956668"/>
                  </a:cubicBezTo>
                  <a:lnTo>
                    <a:pt x="3095014" y="3934557"/>
                  </a:lnTo>
                  <a:lnTo>
                    <a:pt x="3124374" y="3955689"/>
                  </a:lnTo>
                  <a:cubicBezTo>
                    <a:pt x="3230959" y="4060036"/>
                    <a:pt x="3254947" y="4284540"/>
                    <a:pt x="3342636" y="4444723"/>
                  </a:cubicBezTo>
                  <a:cubicBezTo>
                    <a:pt x="3373900" y="4498534"/>
                    <a:pt x="3436249" y="4524197"/>
                    <a:pt x="3486731" y="4511582"/>
                  </a:cubicBezTo>
                  <a:cubicBezTo>
                    <a:pt x="3537212" y="4498968"/>
                    <a:pt x="3575829" y="4448076"/>
                    <a:pt x="3559626" y="4348782"/>
                  </a:cubicBezTo>
                  <a:cubicBezTo>
                    <a:pt x="3518955" y="4207476"/>
                    <a:pt x="3337747" y="4027112"/>
                    <a:pt x="3319901" y="3867455"/>
                  </a:cubicBezTo>
                  <a:lnTo>
                    <a:pt x="3321904" y="3826049"/>
                  </a:lnTo>
                  <a:lnTo>
                    <a:pt x="3379641" y="3792863"/>
                  </a:lnTo>
                  <a:cubicBezTo>
                    <a:pt x="3587414" y="3652495"/>
                    <a:pt x="3752486" y="3453719"/>
                    <a:pt x="3851300" y="3220097"/>
                  </a:cubicBezTo>
                  <a:lnTo>
                    <a:pt x="3862132" y="3190505"/>
                  </a:lnTo>
                  <a:lnTo>
                    <a:pt x="3896221" y="3182809"/>
                  </a:lnTo>
                  <a:cubicBezTo>
                    <a:pt x="4045002" y="3172208"/>
                    <a:pt x="4228967" y="3303108"/>
                    <a:pt x="4407018" y="3343676"/>
                  </a:cubicBezTo>
                  <a:cubicBezTo>
                    <a:pt x="4468029" y="3355952"/>
                    <a:pt x="4528580" y="3326295"/>
                    <a:pt x="4552608" y="3280142"/>
                  </a:cubicBezTo>
                  <a:cubicBezTo>
                    <a:pt x="4576638" y="3233988"/>
                    <a:pt x="4564146" y="3171337"/>
                    <a:pt x="4479075" y="3117629"/>
                  </a:cubicBezTo>
                  <a:cubicBezTo>
                    <a:pt x="4346329" y="3054382"/>
                    <a:pt x="4091162" y="3070438"/>
                    <a:pt x="3959815" y="2977938"/>
                  </a:cubicBezTo>
                  <a:lnTo>
                    <a:pt x="3931097" y="2949911"/>
                  </a:lnTo>
                  <a:lnTo>
                    <a:pt x="3946884" y="2846471"/>
                  </a:lnTo>
                  <a:cubicBezTo>
                    <a:pt x="3951328" y="2802708"/>
                    <a:pt x="3953605" y="2758303"/>
                    <a:pt x="3953605" y="2713367"/>
                  </a:cubicBezTo>
                  <a:cubicBezTo>
                    <a:pt x="3953604" y="2488686"/>
                    <a:pt x="3896686" y="2277298"/>
                    <a:pt x="3796481" y="2092838"/>
                  </a:cubicBezTo>
                  <a:lnTo>
                    <a:pt x="3765466" y="2041787"/>
                  </a:lnTo>
                  <a:lnTo>
                    <a:pt x="3780938" y="2008013"/>
                  </a:lnTo>
                  <a:cubicBezTo>
                    <a:pt x="3862741" y="1883286"/>
                    <a:pt x="4078390" y="1816403"/>
                    <a:pt x="4218628" y="1699436"/>
                  </a:cubicBezTo>
                  <a:cubicBezTo>
                    <a:pt x="4265391" y="1658371"/>
                    <a:pt x="4278532" y="1592240"/>
                    <a:pt x="4256408" y="1545144"/>
                  </a:cubicBezTo>
                  <a:cubicBezTo>
                    <a:pt x="4239816" y="1509822"/>
                    <a:pt x="4203385" y="1485205"/>
                    <a:pt x="4146425" y="1489899"/>
                  </a:cubicBezTo>
                  <a:cubicBezTo>
                    <a:pt x="4127439" y="1491464"/>
                    <a:pt x="4106171" y="1496286"/>
                    <a:pt x="4082597" y="1505053"/>
                  </a:cubicBezTo>
                  <a:cubicBezTo>
                    <a:pt x="3951802" y="1572242"/>
                    <a:pt x="3809818" y="1784864"/>
                    <a:pt x="3656612" y="1833200"/>
                  </a:cubicBezTo>
                  <a:lnTo>
                    <a:pt x="3614606" y="1839376"/>
                  </a:lnTo>
                  <a:lnTo>
                    <a:pt x="3572307" y="1792835"/>
                  </a:lnTo>
                  <a:cubicBezTo>
                    <a:pt x="3366171" y="1586699"/>
                    <a:pt x="3091225" y="1449371"/>
                    <a:pt x="2784879" y="1418261"/>
                  </a:cubicBezTo>
                  <a:lnTo>
                    <a:pt x="2777983" y="1417912"/>
                  </a:lnTo>
                  <a:lnTo>
                    <a:pt x="2758334" y="1381306"/>
                  </a:lnTo>
                  <a:cubicBezTo>
                    <a:pt x="2705824" y="1229479"/>
                    <a:pt x="2791913" y="988738"/>
                    <a:pt x="2767899" y="843670"/>
                  </a:cubicBezTo>
                  <a:cubicBezTo>
                    <a:pt x="2739848" y="747052"/>
                    <a:pt x="2683107" y="717699"/>
                    <a:pt x="2632105" y="728008"/>
                  </a:cubicBezTo>
                  <a:close/>
                  <a:moveTo>
                    <a:pt x="2651774" y="0"/>
                  </a:moveTo>
                  <a:lnTo>
                    <a:pt x="4778323" y="1049682"/>
                  </a:lnTo>
                  <a:lnTo>
                    <a:pt x="5303548" y="3408294"/>
                  </a:lnTo>
                  <a:lnTo>
                    <a:pt x="3831912" y="5299762"/>
                  </a:lnTo>
                  <a:lnTo>
                    <a:pt x="1471636" y="5299762"/>
                  </a:lnTo>
                  <a:lnTo>
                    <a:pt x="0" y="3408294"/>
                  </a:lnTo>
                  <a:lnTo>
                    <a:pt x="525225" y="10496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35FB1031-095A-4D60-AA5F-DF3A9B2E64EE}"/>
              </a:ext>
            </a:extLst>
          </p:cNvPr>
          <p:cNvSpPr txBox="1"/>
          <p:nvPr/>
        </p:nvSpPr>
        <p:spPr>
          <a:xfrm>
            <a:off x="6132992" y="4875575"/>
            <a:ext cx="1196986" cy="458070"/>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 CLI, portal, </a:t>
            </a:r>
            <a:r>
              <a:rPr kumimoji="0" lang="en-US" sz="1200" b="0" i="0" u="none" strike="noStrike" kern="0" cap="none" spc="0" normalizeH="0" baseline="0" noProof="0" dirty="0" err="1">
                <a:ln>
                  <a:noFill/>
                </a:ln>
                <a:solidFill>
                  <a:prstClr val="white"/>
                </a:solidFill>
                <a:effectLst/>
                <a:uLnTx/>
                <a:uFillTx/>
                <a:latin typeface="Segoe UI"/>
                <a:ea typeface="+mn-ea"/>
                <a:cs typeface="Segoe UI Semibold" panose="020B0702040204020203" pitchFamily="34" charset="0"/>
              </a:rPr>
              <a:t>ou</a:t>
            </a:r>
            <a:b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ARM template</a:t>
            </a:r>
          </a:p>
        </p:txBody>
      </p:sp>
      <p:grpSp>
        <p:nvGrpSpPr>
          <p:cNvPr id="230" name="Group 130">
            <a:extLst>
              <a:ext uri="{FF2B5EF4-FFF2-40B4-BE49-F238E27FC236}">
                <a16:creationId xmlns:a16="http://schemas.microsoft.com/office/drawing/2014/main" id="{8770ED50-033F-49CB-8D69-BA0219BB7FC3}"/>
              </a:ext>
            </a:extLst>
          </p:cNvPr>
          <p:cNvGrpSpPr>
            <a:grpSpLocks noChangeAspect="1"/>
          </p:cNvGrpSpPr>
          <p:nvPr/>
        </p:nvGrpSpPr>
        <p:grpSpPr bwMode="auto">
          <a:xfrm>
            <a:off x="6448486" y="4292594"/>
            <a:ext cx="495300" cy="495300"/>
            <a:chOff x="410" y="1787"/>
            <a:chExt cx="312" cy="312"/>
          </a:xfrm>
          <a:solidFill>
            <a:schemeClr val="accent1"/>
          </a:solidFill>
        </p:grpSpPr>
        <p:sp>
          <p:nvSpPr>
            <p:cNvPr id="231" name="Oval 131">
              <a:extLst>
                <a:ext uri="{FF2B5EF4-FFF2-40B4-BE49-F238E27FC236}">
                  <a16:creationId xmlns:a16="http://schemas.microsoft.com/office/drawing/2014/main" id="{7C62E45F-9A8D-44D2-AA15-0DADD4DD637F}"/>
                </a:ext>
              </a:extLst>
            </p:cNvPr>
            <p:cNvSpPr>
              <a:spLocks noChangeArrowheads="1"/>
            </p:cNvSpPr>
            <p:nvPr/>
          </p:nvSpPr>
          <p:spPr bwMode="auto">
            <a:xfrm>
              <a:off x="410" y="2041"/>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2" name="Rectangle 132">
              <a:extLst>
                <a:ext uri="{FF2B5EF4-FFF2-40B4-BE49-F238E27FC236}">
                  <a16:creationId xmlns:a16="http://schemas.microsoft.com/office/drawing/2014/main" id="{3B3F4F00-7116-4ED8-9E03-F1D26CB6FC8B}"/>
                </a:ext>
              </a:extLst>
            </p:cNvPr>
            <p:cNvSpPr>
              <a:spLocks noChangeArrowheads="1"/>
            </p:cNvSpPr>
            <p:nvPr/>
          </p:nvSpPr>
          <p:spPr bwMode="auto">
            <a:xfrm>
              <a:off x="664" y="1787"/>
              <a:ext cx="58" cy="5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3" name="Freeform 133">
              <a:extLst>
                <a:ext uri="{FF2B5EF4-FFF2-40B4-BE49-F238E27FC236}">
                  <a16:creationId xmlns:a16="http://schemas.microsoft.com/office/drawing/2014/main" id="{902BAE7E-9686-4C79-AE04-078BF97694C8}"/>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4" name="Rectangle 134">
              <a:extLst>
                <a:ext uri="{FF2B5EF4-FFF2-40B4-BE49-F238E27FC236}">
                  <a16:creationId xmlns:a16="http://schemas.microsoft.com/office/drawing/2014/main" id="{8DCD3CE3-99FF-40F4-88F7-77FF10371403}"/>
                </a:ext>
              </a:extLst>
            </p:cNvPr>
            <p:cNvSpPr>
              <a:spLocks noChangeArrowheads="1"/>
            </p:cNvSpPr>
            <p:nvPr/>
          </p:nvSpPr>
          <p:spPr bwMode="auto">
            <a:xfrm>
              <a:off x="615" y="1865"/>
              <a:ext cx="2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5" name="Rectangle 135">
              <a:extLst>
                <a:ext uri="{FF2B5EF4-FFF2-40B4-BE49-F238E27FC236}">
                  <a16:creationId xmlns:a16="http://schemas.microsoft.com/office/drawing/2014/main" id="{5B01ED6B-5D42-4210-9AF9-7C9999964DCC}"/>
                </a:ext>
              </a:extLst>
            </p:cNvPr>
            <p:cNvSpPr>
              <a:spLocks noChangeArrowheads="1"/>
            </p:cNvSpPr>
            <p:nvPr/>
          </p:nvSpPr>
          <p:spPr bwMode="auto">
            <a:xfrm>
              <a:off x="546" y="1865"/>
              <a:ext cx="9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706C7E55-041D-45DC-AA2E-227981555772}"/>
              </a:ext>
            </a:extLst>
          </p:cNvPr>
          <p:cNvGrpSpPr/>
          <p:nvPr/>
        </p:nvGrpSpPr>
        <p:grpSpPr>
          <a:xfrm>
            <a:off x="9744160" y="4395635"/>
            <a:ext cx="762056" cy="358528"/>
            <a:chOff x="9672464" y="3830623"/>
            <a:chExt cx="905448" cy="425990"/>
          </a:xfrm>
          <a:solidFill>
            <a:schemeClr val="bg1"/>
          </a:solidFill>
        </p:grpSpPr>
        <p:sp>
          <p:nvSpPr>
            <p:cNvPr id="237" name="Freeform 130">
              <a:extLst>
                <a:ext uri="{FF2B5EF4-FFF2-40B4-BE49-F238E27FC236}">
                  <a16:creationId xmlns:a16="http://schemas.microsoft.com/office/drawing/2014/main" id="{66B2BC5B-6025-4D6F-9F9E-524B8D59F617}"/>
                </a:ext>
              </a:extLst>
            </p:cNvPr>
            <p:cNvSpPr>
              <a:spLocks noChangeAspect="1" noEditPoints="1"/>
            </p:cNvSpPr>
            <p:nvPr/>
          </p:nvSpPr>
          <p:spPr bwMode="black">
            <a:xfrm>
              <a:off x="9672464" y="3830623"/>
              <a:ext cx="422339" cy="4206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pic>
          <p:nvPicPr>
            <p:cNvPr id="238" name="Picture 237">
              <a:extLst>
                <a:ext uri="{FF2B5EF4-FFF2-40B4-BE49-F238E27FC236}">
                  <a16:creationId xmlns:a16="http://schemas.microsoft.com/office/drawing/2014/main" id="{31C37DE1-AB23-43CC-AFF5-849F034BA909}"/>
                </a:ext>
              </a:extLst>
            </p:cNvPr>
            <p:cNvPicPr>
              <a:picLocks noChangeAspect="1"/>
            </p:cNvPicPr>
            <p:nvPr/>
          </p:nvPicPr>
          <p:blipFill>
            <a:blip r:embed="rId8" cstate="print">
              <a:lum bright="46000"/>
              <a:extLst>
                <a:ext uri="{28A0092B-C50C-407E-A947-70E740481C1C}">
                  <a14:useLocalDpi xmlns:a14="http://schemas.microsoft.com/office/drawing/2010/main" val="0"/>
                </a:ext>
              </a:extLst>
            </a:blip>
            <a:stretch>
              <a:fillRect/>
            </a:stretch>
          </p:blipFill>
          <p:spPr>
            <a:xfrm>
              <a:off x="10218628" y="3835989"/>
              <a:ext cx="359284" cy="420624"/>
            </a:xfrm>
            <a:prstGeom prst="rect">
              <a:avLst/>
            </a:prstGeom>
            <a:grpFill/>
          </p:spPr>
        </p:pic>
      </p:grpSp>
      <p:sp>
        <p:nvSpPr>
          <p:cNvPr id="239" name="TextBox 238">
            <a:extLst>
              <a:ext uri="{FF2B5EF4-FFF2-40B4-BE49-F238E27FC236}">
                <a16:creationId xmlns:a16="http://schemas.microsoft.com/office/drawing/2014/main" id="{37D1E7CA-0765-4C40-9AEA-8D3C9DFE6F00}"/>
              </a:ext>
            </a:extLst>
          </p:cNvPr>
          <p:cNvSpPr txBox="1"/>
          <p:nvPr/>
        </p:nvSpPr>
        <p:spPr>
          <a:xfrm>
            <a:off x="8761678" y="4875575"/>
            <a:ext cx="2831077"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Windows </a:t>
            </a:r>
            <a:r>
              <a:rPr lang="en-US" dirty="0">
                <a:solidFill>
                  <a:prstClr val="white"/>
                </a:solidFill>
                <a:latin typeface="Segoe UI"/>
              </a:rPr>
              <a:t>and </a:t>
            </a: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Linux</a:t>
            </a:r>
          </a:p>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rPr>
              <a:t>containers</a:t>
            </a:r>
          </a:p>
        </p:txBody>
      </p:sp>
      <p:sp>
        <p:nvSpPr>
          <p:cNvPr id="91" name="Rectangle 90">
            <a:extLst>
              <a:ext uri="{FF2B5EF4-FFF2-40B4-BE49-F238E27FC236}">
                <a16:creationId xmlns:a16="http://schemas.microsoft.com/office/drawing/2014/main" id="{2B88AF4F-8D1D-422C-8D4F-8E77FB28F309}"/>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dirty="0">
                <a:solidFill>
                  <a:prstClr val="white"/>
                </a:solidFill>
                <a:latin typeface="Segoe UI Semibold"/>
                <a:cs typeface="Segoe UI" pitchFamily="34" charset="0"/>
              </a:rPr>
              <a:t>Jornada de </a:t>
            </a:r>
            <a:r>
              <a:rPr lang="en-US" sz="2000" dirty="0" err="1">
                <a:solidFill>
                  <a:prstClr val="white"/>
                </a:solidFill>
                <a:latin typeface="Segoe UI Semibold"/>
                <a:cs typeface="Segoe UI" pitchFamily="34" charset="0"/>
              </a:rPr>
              <a:t>modernização</a:t>
            </a:r>
            <a:endParaRPr lang="en-US" sz="2000" dirty="0">
              <a:solidFill>
                <a:prstClr val="white"/>
              </a:solidFill>
              <a:latin typeface="Segoe UI Semibold"/>
              <a:cs typeface="Segoe UI" pitchFamily="34" charset="0"/>
            </a:endParaRPr>
          </a:p>
        </p:txBody>
      </p:sp>
      <p:sp>
        <p:nvSpPr>
          <p:cNvPr id="96" name="Title 1">
            <a:extLst>
              <a:ext uri="{FF2B5EF4-FFF2-40B4-BE49-F238E27FC236}">
                <a16:creationId xmlns:a16="http://schemas.microsoft.com/office/drawing/2014/main" id="{E7C71CA8-7CA2-409D-9F5D-BC0B9EC700CF}"/>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Traga</a:t>
            </a:r>
            <a:r>
              <a:rPr kumimoji="0" lang="en-US" sz="3600" b="0" i="0" u="none" strike="noStrike" kern="1200" cap="none" spc="0" normalizeH="0" baseline="0" noProof="0" dirty="0">
                <a:ln>
                  <a:noFill/>
                </a:ln>
                <a:solidFill>
                  <a:prstClr val="white"/>
                </a:solidFill>
                <a:effectLst/>
                <a:uLnTx/>
                <a:uFillTx/>
                <a:latin typeface="Segoe UI Semibold"/>
                <a:ea typeface="+mj-ea"/>
                <a:cs typeface="+mj-cs"/>
              </a:rPr>
              <a:t> </a:t>
            </a: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seu</a:t>
            </a:r>
            <a:r>
              <a:rPr kumimoji="0" lang="en-US" sz="3600" b="0" i="0" u="none" strike="noStrike" kern="1200" cap="none" spc="0" normalizeH="0" baseline="0" noProof="0" dirty="0">
                <a:ln>
                  <a:noFill/>
                </a:ln>
                <a:solidFill>
                  <a:prstClr val="white"/>
                </a:solidFill>
                <a:effectLst/>
                <a:uLnTx/>
                <a:uFillTx/>
                <a:latin typeface="Segoe UI Semibold"/>
                <a:ea typeface="+mj-ea"/>
                <a:cs typeface="+mj-cs"/>
              </a:rPr>
              <a:t> </a:t>
            </a: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contêiner</a:t>
            </a:r>
            <a:endParaRPr kumimoji="0" lang="en-US" sz="3600" b="0" i="0" u="none" strike="noStrike" kern="1200" cap="none" spc="0" normalizeH="0" baseline="0" noProof="0" dirty="0">
              <a:ln>
                <a:noFill/>
              </a:ln>
              <a:solidFill>
                <a:prstClr val="white"/>
              </a:solidFill>
              <a:effectLst/>
              <a:uLnTx/>
              <a:uFillTx/>
              <a:latin typeface="Segoe UI Semibold"/>
              <a:ea typeface="+mj-ea"/>
              <a:cs typeface="+mj-cs"/>
            </a:endParaRPr>
          </a:p>
        </p:txBody>
      </p:sp>
      <p:sp>
        <p:nvSpPr>
          <p:cNvPr id="98" name="Title 1">
            <a:extLst>
              <a:ext uri="{FF2B5EF4-FFF2-40B4-BE49-F238E27FC236}">
                <a16:creationId xmlns:a16="http://schemas.microsoft.com/office/drawing/2014/main" id="{92A0CEBC-940D-4399-9C15-9CD7307FB087}"/>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pt-BR" sz="2200" b="0" i="0" u="none" strike="noStrike" kern="1200" cap="none" spc="0" normalizeH="0" baseline="0" noProof="0" dirty="0">
                <a:ln>
                  <a:noFill/>
                </a:ln>
                <a:solidFill>
                  <a:srgbClr val="50E6FF"/>
                </a:solidFill>
                <a:effectLst/>
                <a:uLnTx/>
                <a:uFillTx/>
                <a:latin typeface="Segoe UI Semibold"/>
                <a:ea typeface="+mj-ea"/>
                <a:cs typeface="+mj-cs"/>
              </a:rPr>
              <a:t>Implante e execute com facilidade aplicativos da Web baseados em contêiner em escala</a:t>
            </a:r>
            <a:endParaRPr kumimoji="0" lang="en-US" sz="2200" b="0" i="0" u="none" strike="noStrike" kern="1200" cap="none" spc="0" normalizeH="0" baseline="0" noProof="0" dirty="0">
              <a:ln>
                <a:noFill/>
              </a:ln>
              <a:solidFill>
                <a:srgbClr val="50E6FF"/>
              </a:solidFill>
              <a:effectLst/>
              <a:uLnTx/>
              <a:uFillTx/>
              <a:latin typeface="Segoe UI Semibold"/>
              <a:ea typeface="+mj-ea"/>
              <a:cs typeface="+mj-cs"/>
            </a:endParaRPr>
          </a:p>
        </p:txBody>
      </p:sp>
    </p:spTree>
    <p:extLst>
      <p:ext uri="{BB962C8B-B14F-4D97-AF65-F5344CB8AC3E}">
        <p14:creationId xmlns:p14="http://schemas.microsoft.com/office/powerpoint/2010/main" val="75299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person, man, indoor, wall&#10;&#10;Description automatically generated">
            <a:extLst>
              <a:ext uri="{FF2B5EF4-FFF2-40B4-BE49-F238E27FC236}">
                <a16:creationId xmlns:a16="http://schemas.microsoft.com/office/drawing/2014/main" id="{66B41710-CCBD-4F03-8B1B-048FAAF1C2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600" b="2049"/>
          <a:stretch/>
        </p:blipFill>
        <p:spPr>
          <a:xfrm>
            <a:off x="-1" y="0"/>
            <a:ext cx="12436475" cy="6994526"/>
          </a:xfrm>
          <a:prstGeom prst="rect">
            <a:avLst/>
          </a:prstGeom>
        </p:spPr>
      </p:pic>
      <p:sp>
        <p:nvSpPr>
          <p:cNvPr id="120" name="Rectangle 119">
            <a:extLst>
              <a:ext uri="{FF2B5EF4-FFF2-40B4-BE49-F238E27FC236}">
                <a16:creationId xmlns:a16="http://schemas.microsoft.com/office/drawing/2014/main" id="{CC080EB6-3C38-40C6-86D1-B3AFFBE23B52}"/>
              </a:ext>
            </a:extLst>
          </p:cNvPr>
          <p:cNvSpPr/>
          <p:nvPr/>
        </p:nvSpPr>
        <p:spPr>
          <a:xfrm>
            <a:off x="0"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2" name="Rectangle 461">
            <a:extLst>
              <a:ext uri="{FF2B5EF4-FFF2-40B4-BE49-F238E27FC236}">
                <a16:creationId xmlns:a16="http://schemas.microsoft.com/office/drawing/2014/main" id="{4A479CA7-1B59-4FAB-BB5B-4B1BDC606167}"/>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6" name="Title 1">
            <a:extLst>
              <a:ext uri="{FF2B5EF4-FFF2-40B4-BE49-F238E27FC236}">
                <a16:creationId xmlns:a16="http://schemas.microsoft.com/office/drawing/2014/main" id="{8AA3655E-C39D-4E5E-BF0C-2C891BE0F305}"/>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pt-BR" sz="2200" b="0" i="0" u="none" strike="noStrike" kern="1200" cap="none" spc="0" normalizeH="0" baseline="0" noProof="0" dirty="0">
                <a:ln>
                  <a:noFill/>
                </a:ln>
                <a:solidFill>
                  <a:srgbClr val="50E6FF"/>
                </a:solidFill>
                <a:effectLst/>
                <a:uLnTx/>
                <a:uFillTx/>
                <a:latin typeface="Segoe UI Semibold"/>
                <a:ea typeface="+mj-ea"/>
                <a:cs typeface="+mj-cs"/>
              </a:rPr>
              <a:t>Arquitetura de amostra, fluxo de trabalho e ferramentas</a:t>
            </a:r>
            <a:endParaRPr kumimoji="0" lang="en-US" sz="2200" b="0" i="0" u="none" strike="noStrike" kern="1200" cap="none" spc="0" normalizeH="0" baseline="0" noProof="0" dirty="0">
              <a:ln>
                <a:noFill/>
              </a:ln>
              <a:solidFill>
                <a:srgbClr val="50E6FF"/>
              </a:solidFill>
              <a:effectLst/>
              <a:uLnTx/>
              <a:uFillTx/>
              <a:latin typeface="Segoe UI Semibold"/>
              <a:ea typeface="+mj-ea"/>
              <a:cs typeface="+mj-cs"/>
            </a:endParaRPr>
          </a:p>
        </p:txBody>
      </p:sp>
      <p:sp>
        <p:nvSpPr>
          <p:cNvPr id="258" name="Rectangle 257">
            <a:extLst>
              <a:ext uri="{FF2B5EF4-FFF2-40B4-BE49-F238E27FC236}">
                <a16:creationId xmlns:a16="http://schemas.microsoft.com/office/drawing/2014/main" id="{009F02CA-0BEF-46A7-AE06-8C931062B9FB}"/>
              </a:ext>
            </a:extLst>
          </p:cNvPr>
          <p:cNvSpPr/>
          <p:nvPr/>
        </p:nvSpPr>
        <p:spPr>
          <a:xfrm>
            <a:off x="5688780" y="3630374"/>
            <a:ext cx="2359741" cy="1230710"/>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59" name="Straight Arrow Connector 258">
            <a:extLst>
              <a:ext uri="{FF2B5EF4-FFF2-40B4-BE49-F238E27FC236}">
                <a16:creationId xmlns:a16="http://schemas.microsoft.com/office/drawing/2014/main" id="{DD9E2CD6-F358-4F74-871B-C439DA0235D7}"/>
              </a:ext>
            </a:extLst>
          </p:cNvPr>
          <p:cNvCxnSpPr>
            <a:cxnSpLocks/>
          </p:cNvCxnSpPr>
          <p:nvPr/>
        </p:nvCxnSpPr>
        <p:spPr>
          <a:xfrm>
            <a:off x="6256262" y="6004150"/>
            <a:ext cx="0" cy="22987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D40F8B9F-9D8B-4319-8EA1-34376515D5E3}"/>
              </a:ext>
            </a:extLst>
          </p:cNvPr>
          <p:cNvSpPr txBox="1"/>
          <p:nvPr/>
        </p:nvSpPr>
        <p:spPr>
          <a:xfrm>
            <a:off x="124928" y="4184133"/>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Developers</a:t>
            </a:r>
          </a:p>
        </p:txBody>
      </p:sp>
      <p:pic>
        <p:nvPicPr>
          <p:cNvPr id="261" name="Graphic 260">
            <a:extLst>
              <a:ext uri="{FF2B5EF4-FFF2-40B4-BE49-F238E27FC236}">
                <a16:creationId xmlns:a16="http://schemas.microsoft.com/office/drawing/2014/main" id="{374AFEB0-67DB-4029-8034-C8F08DC2132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95699" y="3606530"/>
            <a:ext cx="524439" cy="524439"/>
          </a:xfrm>
          <a:prstGeom prst="rect">
            <a:avLst/>
          </a:prstGeom>
        </p:spPr>
      </p:pic>
      <p:cxnSp>
        <p:nvCxnSpPr>
          <p:cNvPr id="262" name="Straight Arrow Connector 261">
            <a:extLst>
              <a:ext uri="{FF2B5EF4-FFF2-40B4-BE49-F238E27FC236}">
                <a16:creationId xmlns:a16="http://schemas.microsoft.com/office/drawing/2014/main" id="{6C29D756-F3DD-4223-992A-F5E25B842405}"/>
              </a:ext>
            </a:extLst>
          </p:cNvPr>
          <p:cNvCxnSpPr>
            <a:cxnSpLocks/>
          </p:cNvCxnSpPr>
          <p:nvPr/>
        </p:nvCxnSpPr>
        <p:spPr>
          <a:xfrm>
            <a:off x="739443" y="3860795"/>
            <a:ext cx="754077" cy="0"/>
          </a:xfrm>
          <a:prstGeom prst="straightConnector1">
            <a:avLst/>
          </a:prstGeom>
          <a:ln w="127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D52DCE93-6D99-457C-99F1-690EFEE0C1BB}"/>
              </a:ext>
            </a:extLst>
          </p:cNvPr>
          <p:cNvSpPr txBox="1"/>
          <p:nvPr/>
        </p:nvSpPr>
        <p:spPr>
          <a:xfrm>
            <a:off x="1354615" y="4184133"/>
            <a:ext cx="1037808"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Local Git repository</a:t>
            </a:r>
          </a:p>
        </p:txBody>
      </p:sp>
      <p:pic>
        <p:nvPicPr>
          <p:cNvPr id="264" name="Graphic 263">
            <a:extLst>
              <a:ext uri="{FF2B5EF4-FFF2-40B4-BE49-F238E27FC236}">
                <a16:creationId xmlns:a16="http://schemas.microsoft.com/office/drawing/2014/main" id="{3DFD36AC-95CB-4A02-AA6C-783CC598688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45855" y="2471263"/>
            <a:ext cx="478911" cy="478911"/>
          </a:xfrm>
          <a:prstGeom prst="rect">
            <a:avLst/>
          </a:prstGeom>
        </p:spPr>
      </p:pic>
      <p:sp>
        <p:nvSpPr>
          <p:cNvPr id="265" name="TextBox 264">
            <a:extLst>
              <a:ext uri="{FF2B5EF4-FFF2-40B4-BE49-F238E27FC236}">
                <a16:creationId xmlns:a16="http://schemas.microsoft.com/office/drawing/2014/main" id="{00B4F94F-7C03-4DF1-A499-5C2389445419}"/>
              </a:ext>
            </a:extLst>
          </p:cNvPr>
          <p:cNvSpPr txBox="1"/>
          <p:nvPr/>
        </p:nvSpPr>
        <p:spPr>
          <a:xfrm>
            <a:off x="1866406" y="2958468"/>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VS Code</a:t>
            </a:r>
          </a:p>
        </p:txBody>
      </p:sp>
      <p:pic>
        <p:nvPicPr>
          <p:cNvPr id="266" name="Graphic 265">
            <a:extLst>
              <a:ext uri="{FF2B5EF4-FFF2-40B4-BE49-F238E27FC236}">
                <a16:creationId xmlns:a16="http://schemas.microsoft.com/office/drawing/2014/main" id="{BD6DD950-21DC-443E-9245-B8792816F9F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84828" y="2452367"/>
            <a:ext cx="529982" cy="516702"/>
          </a:xfrm>
          <a:prstGeom prst="rect">
            <a:avLst/>
          </a:prstGeom>
        </p:spPr>
      </p:pic>
      <p:sp>
        <p:nvSpPr>
          <p:cNvPr id="267" name="TextBox 266">
            <a:extLst>
              <a:ext uri="{FF2B5EF4-FFF2-40B4-BE49-F238E27FC236}">
                <a16:creationId xmlns:a16="http://schemas.microsoft.com/office/drawing/2014/main" id="{84B29246-01E7-4B41-BA84-8693AE068F39}"/>
              </a:ext>
            </a:extLst>
          </p:cNvPr>
          <p:cNvSpPr txBox="1"/>
          <p:nvPr/>
        </p:nvSpPr>
        <p:spPr>
          <a:xfrm>
            <a:off x="3016653" y="2958468"/>
            <a:ext cx="1037808"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GitHub repository</a:t>
            </a:r>
          </a:p>
        </p:txBody>
      </p:sp>
      <p:sp>
        <p:nvSpPr>
          <p:cNvPr id="268" name="TextBox 267">
            <a:extLst>
              <a:ext uri="{FF2B5EF4-FFF2-40B4-BE49-F238E27FC236}">
                <a16:creationId xmlns:a16="http://schemas.microsoft.com/office/drawing/2014/main" id="{2D9D1F27-047A-4E99-A021-8EF3EDC01F45}"/>
              </a:ext>
            </a:extLst>
          </p:cNvPr>
          <p:cNvSpPr txBox="1"/>
          <p:nvPr/>
        </p:nvSpPr>
        <p:spPr>
          <a:xfrm>
            <a:off x="3811522" y="4396075"/>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Kudu</a:t>
            </a:r>
          </a:p>
        </p:txBody>
      </p:sp>
      <p:sp>
        <p:nvSpPr>
          <p:cNvPr id="269" name="TextBox 268">
            <a:extLst>
              <a:ext uri="{FF2B5EF4-FFF2-40B4-BE49-F238E27FC236}">
                <a16:creationId xmlns:a16="http://schemas.microsoft.com/office/drawing/2014/main" id="{D9FAAB63-292D-4586-8FAE-EBEC8E67D4AF}"/>
              </a:ext>
            </a:extLst>
          </p:cNvPr>
          <p:cNvSpPr txBox="1"/>
          <p:nvPr/>
        </p:nvSpPr>
        <p:spPr>
          <a:xfrm>
            <a:off x="5541295" y="2958468"/>
            <a:ext cx="1429933"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 Container Registry</a:t>
            </a:r>
          </a:p>
        </p:txBody>
      </p:sp>
      <p:cxnSp>
        <p:nvCxnSpPr>
          <p:cNvPr id="270" name="Straight Arrow Connector 269">
            <a:extLst>
              <a:ext uri="{FF2B5EF4-FFF2-40B4-BE49-F238E27FC236}">
                <a16:creationId xmlns:a16="http://schemas.microsoft.com/office/drawing/2014/main" id="{36CEF3B0-919B-4202-AA4F-7E1FF7B52F33}"/>
              </a:ext>
            </a:extLst>
          </p:cNvPr>
          <p:cNvCxnSpPr>
            <a:cxnSpLocks/>
          </p:cNvCxnSpPr>
          <p:nvPr/>
        </p:nvCxnSpPr>
        <p:spPr>
          <a:xfrm>
            <a:off x="2713604" y="2710718"/>
            <a:ext cx="446783"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4E71707-E01C-480B-96BC-CF89D3556014}"/>
              </a:ext>
            </a:extLst>
          </p:cNvPr>
          <p:cNvCxnSpPr>
            <a:cxnSpLocks/>
          </p:cNvCxnSpPr>
          <p:nvPr/>
        </p:nvCxnSpPr>
        <p:spPr>
          <a:xfrm>
            <a:off x="3921515" y="2710718"/>
            <a:ext cx="2047485"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556D59A7-C2C4-454D-8686-4414B4638E17}"/>
              </a:ext>
            </a:extLst>
          </p:cNvPr>
          <p:cNvCxnSpPr>
            <a:cxnSpLocks/>
          </p:cNvCxnSpPr>
          <p:nvPr/>
        </p:nvCxnSpPr>
        <p:spPr>
          <a:xfrm>
            <a:off x="4330426" y="2713580"/>
            <a:ext cx="0" cy="590325"/>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61576B4C-1F70-4742-9687-BF51CA8AE61D}"/>
              </a:ext>
            </a:extLst>
          </p:cNvPr>
          <p:cNvSpPr txBox="1"/>
          <p:nvPr/>
        </p:nvSpPr>
        <p:spPr>
          <a:xfrm>
            <a:off x="5777569" y="4364594"/>
            <a:ext cx="1065542"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Web App for Containers</a:t>
            </a:r>
          </a:p>
        </p:txBody>
      </p:sp>
      <p:sp>
        <p:nvSpPr>
          <p:cNvPr id="275" name="TextBox 274">
            <a:extLst>
              <a:ext uri="{FF2B5EF4-FFF2-40B4-BE49-F238E27FC236}">
                <a16:creationId xmlns:a16="http://schemas.microsoft.com/office/drawing/2014/main" id="{061DB234-64A5-43CE-9303-43008E320FAF}"/>
              </a:ext>
            </a:extLst>
          </p:cNvPr>
          <p:cNvSpPr txBox="1"/>
          <p:nvPr/>
        </p:nvSpPr>
        <p:spPr>
          <a:xfrm>
            <a:off x="6947601" y="4364594"/>
            <a:ext cx="1065542"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MySQL database</a:t>
            </a:r>
          </a:p>
        </p:txBody>
      </p:sp>
      <p:cxnSp>
        <p:nvCxnSpPr>
          <p:cNvPr id="276" name="Straight Arrow Connector 275">
            <a:extLst>
              <a:ext uri="{FF2B5EF4-FFF2-40B4-BE49-F238E27FC236}">
                <a16:creationId xmlns:a16="http://schemas.microsoft.com/office/drawing/2014/main" id="{F2E105B8-B811-4C77-A464-4D0495DEE61C}"/>
              </a:ext>
            </a:extLst>
          </p:cNvPr>
          <p:cNvCxnSpPr>
            <a:cxnSpLocks/>
          </p:cNvCxnSpPr>
          <p:nvPr/>
        </p:nvCxnSpPr>
        <p:spPr>
          <a:xfrm>
            <a:off x="6691337" y="4067700"/>
            <a:ext cx="437535" cy="0"/>
          </a:xfrm>
          <a:prstGeom prst="straightConnector1">
            <a:avLst/>
          </a:prstGeom>
          <a:ln w="127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2D094B88-4615-4F98-B5A9-D6635BE1FBF0}"/>
              </a:ext>
            </a:extLst>
          </p:cNvPr>
          <p:cNvSpPr txBox="1"/>
          <p:nvPr/>
        </p:nvSpPr>
        <p:spPr>
          <a:xfrm>
            <a:off x="5634701" y="5767012"/>
            <a:ext cx="1302116"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CDN</a:t>
            </a:r>
          </a:p>
        </p:txBody>
      </p:sp>
      <p:sp>
        <p:nvSpPr>
          <p:cNvPr id="278" name="TextBox 277">
            <a:extLst>
              <a:ext uri="{FF2B5EF4-FFF2-40B4-BE49-F238E27FC236}">
                <a16:creationId xmlns:a16="http://schemas.microsoft.com/office/drawing/2014/main" id="{12676DE3-07B0-4059-95C2-929AF113D635}"/>
              </a:ext>
            </a:extLst>
          </p:cNvPr>
          <p:cNvSpPr txBox="1"/>
          <p:nvPr/>
        </p:nvSpPr>
        <p:spPr>
          <a:xfrm>
            <a:off x="6480413" y="6348348"/>
            <a:ext cx="874490"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End users</a:t>
            </a:r>
          </a:p>
        </p:txBody>
      </p:sp>
      <p:sp>
        <p:nvSpPr>
          <p:cNvPr id="279" name="TextBox 278">
            <a:extLst>
              <a:ext uri="{FF2B5EF4-FFF2-40B4-BE49-F238E27FC236}">
                <a16:creationId xmlns:a16="http://schemas.microsoft.com/office/drawing/2014/main" id="{682848C7-DDAA-4E22-BD45-C26170541F8E}"/>
              </a:ext>
            </a:extLst>
          </p:cNvPr>
          <p:cNvSpPr txBox="1"/>
          <p:nvPr/>
        </p:nvSpPr>
        <p:spPr>
          <a:xfrm>
            <a:off x="3679368" y="5425045"/>
            <a:ext cx="1302116"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Monitoring log aggregation</a:t>
            </a:r>
          </a:p>
        </p:txBody>
      </p:sp>
      <p:cxnSp>
        <p:nvCxnSpPr>
          <p:cNvPr id="280" name="Straight Arrow Connector 279">
            <a:extLst>
              <a:ext uri="{FF2B5EF4-FFF2-40B4-BE49-F238E27FC236}">
                <a16:creationId xmlns:a16="http://schemas.microsoft.com/office/drawing/2014/main" id="{5DE6D041-933F-4F52-AB98-A1D5C28F8DBF}"/>
              </a:ext>
            </a:extLst>
          </p:cNvPr>
          <p:cNvCxnSpPr>
            <a:cxnSpLocks/>
          </p:cNvCxnSpPr>
          <p:nvPr/>
        </p:nvCxnSpPr>
        <p:spPr>
          <a:xfrm flipH="1">
            <a:off x="4640243" y="5174499"/>
            <a:ext cx="1618317"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81" name="Picture 280">
            <a:extLst>
              <a:ext uri="{FF2B5EF4-FFF2-40B4-BE49-F238E27FC236}">
                <a16:creationId xmlns:a16="http://schemas.microsoft.com/office/drawing/2014/main" id="{542357F3-F47D-486D-9417-856D10D55F9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181832" y="3913488"/>
            <a:ext cx="310824" cy="371228"/>
          </a:xfrm>
          <a:prstGeom prst="rect">
            <a:avLst/>
          </a:prstGeom>
        </p:spPr>
      </p:pic>
      <p:cxnSp>
        <p:nvCxnSpPr>
          <p:cNvPr id="282" name="Straight Arrow Connector 281">
            <a:extLst>
              <a:ext uri="{FF2B5EF4-FFF2-40B4-BE49-F238E27FC236}">
                <a16:creationId xmlns:a16="http://schemas.microsoft.com/office/drawing/2014/main" id="{5A96A51B-B92B-409B-B347-75BC6CD2BAFA}"/>
              </a:ext>
            </a:extLst>
          </p:cNvPr>
          <p:cNvCxnSpPr>
            <a:cxnSpLocks/>
          </p:cNvCxnSpPr>
          <p:nvPr/>
        </p:nvCxnSpPr>
        <p:spPr>
          <a:xfrm>
            <a:off x="6256262" y="3348580"/>
            <a:ext cx="0" cy="284609"/>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12B9396A-AD74-4920-9AF3-A09FF590B67A}"/>
              </a:ext>
            </a:extLst>
          </p:cNvPr>
          <p:cNvGrpSpPr/>
          <p:nvPr/>
        </p:nvGrpSpPr>
        <p:grpSpPr>
          <a:xfrm>
            <a:off x="6035827" y="3881963"/>
            <a:ext cx="495300" cy="371475"/>
            <a:chOff x="7030220" y="3649963"/>
            <a:chExt cx="495300" cy="371475"/>
          </a:xfrm>
        </p:grpSpPr>
        <p:sp>
          <p:nvSpPr>
            <p:cNvPr id="284" name="Rectangle 225">
              <a:extLst>
                <a:ext uri="{FF2B5EF4-FFF2-40B4-BE49-F238E27FC236}">
                  <a16:creationId xmlns:a16="http://schemas.microsoft.com/office/drawing/2014/main" id="{9B73AF0A-A3F5-4A5A-9ED2-7E09A996F742}"/>
                </a:ext>
              </a:extLst>
            </p:cNvPr>
            <p:cNvSpPr>
              <a:spLocks noChangeArrowheads="1"/>
            </p:cNvSpPr>
            <p:nvPr/>
          </p:nvSpPr>
          <p:spPr bwMode="auto">
            <a:xfrm>
              <a:off x="7030220" y="364996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5" name="Rectangle 226">
              <a:extLst>
                <a:ext uri="{FF2B5EF4-FFF2-40B4-BE49-F238E27FC236}">
                  <a16:creationId xmlns:a16="http://schemas.microsoft.com/office/drawing/2014/main" id="{82AABE59-D987-4E90-AC61-580A745E6730}"/>
                </a:ext>
              </a:extLst>
            </p:cNvPr>
            <p:cNvSpPr>
              <a:spLocks noChangeArrowheads="1"/>
            </p:cNvSpPr>
            <p:nvPr/>
          </p:nvSpPr>
          <p:spPr bwMode="auto">
            <a:xfrm>
              <a:off x="7030220" y="3649963"/>
              <a:ext cx="495300" cy="460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27">
              <a:extLst>
                <a:ext uri="{FF2B5EF4-FFF2-40B4-BE49-F238E27FC236}">
                  <a16:creationId xmlns:a16="http://schemas.microsoft.com/office/drawing/2014/main" id="{DA99785E-7A4F-4B1D-85F3-F693CE4BC9DF}"/>
                </a:ext>
              </a:extLst>
            </p:cNvPr>
            <p:cNvSpPr>
              <a:spLocks noChangeArrowheads="1"/>
            </p:cNvSpPr>
            <p:nvPr/>
          </p:nvSpPr>
          <p:spPr bwMode="auto">
            <a:xfrm>
              <a:off x="7047683" y="366583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28">
              <a:extLst>
                <a:ext uri="{FF2B5EF4-FFF2-40B4-BE49-F238E27FC236}">
                  <a16:creationId xmlns:a16="http://schemas.microsoft.com/office/drawing/2014/main" id="{5C179358-03C1-41CA-AFA9-9C866C8C492E}"/>
                </a:ext>
              </a:extLst>
            </p:cNvPr>
            <p:cNvSpPr>
              <a:spLocks noChangeArrowheads="1"/>
            </p:cNvSpPr>
            <p:nvPr/>
          </p:nvSpPr>
          <p:spPr bwMode="auto">
            <a:xfrm>
              <a:off x="7069908" y="366583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29">
              <a:extLst>
                <a:ext uri="{FF2B5EF4-FFF2-40B4-BE49-F238E27FC236}">
                  <a16:creationId xmlns:a16="http://schemas.microsoft.com/office/drawing/2014/main" id="{3A81A37A-616A-4136-BA2F-BDB6F9F944AC}"/>
                </a:ext>
              </a:extLst>
            </p:cNvPr>
            <p:cNvSpPr>
              <a:spLocks noChangeArrowheads="1"/>
            </p:cNvSpPr>
            <p:nvPr/>
          </p:nvSpPr>
          <p:spPr bwMode="auto">
            <a:xfrm>
              <a:off x="7093720" y="366583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9" name="Rectangle 230">
              <a:extLst>
                <a:ext uri="{FF2B5EF4-FFF2-40B4-BE49-F238E27FC236}">
                  <a16:creationId xmlns:a16="http://schemas.microsoft.com/office/drawing/2014/main" id="{6EA2A469-4611-4F90-A038-0E6FCD5A4BCA}"/>
                </a:ext>
              </a:extLst>
            </p:cNvPr>
            <p:cNvSpPr>
              <a:spLocks noChangeArrowheads="1"/>
            </p:cNvSpPr>
            <p:nvPr/>
          </p:nvSpPr>
          <p:spPr bwMode="auto">
            <a:xfrm>
              <a:off x="7123883" y="3757913"/>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0" name="Rectangle 231">
              <a:extLst>
                <a:ext uri="{FF2B5EF4-FFF2-40B4-BE49-F238E27FC236}">
                  <a16:creationId xmlns:a16="http://schemas.microsoft.com/office/drawing/2014/main" id="{9C583030-7B77-4256-8221-6B1480C19734}"/>
                </a:ext>
              </a:extLst>
            </p:cNvPr>
            <p:cNvSpPr>
              <a:spLocks noChangeArrowheads="1"/>
            </p:cNvSpPr>
            <p:nvPr/>
          </p:nvSpPr>
          <p:spPr bwMode="auto">
            <a:xfrm>
              <a:off x="7239770" y="375791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1" name="Rectangle 232">
              <a:extLst>
                <a:ext uri="{FF2B5EF4-FFF2-40B4-BE49-F238E27FC236}">
                  <a16:creationId xmlns:a16="http://schemas.microsoft.com/office/drawing/2014/main" id="{1CBE5C48-80FB-4678-8DD5-20143A726189}"/>
                </a:ext>
              </a:extLst>
            </p:cNvPr>
            <p:cNvSpPr>
              <a:spLocks noChangeArrowheads="1"/>
            </p:cNvSpPr>
            <p:nvPr/>
          </p:nvSpPr>
          <p:spPr bwMode="auto">
            <a:xfrm>
              <a:off x="7355658" y="375791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2" name="Rectangle 233">
              <a:extLst>
                <a:ext uri="{FF2B5EF4-FFF2-40B4-BE49-F238E27FC236}">
                  <a16:creationId xmlns:a16="http://schemas.microsoft.com/office/drawing/2014/main" id="{E6E4C915-ED21-41AF-A297-0B31E56DCF0E}"/>
                </a:ext>
              </a:extLst>
            </p:cNvPr>
            <p:cNvSpPr>
              <a:spLocks noChangeArrowheads="1"/>
            </p:cNvSpPr>
            <p:nvPr/>
          </p:nvSpPr>
          <p:spPr bwMode="auto">
            <a:xfrm>
              <a:off x="7123883" y="3881738"/>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3" name="Rectangle 234">
              <a:extLst>
                <a:ext uri="{FF2B5EF4-FFF2-40B4-BE49-F238E27FC236}">
                  <a16:creationId xmlns:a16="http://schemas.microsoft.com/office/drawing/2014/main" id="{53B68A3D-3E24-4066-B5C8-3BAB2B2096F1}"/>
                </a:ext>
              </a:extLst>
            </p:cNvPr>
            <p:cNvSpPr>
              <a:spLocks noChangeArrowheads="1"/>
            </p:cNvSpPr>
            <p:nvPr/>
          </p:nvSpPr>
          <p:spPr bwMode="auto">
            <a:xfrm>
              <a:off x="7239770" y="388173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4" name="Rectangle 235">
              <a:extLst>
                <a:ext uri="{FF2B5EF4-FFF2-40B4-BE49-F238E27FC236}">
                  <a16:creationId xmlns:a16="http://schemas.microsoft.com/office/drawing/2014/main" id="{266247E3-F4D9-4B59-BB01-D056054F3FA3}"/>
                </a:ext>
              </a:extLst>
            </p:cNvPr>
            <p:cNvSpPr>
              <a:spLocks noChangeArrowheads="1"/>
            </p:cNvSpPr>
            <p:nvPr/>
          </p:nvSpPr>
          <p:spPr bwMode="auto">
            <a:xfrm>
              <a:off x="7355658" y="388173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grpSp>
      <p:sp>
        <p:nvSpPr>
          <p:cNvPr id="295" name="TextBox 294">
            <a:extLst>
              <a:ext uri="{FF2B5EF4-FFF2-40B4-BE49-F238E27FC236}">
                <a16:creationId xmlns:a16="http://schemas.microsoft.com/office/drawing/2014/main" id="{14408752-EEE5-42BA-88E5-E4535C859908}"/>
              </a:ext>
            </a:extLst>
          </p:cNvPr>
          <p:cNvSpPr txBox="1"/>
          <p:nvPr/>
        </p:nvSpPr>
        <p:spPr>
          <a:xfrm>
            <a:off x="7306473" y="3844665"/>
            <a:ext cx="347799" cy="446071"/>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Segoe UI"/>
              <a:ea typeface="Segoe UI Black" charset="0"/>
              <a:cs typeface="Segoe UI Black" charset="0"/>
            </a:endParaRPr>
          </a:p>
        </p:txBody>
      </p:sp>
      <p:grpSp>
        <p:nvGrpSpPr>
          <p:cNvPr id="296" name="Group 295">
            <a:extLst>
              <a:ext uri="{FF2B5EF4-FFF2-40B4-BE49-F238E27FC236}">
                <a16:creationId xmlns:a16="http://schemas.microsoft.com/office/drawing/2014/main" id="{A4F3629A-E626-47F3-B843-837F9414E2E6}"/>
              </a:ext>
            </a:extLst>
          </p:cNvPr>
          <p:cNvGrpSpPr/>
          <p:nvPr/>
        </p:nvGrpSpPr>
        <p:grpSpPr>
          <a:xfrm>
            <a:off x="427924" y="3654719"/>
            <a:ext cx="422275" cy="476250"/>
            <a:chOff x="903055" y="2873095"/>
            <a:chExt cx="422275" cy="476250"/>
          </a:xfrm>
        </p:grpSpPr>
        <p:sp>
          <p:nvSpPr>
            <p:cNvPr id="297" name="Freeform 351">
              <a:extLst>
                <a:ext uri="{FF2B5EF4-FFF2-40B4-BE49-F238E27FC236}">
                  <a16:creationId xmlns:a16="http://schemas.microsoft.com/office/drawing/2014/main" id="{7B5D80FE-AF8F-4098-AF17-88BEBEE3120A}"/>
                </a:ext>
              </a:extLst>
            </p:cNvPr>
            <p:cNvSpPr>
              <a:spLocks/>
            </p:cNvSpPr>
            <p:nvPr/>
          </p:nvSpPr>
          <p:spPr bwMode="auto">
            <a:xfrm>
              <a:off x="1055455" y="3289020"/>
              <a:ext cx="269875" cy="60325"/>
            </a:xfrm>
            <a:custGeom>
              <a:avLst/>
              <a:gdLst>
                <a:gd name="T0" fmla="*/ 170 w 170"/>
                <a:gd name="T1" fmla="*/ 38 h 38"/>
                <a:gd name="T2" fmla="*/ 0 w 170"/>
                <a:gd name="T3" fmla="*/ 38 h 38"/>
                <a:gd name="T4" fmla="*/ 0 w 170"/>
                <a:gd name="T5" fmla="*/ 0 h 38"/>
                <a:gd name="T6" fmla="*/ 170 w 170"/>
                <a:gd name="T7" fmla="*/ 0 h 38"/>
                <a:gd name="T8" fmla="*/ 170 w 170"/>
                <a:gd name="T9" fmla="*/ 38 h 38"/>
                <a:gd name="T10" fmla="*/ 170 w 170"/>
                <a:gd name="T11" fmla="*/ 38 h 38"/>
              </a:gdLst>
              <a:ahLst/>
              <a:cxnLst>
                <a:cxn ang="0">
                  <a:pos x="T0" y="T1"/>
                </a:cxn>
                <a:cxn ang="0">
                  <a:pos x="T2" y="T3"/>
                </a:cxn>
                <a:cxn ang="0">
                  <a:pos x="T4" y="T5"/>
                </a:cxn>
                <a:cxn ang="0">
                  <a:pos x="T6" y="T7"/>
                </a:cxn>
                <a:cxn ang="0">
                  <a:pos x="T8" y="T9"/>
                </a:cxn>
                <a:cxn ang="0">
                  <a:pos x="T10" y="T11"/>
                </a:cxn>
              </a:cxnLst>
              <a:rect l="0" t="0" r="r" b="b"/>
              <a:pathLst>
                <a:path w="170" h="38">
                  <a:moveTo>
                    <a:pt x="170" y="38"/>
                  </a:moveTo>
                  <a:lnTo>
                    <a:pt x="0" y="38"/>
                  </a:lnTo>
                  <a:lnTo>
                    <a:pt x="0" y="0"/>
                  </a:lnTo>
                  <a:lnTo>
                    <a:pt x="170" y="0"/>
                  </a:lnTo>
                  <a:lnTo>
                    <a:pt x="170" y="38"/>
                  </a:lnTo>
                  <a:lnTo>
                    <a:pt x="170" y="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0" name="Freeform: Shape 299">
              <a:extLst>
                <a:ext uri="{FF2B5EF4-FFF2-40B4-BE49-F238E27FC236}">
                  <a16:creationId xmlns:a16="http://schemas.microsoft.com/office/drawing/2014/main" id="{AC282277-5BF8-49B5-BCBD-EC281FEEFDBA}"/>
                </a:ext>
              </a:extLst>
            </p:cNvPr>
            <p:cNvSpPr>
              <a:spLocks/>
            </p:cNvSpPr>
            <p:nvPr/>
          </p:nvSpPr>
          <p:spPr bwMode="auto">
            <a:xfrm>
              <a:off x="903055" y="2873095"/>
              <a:ext cx="233363" cy="381001"/>
            </a:xfrm>
            <a:custGeom>
              <a:avLst/>
              <a:gdLst>
                <a:gd name="connsiteX0" fmla="*/ 42863 w 233363"/>
                <a:gd name="connsiteY0" fmla="*/ 0 h 381001"/>
                <a:gd name="connsiteX1" fmla="*/ 191294 w 233363"/>
                <a:gd name="connsiteY1" fmla="*/ 148432 h 381001"/>
                <a:gd name="connsiteX2" fmla="*/ 192088 w 233363"/>
                <a:gd name="connsiteY2" fmla="*/ 147638 h 381001"/>
                <a:gd name="connsiteX3" fmla="*/ 233363 w 233363"/>
                <a:gd name="connsiteY3" fmla="*/ 190501 h 381001"/>
                <a:gd name="connsiteX4" fmla="*/ 192088 w 233363"/>
                <a:gd name="connsiteY4" fmla="*/ 233363 h 381001"/>
                <a:gd name="connsiteX5" fmla="*/ 191291 w 233363"/>
                <a:gd name="connsiteY5" fmla="*/ 232573 h 381001"/>
                <a:gd name="connsiteX6" fmla="*/ 42863 w 233363"/>
                <a:gd name="connsiteY6" fmla="*/ 381001 h 381001"/>
                <a:gd name="connsiteX7" fmla="*/ 0 w 233363"/>
                <a:gd name="connsiteY7" fmla="*/ 339726 h 381001"/>
                <a:gd name="connsiteX8" fmla="*/ 149048 w 233363"/>
                <a:gd name="connsiteY8" fmla="*/ 190678 h 381001"/>
                <a:gd name="connsiteX9" fmla="*/ 0 w 233363"/>
                <a:gd name="connsiteY9" fmla="*/ 42862 h 381001"/>
                <a:gd name="connsiteX0" fmla="*/ 42863 w 233363"/>
                <a:gd name="connsiteY0" fmla="*/ 0 h 381001"/>
                <a:gd name="connsiteX1" fmla="*/ 191294 w 233363"/>
                <a:gd name="connsiteY1" fmla="*/ 148432 h 381001"/>
                <a:gd name="connsiteX2" fmla="*/ 233363 w 233363"/>
                <a:gd name="connsiteY2" fmla="*/ 190501 h 381001"/>
                <a:gd name="connsiteX3" fmla="*/ 192088 w 233363"/>
                <a:gd name="connsiteY3" fmla="*/ 233363 h 381001"/>
                <a:gd name="connsiteX4" fmla="*/ 191291 w 233363"/>
                <a:gd name="connsiteY4" fmla="*/ 232573 h 381001"/>
                <a:gd name="connsiteX5" fmla="*/ 42863 w 233363"/>
                <a:gd name="connsiteY5" fmla="*/ 381001 h 381001"/>
                <a:gd name="connsiteX6" fmla="*/ 0 w 233363"/>
                <a:gd name="connsiteY6" fmla="*/ 339726 h 381001"/>
                <a:gd name="connsiteX7" fmla="*/ 149048 w 233363"/>
                <a:gd name="connsiteY7" fmla="*/ 190678 h 381001"/>
                <a:gd name="connsiteX8" fmla="*/ 0 w 233363"/>
                <a:gd name="connsiteY8" fmla="*/ 42862 h 381001"/>
                <a:gd name="connsiteX9" fmla="*/ 42863 w 233363"/>
                <a:gd name="connsiteY9" fmla="*/ 0 h 381001"/>
                <a:gd name="connsiteX0" fmla="*/ 42863 w 233363"/>
                <a:gd name="connsiteY0" fmla="*/ 0 h 381001"/>
                <a:gd name="connsiteX1" fmla="*/ 233363 w 233363"/>
                <a:gd name="connsiteY1" fmla="*/ 190501 h 381001"/>
                <a:gd name="connsiteX2" fmla="*/ 192088 w 233363"/>
                <a:gd name="connsiteY2" fmla="*/ 233363 h 381001"/>
                <a:gd name="connsiteX3" fmla="*/ 191291 w 233363"/>
                <a:gd name="connsiteY3" fmla="*/ 232573 h 381001"/>
                <a:gd name="connsiteX4" fmla="*/ 42863 w 233363"/>
                <a:gd name="connsiteY4" fmla="*/ 381001 h 381001"/>
                <a:gd name="connsiteX5" fmla="*/ 0 w 233363"/>
                <a:gd name="connsiteY5" fmla="*/ 339726 h 381001"/>
                <a:gd name="connsiteX6" fmla="*/ 149048 w 233363"/>
                <a:gd name="connsiteY6" fmla="*/ 190678 h 381001"/>
                <a:gd name="connsiteX7" fmla="*/ 0 w 233363"/>
                <a:gd name="connsiteY7" fmla="*/ 42862 h 381001"/>
                <a:gd name="connsiteX8" fmla="*/ 42863 w 233363"/>
                <a:gd name="connsiteY8" fmla="*/ 0 h 381001"/>
                <a:gd name="connsiteX0" fmla="*/ 42863 w 233363"/>
                <a:gd name="connsiteY0" fmla="*/ 0 h 381001"/>
                <a:gd name="connsiteX1" fmla="*/ 233363 w 233363"/>
                <a:gd name="connsiteY1" fmla="*/ 190501 h 381001"/>
                <a:gd name="connsiteX2" fmla="*/ 192088 w 233363"/>
                <a:gd name="connsiteY2" fmla="*/ 233363 h 381001"/>
                <a:gd name="connsiteX3" fmla="*/ 42863 w 233363"/>
                <a:gd name="connsiteY3" fmla="*/ 381001 h 381001"/>
                <a:gd name="connsiteX4" fmla="*/ 0 w 233363"/>
                <a:gd name="connsiteY4" fmla="*/ 339726 h 381001"/>
                <a:gd name="connsiteX5" fmla="*/ 149048 w 233363"/>
                <a:gd name="connsiteY5" fmla="*/ 190678 h 381001"/>
                <a:gd name="connsiteX6" fmla="*/ 0 w 233363"/>
                <a:gd name="connsiteY6" fmla="*/ 42862 h 381001"/>
                <a:gd name="connsiteX7" fmla="*/ 42863 w 233363"/>
                <a:gd name="connsiteY7" fmla="*/ 0 h 381001"/>
                <a:gd name="connsiteX0" fmla="*/ 42863 w 233363"/>
                <a:gd name="connsiteY0" fmla="*/ 0 h 381001"/>
                <a:gd name="connsiteX1" fmla="*/ 233363 w 233363"/>
                <a:gd name="connsiteY1" fmla="*/ 190501 h 381001"/>
                <a:gd name="connsiteX2" fmla="*/ 42863 w 233363"/>
                <a:gd name="connsiteY2" fmla="*/ 381001 h 381001"/>
                <a:gd name="connsiteX3" fmla="*/ 0 w 233363"/>
                <a:gd name="connsiteY3" fmla="*/ 339726 h 381001"/>
                <a:gd name="connsiteX4" fmla="*/ 149048 w 233363"/>
                <a:gd name="connsiteY4" fmla="*/ 190678 h 381001"/>
                <a:gd name="connsiteX5" fmla="*/ 0 w 233363"/>
                <a:gd name="connsiteY5" fmla="*/ 42862 h 381001"/>
                <a:gd name="connsiteX6" fmla="*/ 42863 w 233363"/>
                <a:gd name="connsiteY6" fmla="*/ 0 h 3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63" h="381001">
                  <a:moveTo>
                    <a:pt x="42863" y="0"/>
                  </a:moveTo>
                  <a:lnTo>
                    <a:pt x="233363" y="190501"/>
                  </a:lnTo>
                  <a:lnTo>
                    <a:pt x="42863" y="381001"/>
                  </a:lnTo>
                  <a:lnTo>
                    <a:pt x="0" y="339726"/>
                  </a:lnTo>
                  <a:lnTo>
                    <a:pt x="149048" y="190678"/>
                  </a:lnTo>
                  <a:lnTo>
                    <a:pt x="0" y="42862"/>
                  </a:lnTo>
                  <a:lnTo>
                    <a:pt x="428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24" name="Group 323">
            <a:extLst>
              <a:ext uri="{FF2B5EF4-FFF2-40B4-BE49-F238E27FC236}">
                <a16:creationId xmlns:a16="http://schemas.microsoft.com/office/drawing/2014/main" id="{8E5C20F1-1824-4C21-9F40-2302308750C3}"/>
              </a:ext>
            </a:extLst>
          </p:cNvPr>
          <p:cNvGrpSpPr/>
          <p:nvPr/>
        </p:nvGrpSpPr>
        <p:grpSpPr>
          <a:xfrm>
            <a:off x="4139136" y="4983209"/>
            <a:ext cx="382579" cy="382579"/>
            <a:chOff x="5414963" y="1585913"/>
            <a:chExt cx="495300" cy="495300"/>
          </a:xfrm>
          <a:solidFill>
            <a:schemeClr val="accent2"/>
          </a:solidFill>
        </p:grpSpPr>
        <p:sp>
          <p:nvSpPr>
            <p:cNvPr id="364" name="Rectangle 85">
              <a:extLst>
                <a:ext uri="{FF2B5EF4-FFF2-40B4-BE49-F238E27FC236}">
                  <a16:creationId xmlns:a16="http://schemas.microsoft.com/office/drawing/2014/main" id="{42B2F2E8-A42B-4548-AD2B-29DE0F497C68}"/>
                </a:ext>
              </a:extLst>
            </p:cNvPr>
            <p:cNvSpPr>
              <a:spLocks noChangeArrowheads="1"/>
            </p:cNvSpPr>
            <p:nvPr/>
          </p:nvSpPr>
          <p:spPr bwMode="auto">
            <a:xfrm>
              <a:off x="5414963" y="1585913"/>
              <a:ext cx="495300"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1" name="Rectangle 86">
              <a:extLst>
                <a:ext uri="{FF2B5EF4-FFF2-40B4-BE49-F238E27FC236}">
                  <a16:creationId xmlns:a16="http://schemas.microsoft.com/office/drawing/2014/main" id="{02D62764-28F2-4EAD-AFE0-C325DCED5D43}"/>
                </a:ext>
              </a:extLst>
            </p:cNvPr>
            <p:cNvSpPr>
              <a:spLocks noChangeArrowheads="1"/>
            </p:cNvSpPr>
            <p:nvPr/>
          </p:nvSpPr>
          <p:spPr bwMode="auto">
            <a:xfrm>
              <a:off x="5446713" y="1925638"/>
              <a:ext cx="185738" cy="476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2" name="Rectangle 87">
              <a:extLst>
                <a:ext uri="{FF2B5EF4-FFF2-40B4-BE49-F238E27FC236}">
                  <a16:creationId xmlns:a16="http://schemas.microsoft.com/office/drawing/2014/main" id="{47138555-7C94-49D1-BC12-E53B1A773D36}"/>
                </a:ext>
              </a:extLst>
            </p:cNvPr>
            <p:cNvSpPr>
              <a:spLocks noChangeArrowheads="1"/>
            </p:cNvSpPr>
            <p:nvPr/>
          </p:nvSpPr>
          <p:spPr bwMode="auto">
            <a:xfrm>
              <a:off x="5446713" y="2003426"/>
              <a:ext cx="92075" cy="476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A5CC45B6-C4B9-4EA3-B1AE-7AF7909DC24C}"/>
                </a:ext>
              </a:extLst>
            </p:cNvPr>
            <p:cNvGrpSpPr/>
            <p:nvPr/>
          </p:nvGrpSpPr>
          <p:grpSpPr>
            <a:xfrm>
              <a:off x="5522913" y="1631951"/>
              <a:ext cx="342900" cy="341312"/>
              <a:chOff x="5522913" y="1631951"/>
              <a:chExt cx="342900" cy="341312"/>
            </a:xfrm>
            <a:grpFill/>
          </p:grpSpPr>
          <p:sp>
            <p:nvSpPr>
              <p:cNvPr id="406" name="Freeform 88">
                <a:extLst>
                  <a:ext uri="{FF2B5EF4-FFF2-40B4-BE49-F238E27FC236}">
                    <a16:creationId xmlns:a16="http://schemas.microsoft.com/office/drawing/2014/main" id="{CCA95F92-A5BD-4727-88CE-A7C9760ECDDD}"/>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7" name="Freeform 89">
                <a:extLst>
                  <a:ext uri="{FF2B5EF4-FFF2-40B4-BE49-F238E27FC236}">
                    <a16:creationId xmlns:a16="http://schemas.microsoft.com/office/drawing/2014/main" id="{D19340AF-96A6-47FE-A70D-E421A0E891F6}"/>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08" name="Group 407">
            <a:extLst>
              <a:ext uri="{FF2B5EF4-FFF2-40B4-BE49-F238E27FC236}">
                <a16:creationId xmlns:a16="http://schemas.microsoft.com/office/drawing/2014/main" id="{60AF3AD5-7088-45B9-A8C9-96D80320BD11}"/>
              </a:ext>
            </a:extLst>
          </p:cNvPr>
          <p:cNvGrpSpPr/>
          <p:nvPr/>
        </p:nvGrpSpPr>
        <p:grpSpPr>
          <a:xfrm>
            <a:off x="5915734" y="5431652"/>
            <a:ext cx="681056" cy="324184"/>
            <a:chOff x="7426206" y="4821944"/>
            <a:chExt cx="686050" cy="326562"/>
          </a:xfrm>
        </p:grpSpPr>
        <p:sp>
          <p:nvSpPr>
            <p:cNvPr id="409" name="Rectangle: Rounded Corners 408">
              <a:extLst>
                <a:ext uri="{FF2B5EF4-FFF2-40B4-BE49-F238E27FC236}">
                  <a16:creationId xmlns:a16="http://schemas.microsoft.com/office/drawing/2014/main" id="{0CC44ACD-EC81-459C-AAC5-D07D71458047}"/>
                </a:ext>
              </a:extLst>
            </p:cNvPr>
            <p:cNvSpPr/>
            <p:nvPr/>
          </p:nvSpPr>
          <p:spPr>
            <a:xfrm>
              <a:off x="7506798" y="4864011"/>
              <a:ext cx="241771" cy="32525"/>
            </a:xfrm>
            <a:prstGeom prst="roundRect">
              <a:avLst>
                <a:gd name="adj" fmla="val 50000"/>
              </a:avLst>
            </a:prstGeom>
            <a:solidFill>
              <a:schemeClr val="accent3"/>
            </a:solidFill>
            <a:ln w="2005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0" name="Rectangle: Rounded Corners 409">
              <a:extLst>
                <a:ext uri="{FF2B5EF4-FFF2-40B4-BE49-F238E27FC236}">
                  <a16:creationId xmlns:a16="http://schemas.microsoft.com/office/drawing/2014/main" id="{5A0E14EA-9EC6-4427-8B87-F6B29BA46095}"/>
                </a:ext>
              </a:extLst>
            </p:cNvPr>
            <p:cNvSpPr/>
            <p:nvPr/>
          </p:nvSpPr>
          <p:spPr>
            <a:xfrm>
              <a:off x="7426206" y="4976836"/>
              <a:ext cx="249007" cy="32525"/>
            </a:xfrm>
            <a:prstGeom prst="roundRect">
              <a:avLst>
                <a:gd name="adj" fmla="val 50000"/>
              </a:avLst>
            </a:prstGeom>
            <a:solidFill>
              <a:schemeClr val="accent3"/>
            </a:solidFill>
            <a:ln w="2005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1" name="Rectangle: Rounded Corners 410">
              <a:extLst>
                <a:ext uri="{FF2B5EF4-FFF2-40B4-BE49-F238E27FC236}">
                  <a16:creationId xmlns:a16="http://schemas.microsoft.com/office/drawing/2014/main" id="{A5F7D343-F193-4C56-9C63-6AFDAC589E4F}"/>
                </a:ext>
              </a:extLst>
            </p:cNvPr>
            <p:cNvSpPr/>
            <p:nvPr/>
          </p:nvSpPr>
          <p:spPr>
            <a:xfrm>
              <a:off x="7462474" y="5079456"/>
              <a:ext cx="163329" cy="32525"/>
            </a:xfrm>
            <a:prstGeom prst="roundRect">
              <a:avLst>
                <a:gd name="adj" fmla="val 50000"/>
              </a:avLst>
            </a:prstGeom>
            <a:solidFill>
              <a:schemeClr val="accent3"/>
            </a:solidFill>
            <a:ln w="2005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12" name="Group 411">
              <a:extLst>
                <a:ext uri="{FF2B5EF4-FFF2-40B4-BE49-F238E27FC236}">
                  <a16:creationId xmlns:a16="http://schemas.microsoft.com/office/drawing/2014/main" id="{6B28A4B7-7313-4EBB-848C-DD71DBDA90FD}"/>
                </a:ext>
              </a:extLst>
            </p:cNvPr>
            <p:cNvGrpSpPr/>
            <p:nvPr/>
          </p:nvGrpSpPr>
          <p:grpSpPr>
            <a:xfrm>
              <a:off x="7584726" y="4821944"/>
              <a:ext cx="527530" cy="326562"/>
              <a:chOff x="5565776" y="1755776"/>
              <a:chExt cx="200025" cy="123825"/>
            </a:xfrm>
          </p:grpSpPr>
          <p:sp>
            <p:nvSpPr>
              <p:cNvPr id="413" name="Oval 79">
                <a:extLst>
                  <a:ext uri="{FF2B5EF4-FFF2-40B4-BE49-F238E27FC236}">
                    <a16:creationId xmlns:a16="http://schemas.microsoft.com/office/drawing/2014/main" id="{4B2467BF-A305-4715-8857-81D356560641}"/>
                  </a:ext>
                </a:extLst>
              </p:cNvPr>
              <p:cNvSpPr>
                <a:spLocks noChangeArrowheads="1"/>
              </p:cNvSpPr>
              <p:nvPr/>
            </p:nvSpPr>
            <p:spPr bwMode="auto">
              <a:xfrm>
                <a:off x="5580063" y="1755776"/>
                <a:ext cx="123825" cy="1238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4" name="Freeform 80">
                <a:extLst>
                  <a:ext uri="{FF2B5EF4-FFF2-40B4-BE49-F238E27FC236}">
                    <a16:creationId xmlns:a16="http://schemas.microsoft.com/office/drawing/2014/main" id="{E9395540-096B-41A5-8848-645DC68C551C}"/>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5" name="Oval 81">
                <a:extLst>
                  <a:ext uri="{FF2B5EF4-FFF2-40B4-BE49-F238E27FC236}">
                    <a16:creationId xmlns:a16="http://schemas.microsoft.com/office/drawing/2014/main" id="{EBB53F6F-E928-4054-A0B5-932C1D1CC595}"/>
                  </a:ext>
                </a:extLst>
              </p:cNvPr>
              <p:cNvSpPr>
                <a:spLocks noChangeArrowheads="1"/>
              </p:cNvSpPr>
              <p:nvPr/>
            </p:nvSpPr>
            <p:spPr bwMode="auto">
              <a:xfrm>
                <a:off x="5670551" y="1782763"/>
                <a:ext cx="80963" cy="809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16" name="Graphic 93">
            <a:extLst>
              <a:ext uri="{FF2B5EF4-FFF2-40B4-BE49-F238E27FC236}">
                <a16:creationId xmlns:a16="http://schemas.microsoft.com/office/drawing/2014/main" id="{AF146844-132F-40EA-BEF4-AEFBD2B2CF66}"/>
              </a:ext>
            </a:extLst>
          </p:cNvPr>
          <p:cNvGrpSpPr/>
          <p:nvPr/>
        </p:nvGrpSpPr>
        <p:grpSpPr>
          <a:xfrm>
            <a:off x="5964800" y="2419256"/>
            <a:ext cx="582924" cy="582924"/>
            <a:chOff x="7434324" y="1637632"/>
            <a:chExt cx="582924" cy="582924"/>
          </a:xfrm>
          <a:solidFill>
            <a:schemeClr val="bg1"/>
          </a:solidFill>
        </p:grpSpPr>
        <p:sp>
          <p:nvSpPr>
            <p:cNvPr id="417" name="Freeform: Shape 416">
              <a:extLst>
                <a:ext uri="{FF2B5EF4-FFF2-40B4-BE49-F238E27FC236}">
                  <a16:creationId xmlns:a16="http://schemas.microsoft.com/office/drawing/2014/main" id="{1A01A846-4497-4969-85AF-A4E778D94D9A}"/>
                </a:ext>
              </a:extLst>
            </p:cNvPr>
            <p:cNvSpPr/>
            <p:nvPr/>
          </p:nvSpPr>
          <p:spPr>
            <a:xfrm>
              <a:off x="7644177" y="1800851"/>
              <a:ext cx="81609" cy="174877"/>
            </a:xfrm>
            <a:custGeom>
              <a:avLst/>
              <a:gdLst>
                <a:gd name="connsiteX0" fmla="*/ 0 w 81609"/>
                <a:gd name="connsiteY0" fmla="*/ 46634 h 174877"/>
                <a:gd name="connsiteX1" fmla="*/ 0 w 81609"/>
                <a:gd name="connsiteY1" fmla="*/ 174877 h 174877"/>
                <a:gd name="connsiteX2" fmla="*/ 81609 w 81609"/>
                <a:gd name="connsiteY2" fmla="*/ 139902 h 174877"/>
                <a:gd name="connsiteX3" fmla="*/ 81609 w 81609"/>
                <a:gd name="connsiteY3" fmla="*/ 0 h 174877"/>
                <a:gd name="connsiteX4" fmla="*/ 0 w 81609"/>
                <a:gd name="connsiteY4" fmla="*/ 46634 h 174877"/>
                <a:gd name="connsiteX5" fmla="*/ 69951 w 81609"/>
                <a:gd name="connsiteY5" fmla="*/ 32550 h 174877"/>
                <a:gd name="connsiteX6" fmla="*/ 69951 w 81609"/>
                <a:gd name="connsiteY6" fmla="*/ 44209 h 174877"/>
                <a:gd name="connsiteX7" fmla="*/ 69951 w 81609"/>
                <a:gd name="connsiteY7" fmla="*/ 121586 h 174877"/>
                <a:gd name="connsiteX8" fmla="*/ 52463 w 81609"/>
                <a:gd name="connsiteY8" fmla="*/ 129502 h 174877"/>
                <a:gd name="connsiteX9" fmla="*/ 52463 w 81609"/>
                <a:gd name="connsiteY9" fmla="*/ 53687 h 174877"/>
                <a:gd name="connsiteX10" fmla="*/ 29146 w 81609"/>
                <a:gd name="connsiteY10" fmla="*/ 66313 h 174877"/>
                <a:gd name="connsiteX11" fmla="*/ 29146 w 81609"/>
                <a:gd name="connsiteY11" fmla="*/ 140321 h 174877"/>
                <a:gd name="connsiteX12" fmla="*/ 11658 w 81609"/>
                <a:gd name="connsiteY12" fmla="*/ 147398 h 174877"/>
                <a:gd name="connsiteX13" fmla="*/ 11658 w 81609"/>
                <a:gd name="connsiteY13" fmla="*/ 75780 h 174877"/>
                <a:gd name="connsiteX14" fmla="*/ 11658 w 81609"/>
                <a:gd name="connsiteY14" fmla="*/ 64122 h 174877"/>
                <a:gd name="connsiteX15" fmla="*/ 52463 w 81609"/>
                <a:gd name="connsiteY15" fmla="*/ 42017 h 174877"/>
                <a:gd name="connsiteX16" fmla="*/ 52463 w 81609"/>
                <a:gd name="connsiteY16" fmla="*/ 41912 h 174877"/>
                <a:gd name="connsiteX17" fmla="*/ 69951 w 81609"/>
                <a:gd name="connsiteY17" fmla="*/ 32550 h 174877"/>
                <a:gd name="connsiteX18" fmla="*/ 69951 w 81609"/>
                <a:gd name="connsiteY18" fmla="*/ 32550 h 17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609" h="174877">
                  <a:moveTo>
                    <a:pt x="0" y="46634"/>
                  </a:moveTo>
                  <a:lnTo>
                    <a:pt x="0" y="174877"/>
                  </a:lnTo>
                  <a:lnTo>
                    <a:pt x="81609" y="139902"/>
                  </a:lnTo>
                  <a:lnTo>
                    <a:pt x="81609" y="0"/>
                  </a:lnTo>
                  <a:lnTo>
                    <a:pt x="0" y="46634"/>
                  </a:lnTo>
                  <a:close/>
                  <a:moveTo>
                    <a:pt x="69951" y="32550"/>
                  </a:moveTo>
                  <a:lnTo>
                    <a:pt x="69951" y="44209"/>
                  </a:lnTo>
                  <a:lnTo>
                    <a:pt x="69951" y="121586"/>
                  </a:lnTo>
                  <a:lnTo>
                    <a:pt x="52463" y="129502"/>
                  </a:lnTo>
                  <a:lnTo>
                    <a:pt x="52463" y="53687"/>
                  </a:lnTo>
                  <a:lnTo>
                    <a:pt x="29146" y="66313"/>
                  </a:lnTo>
                  <a:lnTo>
                    <a:pt x="29146" y="140321"/>
                  </a:lnTo>
                  <a:lnTo>
                    <a:pt x="11658" y="147398"/>
                  </a:lnTo>
                  <a:lnTo>
                    <a:pt x="11658" y="75780"/>
                  </a:lnTo>
                  <a:lnTo>
                    <a:pt x="11658" y="64122"/>
                  </a:lnTo>
                  <a:lnTo>
                    <a:pt x="52463" y="42017"/>
                  </a:lnTo>
                  <a:lnTo>
                    <a:pt x="52463" y="41912"/>
                  </a:lnTo>
                  <a:lnTo>
                    <a:pt x="69951" y="32550"/>
                  </a:lnTo>
                  <a:lnTo>
                    <a:pt x="69951" y="32550"/>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9EAE517A-8FD4-4ABA-8B50-B381503D45EB}"/>
                </a:ext>
              </a:extLst>
            </p:cNvPr>
            <p:cNvSpPr/>
            <p:nvPr/>
          </p:nvSpPr>
          <p:spPr>
            <a:xfrm>
              <a:off x="7725786" y="1800851"/>
              <a:ext cx="256487" cy="186536"/>
            </a:xfrm>
            <a:custGeom>
              <a:avLst/>
              <a:gdLst>
                <a:gd name="connsiteX0" fmla="*/ 0 w 256486"/>
                <a:gd name="connsiteY0" fmla="*/ 0 h 186535"/>
                <a:gd name="connsiteX1" fmla="*/ 0 w 256486"/>
                <a:gd name="connsiteY1" fmla="*/ 139902 h 186535"/>
                <a:gd name="connsiteX2" fmla="*/ 256487 w 256486"/>
                <a:gd name="connsiteY2" fmla="*/ 195280 h 186535"/>
                <a:gd name="connsiteX3" fmla="*/ 256487 w 256486"/>
                <a:gd name="connsiteY3" fmla="*/ 93268 h 186535"/>
                <a:gd name="connsiteX4" fmla="*/ 0 w 256486"/>
                <a:gd name="connsiteY4" fmla="*/ 0 h 186535"/>
                <a:gd name="connsiteX5" fmla="*/ 233170 w 256486"/>
                <a:gd name="connsiteY5" fmla="*/ 116585 h 186535"/>
                <a:gd name="connsiteX6" fmla="*/ 233170 w 256486"/>
                <a:gd name="connsiteY6" fmla="*/ 174877 h 186535"/>
                <a:gd name="connsiteX7" fmla="*/ 216206 w 256486"/>
                <a:gd name="connsiteY7" fmla="*/ 170202 h 186535"/>
                <a:gd name="connsiteX8" fmla="*/ 216206 w 256486"/>
                <a:gd name="connsiteY8" fmla="*/ 109578 h 186535"/>
                <a:gd name="connsiteX9" fmla="*/ 186536 w 256486"/>
                <a:gd name="connsiteY9" fmla="*/ 100263 h 186535"/>
                <a:gd name="connsiteX10" fmla="*/ 186536 w 256486"/>
                <a:gd name="connsiteY10" fmla="*/ 163219 h 186535"/>
                <a:gd name="connsiteX11" fmla="*/ 169573 w 256486"/>
                <a:gd name="connsiteY11" fmla="*/ 158544 h 186535"/>
                <a:gd name="connsiteX12" fmla="*/ 169573 w 256486"/>
                <a:gd name="connsiteY12" fmla="*/ 93256 h 186535"/>
                <a:gd name="connsiteX13" fmla="*/ 139902 w 256486"/>
                <a:gd name="connsiteY13" fmla="*/ 83941 h 186535"/>
                <a:gd name="connsiteX14" fmla="*/ 139902 w 256486"/>
                <a:gd name="connsiteY14" fmla="*/ 151560 h 186535"/>
                <a:gd name="connsiteX15" fmla="*/ 122939 w 256486"/>
                <a:gd name="connsiteY15" fmla="*/ 146885 h 186535"/>
                <a:gd name="connsiteX16" fmla="*/ 122939 w 256486"/>
                <a:gd name="connsiteY16" fmla="*/ 76934 h 186535"/>
                <a:gd name="connsiteX17" fmla="*/ 93268 w 256486"/>
                <a:gd name="connsiteY17" fmla="*/ 67619 h 186535"/>
                <a:gd name="connsiteX18" fmla="*/ 93268 w 256486"/>
                <a:gd name="connsiteY18" fmla="*/ 139902 h 186535"/>
                <a:gd name="connsiteX19" fmla="*/ 76305 w 256486"/>
                <a:gd name="connsiteY19" fmla="*/ 135227 h 186535"/>
                <a:gd name="connsiteX20" fmla="*/ 76305 w 256486"/>
                <a:gd name="connsiteY20" fmla="*/ 60612 h 186535"/>
                <a:gd name="connsiteX21" fmla="*/ 43673 w 256486"/>
                <a:gd name="connsiteY21" fmla="*/ 50201 h 186535"/>
                <a:gd name="connsiteX22" fmla="*/ 43731 w 256486"/>
                <a:gd name="connsiteY22" fmla="*/ 127579 h 186535"/>
                <a:gd name="connsiteX23" fmla="*/ 23317 w 256486"/>
                <a:gd name="connsiteY23" fmla="*/ 122414 h 186535"/>
                <a:gd name="connsiteX24" fmla="*/ 23317 w 256486"/>
                <a:gd name="connsiteY24" fmla="*/ 43136 h 186535"/>
                <a:gd name="connsiteX25" fmla="*/ 23317 w 256486"/>
                <a:gd name="connsiteY25" fmla="*/ 31478 h 186535"/>
                <a:gd name="connsiteX26" fmla="*/ 69951 w 256486"/>
                <a:gd name="connsiteY26" fmla="*/ 47800 h 186535"/>
                <a:gd name="connsiteX27" fmla="*/ 69951 w 256486"/>
                <a:gd name="connsiteY27" fmla="*/ 47800 h 186535"/>
                <a:gd name="connsiteX28" fmla="*/ 93268 w 256486"/>
                <a:gd name="connsiteY28" fmla="*/ 55961 h 186535"/>
                <a:gd name="connsiteX29" fmla="*/ 116585 w 256486"/>
                <a:gd name="connsiteY29" fmla="*/ 64122 h 186535"/>
                <a:gd name="connsiteX30" fmla="*/ 128243 w 256486"/>
                <a:gd name="connsiteY30" fmla="*/ 68202 h 186535"/>
                <a:gd name="connsiteX31" fmla="*/ 173210 w 256486"/>
                <a:gd name="connsiteY31" fmla="*/ 83941 h 186535"/>
                <a:gd name="connsiteX32" fmla="*/ 186536 w 256486"/>
                <a:gd name="connsiteY32" fmla="*/ 88604 h 186535"/>
                <a:gd name="connsiteX33" fmla="*/ 209853 w 256486"/>
                <a:gd name="connsiteY33" fmla="*/ 96765 h 186535"/>
                <a:gd name="connsiteX34" fmla="*/ 233170 w 256486"/>
                <a:gd name="connsiteY34" fmla="*/ 104926 h 186535"/>
                <a:gd name="connsiteX35" fmla="*/ 233170 w 256486"/>
                <a:gd name="connsiteY35" fmla="*/ 116585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6486" h="186535">
                  <a:moveTo>
                    <a:pt x="0" y="0"/>
                  </a:moveTo>
                  <a:lnTo>
                    <a:pt x="0" y="139902"/>
                  </a:lnTo>
                  <a:lnTo>
                    <a:pt x="256487" y="195280"/>
                  </a:lnTo>
                  <a:lnTo>
                    <a:pt x="256487" y="93268"/>
                  </a:lnTo>
                  <a:lnTo>
                    <a:pt x="0" y="0"/>
                  </a:lnTo>
                  <a:close/>
                  <a:moveTo>
                    <a:pt x="233170" y="116585"/>
                  </a:moveTo>
                  <a:lnTo>
                    <a:pt x="233170" y="174877"/>
                  </a:lnTo>
                  <a:lnTo>
                    <a:pt x="216206" y="170202"/>
                  </a:lnTo>
                  <a:lnTo>
                    <a:pt x="216206" y="109578"/>
                  </a:lnTo>
                  <a:lnTo>
                    <a:pt x="186536" y="100263"/>
                  </a:lnTo>
                  <a:lnTo>
                    <a:pt x="186536" y="163219"/>
                  </a:lnTo>
                  <a:lnTo>
                    <a:pt x="169573" y="158544"/>
                  </a:lnTo>
                  <a:lnTo>
                    <a:pt x="169573" y="93256"/>
                  </a:lnTo>
                  <a:lnTo>
                    <a:pt x="139902" y="83941"/>
                  </a:lnTo>
                  <a:lnTo>
                    <a:pt x="139902" y="151560"/>
                  </a:lnTo>
                  <a:lnTo>
                    <a:pt x="122939" y="146885"/>
                  </a:lnTo>
                  <a:lnTo>
                    <a:pt x="122939" y="76934"/>
                  </a:lnTo>
                  <a:lnTo>
                    <a:pt x="93268" y="67619"/>
                  </a:lnTo>
                  <a:lnTo>
                    <a:pt x="93268" y="139902"/>
                  </a:lnTo>
                  <a:lnTo>
                    <a:pt x="76305" y="135227"/>
                  </a:lnTo>
                  <a:lnTo>
                    <a:pt x="76305" y="60612"/>
                  </a:lnTo>
                  <a:lnTo>
                    <a:pt x="43673" y="50201"/>
                  </a:lnTo>
                  <a:lnTo>
                    <a:pt x="43731" y="127579"/>
                  </a:lnTo>
                  <a:lnTo>
                    <a:pt x="23317" y="122414"/>
                  </a:lnTo>
                  <a:lnTo>
                    <a:pt x="23317" y="43136"/>
                  </a:lnTo>
                  <a:lnTo>
                    <a:pt x="23317" y="31478"/>
                  </a:lnTo>
                  <a:lnTo>
                    <a:pt x="69951" y="47800"/>
                  </a:lnTo>
                  <a:lnTo>
                    <a:pt x="69951" y="47800"/>
                  </a:lnTo>
                  <a:lnTo>
                    <a:pt x="93268" y="55961"/>
                  </a:lnTo>
                  <a:lnTo>
                    <a:pt x="116585" y="64122"/>
                  </a:lnTo>
                  <a:lnTo>
                    <a:pt x="128243" y="68202"/>
                  </a:lnTo>
                  <a:lnTo>
                    <a:pt x="173210" y="83941"/>
                  </a:lnTo>
                  <a:lnTo>
                    <a:pt x="186536" y="88604"/>
                  </a:lnTo>
                  <a:lnTo>
                    <a:pt x="209853" y="96765"/>
                  </a:lnTo>
                  <a:lnTo>
                    <a:pt x="233170" y="104926"/>
                  </a:lnTo>
                  <a:lnTo>
                    <a:pt x="233170" y="116585"/>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420595FD-C660-49F5-90D3-E9692163E0F6}"/>
                </a:ext>
              </a:extLst>
            </p:cNvPr>
            <p:cNvSpPr/>
            <p:nvPr/>
          </p:nvSpPr>
          <p:spPr>
            <a:xfrm>
              <a:off x="7725786" y="1964069"/>
              <a:ext cx="256487" cy="186536"/>
            </a:xfrm>
            <a:custGeom>
              <a:avLst/>
              <a:gdLst>
                <a:gd name="connsiteX0" fmla="*/ 0 w 256486"/>
                <a:gd name="connsiteY0" fmla="*/ 0 h 186535"/>
                <a:gd name="connsiteX1" fmla="*/ 0 w 256486"/>
                <a:gd name="connsiteY1" fmla="*/ 186536 h 186535"/>
                <a:gd name="connsiteX2" fmla="*/ 256487 w 256486"/>
                <a:gd name="connsiteY2" fmla="*/ 128243 h 186535"/>
                <a:gd name="connsiteX3" fmla="*/ 256487 w 256486"/>
                <a:gd name="connsiteY3" fmla="*/ 49549 h 186535"/>
                <a:gd name="connsiteX4" fmla="*/ 0 w 256486"/>
                <a:gd name="connsiteY4" fmla="*/ 0 h 186535"/>
                <a:gd name="connsiteX5" fmla="*/ 233170 w 256486"/>
                <a:gd name="connsiteY5" fmla="*/ 115524 h 186535"/>
                <a:gd name="connsiteX6" fmla="*/ 216218 w 256486"/>
                <a:gd name="connsiteY6" fmla="*/ 118369 h 186535"/>
                <a:gd name="connsiteX7" fmla="*/ 216218 w 256486"/>
                <a:gd name="connsiteY7" fmla="*/ 67759 h 186535"/>
                <a:gd name="connsiteX8" fmla="*/ 186536 w 256486"/>
                <a:gd name="connsiteY8" fmla="*/ 63854 h 186535"/>
                <a:gd name="connsiteX9" fmla="*/ 186536 w 256486"/>
                <a:gd name="connsiteY9" fmla="*/ 125072 h 186535"/>
                <a:gd name="connsiteX10" fmla="*/ 169584 w 256486"/>
                <a:gd name="connsiteY10" fmla="*/ 127917 h 186535"/>
                <a:gd name="connsiteX11" fmla="*/ 169584 w 256486"/>
                <a:gd name="connsiteY11" fmla="*/ 61673 h 186535"/>
                <a:gd name="connsiteX12" fmla="*/ 139902 w 256486"/>
                <a:gd name="connsiteY12" fmla="*/ 57744 h 186535"/>
                <a:gd name="connsiteX13" fmla="*/ 139902 w 256486"/>
                <a:gd name="connsiteY13" fmla="*/ 134597 h 186535"/>
                <a:gd name="connsiteX14" fmla="*/ 122950 w 256486"/>
                <a:gd name="connsiteY14" fmla="*/ 137442 h 186535"/>
                <a:gd name="connsiteX15" fmla="*/ 122950 w 256486"/>
                <a:gd name="connsiteY15" fmla="*/ 55553 h 186535"/>
                <a:gd name="connsiteX16" fmla="*/ 93268 w 256486"/>
                <a:gd name="connsiteY16" fmla="*/ 51647 h 186535"/>
                <a:gd name="connsiteX17" fmla="*/ 93268 w 256486"/>
                <a:gd name="connsiteY17" fmla="*/ 144145 h 186535"/>
                <a:gd name="connsiteX18" fmla="*/ 76316 w 256486"/>
                <a:gd name="connsiteY18" fmla="*/ 146990 h 186535"/>
                <a:gd name="connsiteX19" fmla="*/ 76316 w 256486"/>
                <a:gd name="connsiteY19" fmla="*/ 49467 h 186535"/>
                <a:gd name="connsiteX20" fmla="*/ 43719 w 256486"/>
                <a:gd name="connsiteY20" fmla="*/ 45701 h 186535"/>
                <a:gd name="connsiteX21" fmla="*/ 43661 w 256486"/>
                <a:gd name="connsiteY21" fmla="*/ 154930 h 186535"/>
                <a:gd name="connsiteX22" fmla="*/ 23317 w 256486"/>
                <a:gd name="connsiteY22" fmla="*/ 158450 h 186535"/>
                <a:gd name="connsiteX23" fmla="*/ 23317 w 256486"/>
                <a:gd name="connsiteY23" fmla="*/ 29379 h 186535"/>
                <a:gd name="connsiteX24" fmla="*/ 233170 w 256486"/>
                <a:gd name="connsiteY24" fmla="*/ 61207 h 186535"/>
                <a:gd name="connsiteX25" fmla="*/ 233170 w 256486"/>
                <a:gd name="connsiteY25" fmla="*/ 115524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486" h="186535">
                  <a:moveTo>
                    <a:pt x="0" y="0"/>
                  </a:moveTo>
                  <a:lnTo>
                    <a:pt x="0" y="186536"/>
                  </a:lnTo>
                  <a:lnTo>
                    <a:pt x="256487" y="128243"/>
                  </a:lnTo>
                  <a:lnTo>
                    <a:pt x="256487" y="49549"/>
                  </a:lnTo>
                  <a:lnTo>
                    <a:pt x="0" y="0"/>
                  </a:lnTo>
                  <a:close/>
                  <a:moveTo>
                    <a:pt x="233170" y="115524"/>
                  </a:moveTo>
                  <a:lnTo>
                    <a:pt x="216218" y="118369"/>
                  </a:lnTo>
                  <a:lnTo>
                    <a:pt x="216218" y="67759"/>
                  </a:lnTo>
                  <a:lnTo>
                    <a:pt x="186536" y="63854"/>
                  </a:lnTo>
                  <a:lnTo>
                    <a:pt x="186536" y="125072"/>
                  </a:lnTo>
                  <a:lnTo>
                    <a:pt x="169584" y="127917"/>
                  </a:lnTo>
                  <a:lnTo>
                    <a:pt x="169584" y="61673"/>
                  </a:lnTo>
                  <a:lnTo>
                    <a:pt x="139902" y="57744"/>
                  </a:lnTo>
                  <a:lnTo>
                    <a:pt x="139902" y="134597"/>
                  </a:lnTo>
                  <a:lnTo>
                    <a:pt x="122950" y="137442"/>
                  </a:lnTo>
                  <a:lnTo>
                    <a:pt x="122950" y="55553"/>
                  </a:lnTo>
                  <a:lnTo>
                    <a:pt x="93268" y="51647"/>
                  </a:lnTo>
                  <a:lnTo>
                    <a:pt x="93268" y="144145"/>
                  </a:lnTo>
                  <a:lnTo>
                    <a:pt x="76316" y="146990"/>
                  </a:lnTo>
                  <a:lnTo>
                    <a:pt x="76316" y="49467"/>
                  </a:lnTo>
                  <a:lnTo>
                    <a:pt x="43719" y="45701"/>
                  </a:lnTo>
                  <a:lnTo>
                    <a:pt x="43661" y="154930"/>
                  </a:lnTo>
                  <a:lnTo>
                    <a:pt x="23317" y="158450"/>
                  </a:lnTo>
                  <a:lnTo>
                    <a:pt x="23317" y="29379"/>
                  </a:lnTo>
                  <a:lnTo>
                    <a:pt x="233170" y="61207"/>
                  </a:lnTo>
                  <a:lnTo>
                    <a:pt x="233170" y="115524"/>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CCD39880-E207-4E00-B502-D054D411D8D6}"/>
                </a:ext>
              </a:extLst>
            </p:cNvPr>
            <p:cNvSpPr/>
            <p:nvPr/>
          </p:nvSpPr>
          <p:spPr>
            <a:xfrm>
              <a:off x="7457641" y="1695924"/>
              <a:ext cx="454681" cy="361413"/>
            </a:xfrm>
            <a:custGeom>
              <a:avLst/>
              <a:gdLst>
                <a:gd name="connsiteX0" fmla="*/ 163219 w 454680"/>
                <a:gd name="connsiteY0" fmla="*/ 138025 h 361412"/>
                <a:gd name="connsiteX1" fmla="*/ 265965 w 454680"/>
                <a:gd name="connsiteY1" fmla="*/ 79313 h 361412"/>
                <a:gd name="connsiteX2" fmla="*/ 465605 w 454680"/>
                <a:gd name="connsiteY2" fmla="*/ 151910 h 361412"/>
                <a:gd name="connsiteX3" fmla="*/ 349754 w 454680"/>
                <a:gd name="connsiteY3" fmla="*/ 46634 h 361412"/>
                <a:gd name="connsiteX4" fmla="*/ 308728 w 454680"/>
                <a:gd name="connsiteY4" fmla="*/ 54165 h 361412"/>
                <a:gd name="connsiteX5" fmla="*/ 198194 w 454680"/>
                <a:gd name="connsiteY5" fmla="*/ 0 h 361412"/>
                <a:gd name="connsiteX6" fmla="*/ 58292 w 454680"/>
                <a:gd name="connsiteY6" fmla="*/ 139902 h 361412"/>
                <a:gd name="connsiteX7" fmla="*/ 58374 w 454680"/>
                <a:gd name="connsiteY7" fmla="*/ 143924 h 361412"/>
                <a:gd name="connsiteX8" fmla="*/ 0 w 454680"/>
                <a:gd name="connsiteY8" fmla="*/ 244828 h 361412"/>
                <a:gd name="connsiteX9" fmla="*/ 116585 w 454680"/>
                <a:gd name="connsiteY9" fmla="*/ 361413 h 361412"/>
                <a:gd name="connsiteX10" fmla="*/ 163219 w 454680"/>
                <a:gd name="connsiteY10" fmla="*/ 361413 h 361412"/>
                <a:gd name="connsiteX11" fmla="*/ 163219 w 454680"/>
                <a:gd name="connsiteY11" fmla="*/ 138025 h 36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680" h="361412">
                  <a:moveTo>
                    <a:pt x="163219" y="138025"/>
                  </a:moveTo>
                  <a:lnTo>
                    <a:pt x="265965" y="79313"/>
                  </a:lnTo>
                  <a:lnTo>
                    <a:pt x="465605" y="151910"/>
                  </a:lnTo>
                  <a:cubicBezTo>
                    <a:pt x="459880" y="92941"/>
                    <a:pt x="410204" y="46634"/>
                    <a:pt x="349754" y="46634"/>
                  </a:cubicBezTo>
                  <a:cubicBezTo>
                    <a:pt x="335659" y="46634"/>
                    <a:pt x="321902" y="49164"/>
                    <a:pt x="308728" y="54165"/>
                  </a:cubicBezTo>
                  <a:cubicBezTo>
                    <a:pt x="282287" y="20076"/>
                    <a:pt x="241657" y="0"/>
                    <a:pt x="198194" y="0"/>
                  </a:cubicBezTo>
                  <a:cubicBezTo>
                    <a:pt x="121050" y="0"/>
                    <a:pt x="58292" y="62758"/>
                    <a:pt x="58292" y="139902"/>
                  </a:cubicBezTo>
                  <a:cubicBezTo>
                    <a:pt x="58292" y="141254"/>
                    <a:pt x="58316" y="142595"/>
                    <a:pt x="58374" y="143924"/>
                  </a:cubicBezTo>
                  <a:cubicBezTo>
                    <a:pt x="22174" y="164734"/>
                    <a:pt x="0" y="202718"/>
                    <a:pt x="0" y="244828"/>
                  </a:cubicBezTo>
                  <a:cubicBezTo>
                    <a:pt x="0" y="309113"/>
                    <a:pt x="52300" y="361413"/>
                    <a:pt x="116585" y="361413"/>
                  </a:cubicBezTo>
                  <a:lnTo>
                    <a:pt x="163219" y="361413"/>
                  </a:lnTo>
                  <a:lnTo>
                    <a:pt x="163219" y="138025"/>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8485942F-0676-4026-ADB1-4CAA786FA331}"/>
                </a:ext>
              </a:extLst>
            </p:cNvPr>
            <p:cNvSpPr/>
            <p:nvPr/>
          </p:nvSpPr>
          <p:spPr>
            <a:xfrm>
              <a:off x="7644177" y="1964069"/>
              <a:ext cx="81609" cy="186536"/>
            </a:xfrm>
            <a:custGeom>
              <a:avLst/>
              <a:gdLst>
                <a:gd name="connsiteX0" fmla="*/ 0 w 81609"/>
                <a:gd name="connsiteY0" fmla="*/ 32061 h 186535"/>
                <a:gd name="connsiteX1" fmla="*/ 0 w 81609"/>
                <a:gd name="connsiteY1" fmla="*/ 139902 h 186535"/>
                <a:gd name="connsiteX2" fmla="*/ 81609 w 81609"/>
                <a:gd name="connsiteY2" fmla="*/ 186536 h 186535"/>
                <a:gd name="connsiteX3" fmla="*/ 81609 w 81609"/>
                <a:gd name="connsiteY3" fmla="*/ 0 h 186535"/>
                <a:gd name="connsiteX4" fmla="*/ 0 w 81609"/>
                <a:gd name="connsiteY4" fmla="*/ 32061 h 186535"/>
                <a:gd name="connsiteX5" fmla="*/ 69951 w 81609"/>
                <a:gd name="connsiteY5" fmla="*/ 44640 h 186535"/>
                <a:gd name="connsiteX6" fmla="*/ 69951 w 81609"/>
                <a:gd name="connsiteY6" fmla="*/ 157389 h 186535"/>
                <a:gd name="connsiteX7" fmla="*/ 52463 w 81609"/>
                <a:gd name="connsiteY7" fmla="*/ 148646 h 186535"/>
                <a:gd name="connsiteX8" fmla="*/ 52463 w 81609"/>
                <a:gd name="connsiteY8" fmla="*/ 50400 h 186535"/>
                <a:gd name="connsiteX9" fmla="*/ 29146 w 81609"/>
                <a:gd name="connsiteY9" fmla="*/ 58071 h 186535"/>
                <a:gd name="connsiteX10" fmla="*/ 29146 w 81609"/>
                <a:gd name="connsiteY10" fmla="*/ 136952 h 186535"/>
                <a:gd name="connsiteX11" fmla="*/ 11658 w 81609"/>
                <a:gd name="connsiteY11" fmla="*/ 128243 h 186535"/>
                <a:gd name="connsiteX12" fmla="*/ 11658 w 81609"/>
                <a:gd name="connsiteY12" fmla="*/ 63830 h 186535"/>
                <a:gd name="connsiteX13" fmla="*/ 11658 w 81609"/>
                <a:gd name="connsiteY13" fmla="*/ 52172 h 186535"/>
                <a:gd name="connsiteX14" fmla="*/ 52463 w 81609"/>
                <a:gd name="connsiteY14" fmla="*/ 38741 h 186535"/>
                <a:gd name="connsiteX15" fmla="*/ 69951 w 81609"/>
                <a:gd name="connsiteY15" fmla="*/ 32982 h 186535"/>
                <a:gd name="connsiteX16" fmla="*/ 69951 w 81609"/>
                <a:gd name="connsiteY16" fmla="*/ 44640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609" h="186535">
                  <a:moveTo>
                    <a:pt x="0" y="32061"/>
                  </a:moveTo>
                  <a:lnTo>
                    <a:pt x="0" y="139902"/>
                  </a:lnTo>
                  <a:lnTo>
                    <a:pt x="81609" y="186536"/>
                  </a:lnTo>
                  <a:lnTo>
                    <a:pt x="81609" y="0"/>
                  </a:lnTo>
                  <a:lnTo>
                    <a:pt x="0" y="32061"/>
                  </a:lnTo>
                  <a:close/>
                  <a:moveTo>
                    <a:pt x="69951" y="44640"/>
                  </a:moveTo>
                  <a:lnTo>
                    <a:pt x="69951" y="157389"/>
                  </a:lnTo>
                  <a:lnTo>
                    <a:pt x="52463" y="148646"/>
                  </a:lnTo>
                  <a:lnTo>
                    <a:pt x="52463" y="50400"/>
                  </a:lnTo>
                  <a:lnTo>
                    <a:pt x="29146" y="58071"/>
                  </a:lnTo>
                  <a:lnTo>
                    <a:pt x="29146" y="136952"/>
                  </a:lnTo>
                  <a:lnTo>
                    <a:pt x="11658" y="128243"/>
                  </a:lnTo>
                  <a:lnTo>
                    <a:pt x="11658" y="63830"/>
                  </a:lnTo>
                  <a:lnTo>
                    <a:pt x="11658" y="52172"/>
                  </a:lnTo>
                  <a:lnTo>
                    <a:pt x="52463" y="38741"/>
                  </a:lnTo>
                  <a:lnTo>
                    <a:pt x="69951" y="32982"/>
                  </a:lnTo>
                  <a:lnTo>
                    <a:pt x="69951" y="44640"/>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22" name="Graphic 5" descr="Monitor">
            <a:extLst>
              <a:ext uri="{FF2B5EF4-FFF2-40B4-BE49-F238E27FC236}">
                <a16:creationId xmlns:a16="http://schemas.microsoft.com/office/drawing/2014/main" id="{0047A1DC-2EC4-4E25-84FC-232B4FC19642}"/>
              </a:ext>
            </a:extLst>
          </p:cNvPr>
          <p:cNvSpPr/>
          <p:nvPr/>
        </p:nvSpPr>
        <p:spPr>
          <a:xfrm>
            <a:off x="6040742" y="6303718"/>
            <a:ext cx="443484" cy="376962"/>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23" name="Straight Arrow Connector 422">
            <a:extLst>
              <a:ext uri="{FF2B5EF4-FFF2-40B4-BE49-F238E27FC236}">
                <a16:creationId xmlns:a16="http://schemas.microsoft.com/office/drawing/2014/main" id="{04C2589A-66DD-4998-AEA7-95116162F095}"/>
              </a:ext>
            </a:extLst>
          </p:cNvPr>
          <p:cNvCxnSpPr>
            <a:cxnSpLocks/>
          </p:cNvCxnSpPr>
          <p:nvPr/>
        </p:nvCxnSpPr>
        <p:spPr>
          <a:xfrm>
            <a:off x="6256262" y="4861084"/>
            <a:ext cx="0" cy="523941"/>
          </a:xfrm>
          <a:prstGeom prst="straightConnector1">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424" name="Rectangle 423">
            <a:extLst>
              <a:ext uri="{FF2B5EF4-FFF2-40B4-BE49-F238E27FC236}">
                <a16:creationId xmlns:a16="http://schemas.microsoft.com/office/drawing/2014/main" id="{EB4C9E02-015D-4F41-BA7E-B70DC7C87D4C}"/>
              </a:ext>
            </a:extLst>
          </p:cNvPr>
          <p:cNvSpPr/>
          <p:nvPr/>
        </p:nvSpPr>
        <p:spPr>
          <a:xfrm>
            <a:off x="8380691" y="2173455"/>
            <a:ext cx="3701062" cy="4139241"/>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5" name="Trapezoid 424">
            <a:extLst>
              <a:ext uri="{FF2B5EF4-FFF2-40B4-BE49-F238E27FC236}">
                <a16:creationId xmlns:a16="http://schemas.microsoft.com/office/drawing/2014/main" id="{D1BD9A00-0D6D-4C6D-9146-17156C8A4468}"/>
              </a:ext>
            </a:extLst>
          </p:cNvPr>
          <p:cNvSpPr/>
          <p:nvPr/>
        </p:nvSpPr>
        <p:spPr>
          <a:xfrm rot="16200000">
            <a:off x="6149096" y="4074689"/>
            <a:ext cx="4139240" cy="336771"/>
          </a:xfrm>
          <a:prstGeom prst="trapezoid">
            <a:avLst>
              <a:gd name="adj" fmla="val 429582"/>
            </a:avLst>
          </a:prstGeom>
          <a:solidFill>
            <a:srgbClr val="0078D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26" name="TextBox 425">
            <a:extLst>
              <a:ext uri="{FF2B5EF4-FFF2-40B4-BE49-F238E27FC236}">
                <a16:creationId xmlns:a16="http://schemas.microsoft.com/office/drawing/2014/main" id="{3F711BB7-D043-4DDA-A644-EA15DF9A82D6}"/>
              </a:ext>
            </a:extLst>
          </p:cNvPr>
          <p:cNvSpPr txBox="1"/>
          <p:nvPr/>
        </p:nvSpPr>
        <p:spPr>
          <a:xfrm>
            <a:off x="9413231" y="5759971"/>
            <a:ext cx="1183715" cy="369332"/>
          </a:xfrm>
          <a:prstGeom prst="rect">
            <a:avLst/>
          </a:prstGeom>
        </p:spPr>
        <p:txBody>
          <a:bodyPr wrap="square" lIns="91440">
            <a:spAutoFit/>
          </a:bodyPr>
          <a:lstStyle>
            <a:defPPr>
              <a:defRPr lang="en-US"/>
            </a:defPPr>
            <a:lvl1pPr algn="ctr" defTabSz="896386">
              <a:lnSpc>
                <a:spcPct val="90000"/>
              </a:lnSpc>
              <a:spcAft>
                <a:spcPts val="600"/>
              </a:spcAft>
              <a:defRPr sz="1200" kern="0">
                <a:solidFill>
                  <a:schemeClr val="tx2"/>
                </a:solidFill>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 Database for MySQL</a:t>
            </a:r>
          </a:p>
        </p:txBody>
      </p:sp>
      <p:cxnSp>
        <p:nvCxnSpPr>
          <p:cNvPr id="427" name="Straight Arrow Connector 426">
            <a:extLst>
              <a:ext uri="{FF2B5EF4-FFF2-40B4-BE49-F238E27FC236}">
                <a16:creationId xmlns:a16="http://schemas.microsoft.com/office/drawing/2014/main" id="{D7B8C119-C325-4888-8D02-8720F0FFF7EF}"/>
              </a:ext>
            </a:extLst>
          </p:cNvPr>
          <p:cNvCxnSpPr>
            <a:cxnSpLocks/>
          </p:cNvCxnSpPr>
          <p:nvPr/>
        </p:nvCxnSpPr>
        <p:spPr>
          <a:xfrm>
            <a:off x="10005088" y="4191526"/>
            <a:ext cx="0" cy="1029034"/>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000A0790-8B92-451B-A759-436AB418B9D0}"/>
              </a:ext>
            </a:extLst>
          </p:cNvPr>
          <p:cNvSpPr/>
          <p:nvPr/>
        </p:nvSpPr>
        <p:spPr>
          <a:xfrm>
            <a:off x="8506816" y="2590419"/>
            <a:ext cx="3448813" cy="2361917"/>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9" name="Rectangle 428">
            <a:extLst>
              <a:ext uri="{FF2B5EF4-FFF2-40B4-BE49-F238E27FC236}">
                <a16:creationId xmlns:a16="http://schemas.microsoft.com/office/drawing/2014/main" id="{BB29B8B2-ECA0-4186-913B-E839BD85CC5B}"/>
              </a:ext>
            </a:extLst>
          </p:cNvPr>
          <p:cNvSpPr/>
          <p:nvPr/>
        </p:nvSpPr>
        <p:spPr>
          <a:xfrm>
            <a:off x="8605646" y="2419256"/>
            <a:ext cx="1139060" cy="361343"/>
          </a:xfrm>
          <a:prstGeom prst="rect">
            <a:avLst/>
          </a:prstGeom>
          <a:solidFill>
            <a:srgbClr val="09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0" name="TextBox 429">
            <a:extLst>
              <a:ext uri="{FF2B5EF4-FFF2-40B4-BE49-F238E27FC236}">
                <a16:creationId xmlns:a16="http://schemas.microsoft.com/office/drawing/2014/main" id="{7A581B76-1679-488B-BF9C-2C50E7234203}"/>
              </a:ext>
            </a:extLst>
          </p:cNvPr>
          <p:cNvSpPr txBox="1"/>
          <p:nvPr/>
        </p:nvSpPr>
        <p:spPr>
          <a:xfrm>
            <a:off x="8963025" y="2451132"/>
            <a:ext cx="759846" cy="297591"/>
          </a:xfrm>
          <a:prstGeom prst="rect">
            <a:avLst/>
          </a:prstGeom>
          <a:noFill/>
        </p:spPr>
        <p:txBody>
          <a:bodyPr wrap="square" lIns="0" tIns="0" rIns="0" bIns="0" rtlCol="0" anchor="ctr">
            <a:noAutofit/>
          </a:bodyPr>
          <a:lstStyle/>
          <a:p>
            <a:pPr marL="0" marR="0" lvl="0" indent="0" algn="l" defTabSz="932509"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App Service</a:t>
            </a:r>
          </a:p>
        </p:txBody>
      </p:sp>
      <p:grpSp>
        <p:nvGrpSpPr>
          <p:cNvPr id="431" name="Group 430">
            <a:extLst>
              <a:ext uri="{FF2B5EF4-FFF2-40B4-BE49-F238E27FC236}">
                <a16:creationId xmlns:a16="http://schemas.microsoft.com/office/drawing/2014/main" id="{5BB06636-7F01-44DE-884C-2FBF7514C9AD}"/>
              </a:ext>
            </a:extLst>
          </p:cNvPr>
          <p:cNvGrpSpPr/>
          <p:nvPr/>
        </p:nvGrpSpPr>
        <p:grpSpPr>
          <a:xfrm>
            <a:off x="8672606" y="2476088"/>
            <a:ext cx="247207" cy="247678"/>
            <a:chOff x="7063314" y="1805953"/>
            <a:chExt cx="1458720" cy="1461504"/>
          </a:xfrm>
          <a:solidFill>
            <a:schemeClr val="bg1"/>
          </a:solidFill>
        </p:grpSpPr>
        <p:sp>
          <p:nvSpPr>
            <p:cNvPr id="432" name="Freeform: Shape 431">
              <a:extLst>
                <a:ext uri="{FF2B5EF4-FFF2-40B4-BE49-F238E27FC236}">
                  <a16:creationId xmlns:a16="http://schemas.microsoft.com/office/drawing/2014/main" id="{3C3AC9B7-BE44-4303-B5CE-665A712B17C6}"/>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6CCAD78E-B437-4F18-93D6-F2D603066A36}"/>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4" name="Freeform: Shape 433">
              <a:extLst>
                <a:ext uri="{FF2B5EF4-FFF2-40B4-BE49-F238E27FC236}">
                  <a16:creationId xmlns:a16="http://schemas.microsoft.com/office/drawing/2014/main" id="{C3CABD3B-89B1-4E98-8ADD-1602C222DAFA}"/>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F38025CE-F33B-40D7-A6DE-0C4D0FD6D5AD}"/>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6" name="Freeform: Shape 435">
              <a:extLst>
                <a:ext uri="{FF2B5EF4-FFF2-40B4-BE49-F238E27FC236}">
                  <a16:creationId xmlns:a16="http://schemas.microsoft.com/office/drawing/2014/main" id="{ED845C42-AE40-483B-A64B-810650A2C340}"/>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37" name="TextBox 436">
            <a:extLst>
              <a:ext uri="{FF2B5EF4-FFF2-40B4-BE49-F238E27FC236}">
                <a16:creationId xmlns:a16="http://schemas.microsoft.com/office/drawing/2014/main" id="{DC10D8AA-8826-4CF7-8AAC-7740A76A2E31}"/>
              </a:ext>
            </a:extLst>
          </p:cNvPr>
          <p:cNvSpPr txBox="1"/>
          <p:nvPr/>
        </p:nvSpPr>
        <p:spPr>
          <a:xfrm>
            <a:off x="9581668" y="2935743"/>
            <a:ext cx="1299108" cy="237757"/>
          </a:xfrm>
          <a:prstGeom prst="rect">
            <a:avLst/>
          </a:prstGeom>
          <a:noFill/>
        </p:spPr>
        <p:txBody>
          <a:bodyPr wrap="square" rtlCol="0">
            <a:spAutoFit/>
          </a:body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Docker Compose</a:t>
            </a:r>
          </a:p>
        </p:txBody>
      </p:sp>
      <p:sp>
        <p:nvSpPr>
          <p:cNvPr id="438" name="TextBox 437">
            <a:extLst>
              <a:ext uri="{FF2B5EF4-FFF2-40B4-BE49-F238E27FC236}">
                <a16:creationId xmlns:a16="http://schemas.microsoft.com/office/drawing/2014/main" id="{2F625D85-6C2A-4B44-81D7-CA18C23FD5EE}"/>
              </a:ext>
            </a:extLst>
          </p:cNvPr>
          <p:cNvSpPr txBox="1"/>
          <p:nvPr/>
        </p:nvSpPr>
        <p:spPr>
          <a:xfrm>
            <a:off x="8619553" y="3643220"/>
            <a:ext cx="764289" cy="3416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Monitoring service</a:t>
            </a:r>
          </a:p>
        </p:txBody>
      </p:sp>
      <p:sp>
        <p:nvSpPr>
          <p:cNvPr id="439" name="TextBox 438">
            <a:extLst>
              <a:ext uri="{FF2B5EF4-FFF2-40B4-BE49-F238E27FC236}">
                <a16:creationId xmlns:a16="http://schemas.microsoft.com/office/drawing/2014/main" id="{5F60F742-DFAE-4EAD-B3D7-7031B83201D6}"/>
              </a:ext>
            </a:extLst>
          </p:cNvPr>
          <p:cNvSpPr txBox="1"/>
          <p:nvPr/>
        </p:nvSpPr>
        <p:spPr>
          <a:xfrm>
            <a:off x="10897465" y="3643220"/>
            <a:ext cx="930990" cy="3693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Backend payment API</a:t>
            </a:r>
          </a:p>
        </p:txBody>
      </p:sp>
      <p:sp>
        <p:nvSpPr>
          <p:cNvPr id="440" name="TextBox 439">
            <a:extLst>
              <a:ext uri="{FF2B5EF4-FFF2-40B4-BE49-F238E27FC236}">
                <a16:creationId xmlns:a16="http://schemas.microsoft.com/office/drawing/2014/main" id="{1537B8A8-F347-4F71-ADB0-2003C8D52E4B}"/>
              </a:ext>
            </a:extLst>
          </p:cNvPr>
          <p:cNvSpPr txBox="1"/>
          <p:nvPr/>
        </p:nvSpPr>
        <p:spPr>
          <a:xfrm>
            <a:off x="10991946" y="4508061"/>
            <a:ext cx="742028" cy="2308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Cache</a:t>
            </a:r>
          </a:p>
        </p:txBody>
      </p:sp>
      <p:sp>
        <p:nvSpPr>
          <p:cNvPr id="441" name="TextBox 440">
            <a:extLst>
              <a:ext uri="{FF2B5EF4-FFF2-40B4-BE49-F238E27FC236}">
                <a16:creationId xmlns:a16="http://schemas.microsoft.com/office/drawing/2014/main" id="{F61FE4EF-942C-467B-9C68-4768E58E689D}"/>
              </a:ext>
            </a:extLst>
          </p:cNvPr>
          <p:cNvSpPr txBox="1"/>
          <p:nvPr/>
        </p:nvSpPr>
        <p:spPr>
          <a:xfrm>
            <a:off x="9552109" y="3643220"/>
            <a:ext cx="883915" cy="507831"/>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Front-end</a:t>
            </a:r>
            <a:b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ordering app</a:t>
            </a:r>
          </a:p>
        </p:txBody>
      </p:sp>
      <p:cxnSp>
        <p:nvCxnSpPr>
          <p:cNvPr id="442" name="Straight Arrow Connector 441">
            <a:extLst>
              <a:ext uri="{FF2B5EF4-FFF2-40B4-BE49-F238E27FC236}">
                <a16:creationId xmlns:a16="http://schemas.microsoft.com/office/drawing/2014/main" id="{1627100E-07A1-4976-BFC2-CBD05713F535}"/>
              </a:ext>
            </a:extLst>
          </p:cNvPr>
          <p:cNvCxnSpPr>
            <a:cxnSpLocks/>
          </p:cNvCxnSpPr>
          <p:nvPr/>
        </p:nvCxnSpPr>
        <p:spPr>
          <a:xfrm>
            <a:off x="9383842" y="3843795"/>
            <a:ext cx="222102"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3" name="Connector: Elbow 442">
            <a:extLst>
              <a:ext uri="{FF2B5EF4-FFF2-40B4-BE49-F238E27FC236}">
                <a16:creationId xmlns:a16="http://schemas.microsoft.com/office/drawing/2014/main" id="{87C85BA7-16B0-48AA-A5A8-027553D52F51}"/>
              </a:ext>
            </a:extLst>
          </p:cNvPr>
          <p:cNvCxnSpPr>
            <a:cxnSpLocks/>
          </p:cNvCxnSpPr>
          <p:nvPr/>
        </p:nvCxnSpPr>
        <p:spPr>
          <a:xfrm rot="10800000" flipV="1">
            <a:off x="10922757" y="3481117"/>
            <a:ext cx="14332" cy="726552"/>
          </a:xfrm>
          <a:prstGeom prst="bentConnector3">
            <a:avLst>
              <a:gd name="adj1" fmla="val 1596860"/>
            </a:avLst>
          </a:prstGeom>
          <a:ln w="127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C7A571A-1FB4-4B17-B11B-1CD98B566B9D}"/>
              </a:ext>
            </a:extLst>
          </p:cNvPr>
          <p:cNvCxnSpPr>
            <a:cxnSpLocks/>
          </p:cNvCxnSpPr>
          <p:nvPr/>
        </p:nvCxnSpPr>
        <p:spPr>
          <a:xfrm>
            <a:off x="10358484" y="3843795"/>
            <a:ext cx="3488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45" name="Group 444">
            <a:extLst>
              <a:ext uri="{FF2B5EF4-FFF2-40B4-BE49-F238E27FC236}">
                <a16:creationId xmlns:a16="http://schemas.microsoft.com/office/drawing/2014/main" id="{5B9A3A9D-7AD3-47D0-84A9-CC631CD05A8D}"/>
              </a:ext>
            </a:extLst>
          </p:cNvPr>
          <p:cNvGrpSpPr/>
          <p:nvPr/>
        </p:nvGrpSpPr>
        <p:grpSpPr>
          <a:xfrm>
            <a:off x="8888238" y="3349791"/>
            <a:ext cx="226918" cy="250190"/>
            <a:chOff x="10489878" y="2182748"/>
            <a:chExt cx="462434" cy="509862"/>
          </a:xfrm>
        </p:grpSpPr>
        <p:sp>
          <p:nvSpPr>
            <p:cNvPr id="446" name="Freeform 38">
              <a:extLst>
                <a:ext uri="{FF2B5EF4-FFF2-40B4-BE49-F238E27FC236}">
                  <a16:creationId xmlns:a16="http://schemas.microsoft.com/office/drawing/2014/main" id="{6217BB39-2508-4138-99C1-7B41D65E91EF}"/>
                </a:ext>
              </a:extLst>
            </p:cNvPr>
            <p:cNvSpPr>
              <a:spLocks/>
            </p:cNvSpPr>
            <p:nvPr/>
          </p:nvSpPr>
          <p:spPr bwMode="auto">
            <a:xfrm>
              <a:off x="10489878" y="2330962"/>
              <a:ext cx="213430"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7" name="Freeform 39">
              <a:extLst>
                <a:ext uri="{FF2B5EF4-FFF2-40B4-BE49-F238E27FC236}">
                  <a16:creationId xmlns:a16="http://schemas.microsoft.com/office/drawing/2014/main" id="{87CE25C7-620C-429D-9700-1BC9CB02CAD8}"/>
                </a:ext>
              </a:extLst>
            </p:cNvPr>
            <p:cNvSpPr>
              <a:spLocks/>
            </p:cNvSpPr>
            <p:nvPr/>
          </p:nvSpPr>
          <p:spPr bwMode="auto">
            <a:xfrm>
              <a:off x="10513593" y="2182748"/>
              <a:ext cx="415004" cy="243077"/>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8" name="Freeform 40">
              <a:extLst>
                <a:ext uri="{FF2B5EF4-FFF2-40B4-BE49-F238E27FC236}">
                  <a16:creationId xmlns:a16="http://schemas.microsoft.com/office/drawing/2014/main" id="{EC0A7184-BEC6-42E0-BD29-CA5CA7CC2726}"/>
                </a:ext>
              </a:extLst>
            </p:cNvPr>
            <p:cNvSpPr>
              <a:spLocks/>
            </p:cNvSpPr>
            <p:nvPr/>
          </p:nvSpPr>
          <p:spPr bwMode="auto">
            <a:xfrm>
              <a:off x="10744808" y="233096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49" name="Group 448">
            <a:extLst>
              <a:ext uri="{FF2B5EF4-FFF2-40B4-BE49-F238E27FC236}">
                <a16:creationId xmlns:a16="http://schemas.microsoft.com/office/drawing/2014/main" id="{E5C64810-BDED-4302-9B01-724BA158EB4A}"/>
              </a:ext>
            </a:extLst>
          </p:cNvPr>
          <p:cNvGrpSpPr/>
          <p:nvPr/>
        </p:nvGrpSpPr>
        <p:grpSpPr>
          <a:xfrm>
            <a:off x="11249501" y="3349791"/>
            <a:ext cx="226918" cy="250190"/>
            <a:chOff x="10489878" y="2292368"/>
            <a:chExt cx="462434" cy="509862"/>
          </a:xfrm>
        </p:grpSpPr>
        <p:sp>
          <p:nvSpPr>
            <p:cNvPr id="450" name="Freeform 38">
              <a:extLst>
                <a:ext uri="{FF2B5EF4-FFF2-40B4-BE49-F238E27FC236}">
                  <a16:creationId xmlns:a16="http://schemas.microsoft.com/office/drawing/2014/main" id="{F6C5893F-9347-40F4-ABA1-A577E4360484}"/>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1" name="Freeform 39">
              <a:extLst>
                <a:ext uri="{FF2B5EF4-FFF2-40B4-BE49-F238E27FC236}">
                  <a16:creationId xmlns:a16="http://schemas.microsoft.com/office/drawing/2014/main" id="{DC28674F-65E4-44C1-B939-6F5F32230494}"/>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2" name="Freeform 40">
              <a:extLst>
                <a:ext uri="{FF2B5EF4-FFF2-40B4-BE49-F238E27FC236}">
                  <a16:creationId xmlns:a16="http://schemas.microsoft.com/office/drawing/2014/main" id="{BCDEBEE9-455F-4456-8440-A131125C72AE}"/>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3" name="Group 452">
            <a:extLst>
              <a:ext uri="{FF2B5EF4-FFF2-40B4-BE49-F238E27FC236}">
                <a16:creationId xmlns:a16="http://schemas.microsoft.com/office/drawing/2014/main" id="{1A971B32-5A93-4C4C-8F8A-9FADB43D792C}"/>
              </a:ext>
            </a:extLst>
          </p:cNvPr>
          <p:cNvGrpSpPr/>
          <p:nvPr/>
        </p:nvGrpSpPr>
        <p:grpSpPr>
          <a:xfrm>
            <a:off x="11249501" y="4218998"/>
            <a:ext cx="226918" cy="250190"/>
            <a:chOff x="10489878" y="2292368"/>
            <a:chExt cx="462434" cy="509862"/>
          </a:xfrm>
        </p:grpSpPr>
        <p:sp>
          <p:nvSpPr>
            <p:cNvPr id="454" name="Freeform 38">
              <a:extLst>
                <a:ext uri="{FF2B5EF4-FFF2-40B4-BE49-F238E27FC236}">
                  <a16:creationId xmlns:a16="http://schemas.microsoft.com/office/drawing/2014/main" id="{FC3633B1-BBBD-4D47-A9B2-3082E992B4D0}"/>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5" name="Freeform 39">
              <a:extLst>
                <a:ext uri="{FF2B5EF4-FFF2-40B4-BE49-F238E27FC236}">
                  <a16:creationId xmlns:a16="http://schemas.microsoft.com/office/drawing/2014/main" id="{D6893133-DE8B-48BF-81CE-4C259B045141}"/>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6" name="Freeform 40">
              <a:extLst>
                <a:ext uri="{FF2B5EF4-FFF2-40B4-BE49-F238E27FC236}">
                  <a16:creationId xmlns:a16="http://schemas.microsoft.com/office/drawing/2014/main" id="{8BAE8C8A-AAFE-485C-B55E-DEC9F3780ED8}"/>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7" name="Group 456">
            <a:extLst>
              <a:ext uri="{FF2B5EF4-FFF2-40B4-BE49-F238E27FC236}">
                <a16:creationId xmlns:a16="http://schemas.microsoft.com/office/drawing/2014/main" id="{C09AEE90-8352-46D0-A6AE-15126F26CF8C}"/>
              </a:ext>
            </a:extLst>
          </p:cNvPr>
          <p:cNvGrpSpPr/>
          <p:nvPr/>
        </p:nvGrpSpPr>
        <p:grpSpPr>
          <a:xfrm>
            <a:off x="9876170" y="3242661"/>
            <a:ext cx="324081" cy="357320"/>
            <a:chOff x="10489878" y="2292368"/>
            <a:chExt cx="462434" cy="509862"/>
          </a:xfrm>
        </p:grpSpPr>
        <p:sp>
          <p:nvSpPr>
            <p:cNvPr id="458" name="Freeform 38">
              <a:extLst>
                <a:ext uri="{FF2B5EF4-FFF2-40B4-BE49-F238E27FC236}">
                  <a16:creationId xmlns:a16="http://schemas.microsoft.com/office/drawing/2014/main" id="{65EE1E7C-A92D-49F4-B07D-BFA9A6288F37}"/>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9" name="Freeform 39">
              <a:extLst>
                <a:ext uri="{FF2B5EF4-FFF2-40B4-BE49-F238E27FC236}">
                  <a16:creationId xmlns:a16="http://schemas.microsoft.com/office/drawing/2014/main" id="{887334AD-7458-41BE-B9D3-E3299287B7A1}"/>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0" name="Freeform 40">
              <a:extLst>
                <a:ext uri="{FF2B5EF4-FFF2-40B4-BE49-F238E27FC236}">
                  <a16:creationId xmlns:a16="http://schemas.microsoft.com/office/drawing/2014/main" id="{552FB25D-18A3-4D88-B337-CA8E193E0B64}"/>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61" name="TextBox 460">
            <a:extLst>
              <a:ext uri="{FF2B5EF4-FFF2-40B4-BE49-F238E27FC236}">
                <a16:creationId xmlns:a16="http://schemas.microsoft.com/office/drawing/2014/main" id="{3C80C6AA-9AB5-48FC-8B93-CC5B6A0391A9}"/>
              </a:ext>
            </a:extLst>
          </p:cNvPr>
          <p:cNvSpPr txBox="1"/>
          <p:nvPr/>
        </p:nvSpPr>
        <p:spPr>
          <a:xfrm>
            <a:off x="9887082" y="5403952"/>
            <a:ext cx="236013" cy="302699"/>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Segoe UI Black" charset="0"/>
              <a:ea typeface="Segoe UI Black" charset="0"/>
              <a:cs typeface="Segoe UI Black" charset="0"/>
            </a:endParaRPr>
          </a:p>
        </p:txBody>
      </p:sp>
      <p:sp>
        <p:nvSpPr>
          <p:cNvPr id="121" name="Rectangle 120">
            <a:extLst>
              <a:ext uri="{FF2B5EF4-FFF2-40B4-BE49-F238E27FC236}">
                <a16:creationId xmlns:a16="http://schemas.microsoft.com/office/drawing/2014/main" id="{CE37CC01-AD09-4CB0-9E97-7F7849CB637B}"/>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Segoe UI" pitchFamily="34" charset="0"/>
                <a:cs typeface="Segoe UI" pitchFamily="34" charset="0"/>
              </a:rPr>
              <a:t>Inovar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E77FBABB-E8D7-45CF-87EC-0E2FA046AEE5}"/>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dirty="0">
                <a:solidFill>
                  <a:prstClr val="white"/>
                </a:solidFill>
                <a:latin typeface="Segoe UI Semibold"/>
                <a:cs typeface="Segoe UI" pitchFamily="34" charset="0"/>
              </a:rPr>
              <a:t>Jornada de </a:t>
            </a:r>
            <a:r>
              <a:rPr lang="en-US" sz="2000" dirty="0" err="1">
                <a:solidFill>
                  <a:prstClr val="white"/>
                </a:solidFill>
                <a:latin typeface="Segoe UI Semibold"/>
                <a:cs typeface="Segoe UI" pitchFamily="34" charset="0"/>
              </a:rPr>
              <a:t>modernização</a:t>
            </a:r>
            <a:endParaRPr lang="en-US" sz="2000" dirty="0">
              <a:solidFill>
                <a:prstClr val="white"/>
              </a:solidFill>
              <a:latin typeface="Segoe UI Semibold"/>
              <a:cs typeface="Segoe UI" pitchFamily="34" charset="0"/>
            </a:endParaRPr>
          </a:p>
        </p:txBody>
      </p:sp>
      <p:sp>
        <p:nvSpPr>
          <p:cNvPr id="123" name="Rectangle 122">
            <a:extLst>
              <a:ext uri="{FF2B5EF4-FFF2-40B4-BE49-F238E27FC236}">
                <a16:creationId xmlns:a16="http://schemas.microsoft.com/office/drawing/2014/main" id="{BD315695-5D0E-4AB3-8877-3BF4302B08C9}"/>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mn-ea"/>
                <a:cs typeface="Segoe UI" pitchFamily="34" charset="0"/>
              </a:rPr>
              <a:t>Avaliar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mn-ea"/>
              <a:cs typeface="Segoe UI" pitchFamily="34" charset="0"/>
            </a:endParaRPr>
          </a:p>
        </p:txBody>
      </p:sp>
      <p:sp>
        <p:nvSpPr>
          <p:cNvPr id="124" name="Rectangle 123">
            <a:extLst>
              <a:ext uri="{FF2B5EF4-FFF2-40B4-BE49-F238E27FC236}">
                <a16:creationId xmlns:a16="http://schemas.microsoft.com/office/drawing/2014/main" id="{09EBE260-6AAD-46C9-9490-E51A544C5E80}"/>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Semibold"/>
                <a:ea typeface="+mn-ea"/>
                <a:cs typeface="Segoe UI" pitchFamily="34" charset="0"/>
              </a:rPr>
              <a:t>Migrar</a:t>
            </a:r>
            <a:endParaRPr kumimoji="0" lang="en-US" sz="2400" b="0" i="0" u="none" strike="noStrike" kern="1200" cap="none" spc="0" normalizeH="0" baseline="0" noProof="0" dirty="0">
              <a:ln>
                <a:noFill/>
              </a:ln>
              <a:solidFill>
                <a:prstClr val="black"/>
              </a:solidFill>
              <a:effectLst/>
              <a:uLnTx/>
              <a:uFillTx/>
              <a:latin typeface="Segoe UI Semibold"/>
              <a:ea typeface="+mn-ea"/>
              <a:cs typeface="Segoe UI" pitchFamily="34" charset="0"/>
            </a:endParaRPr>
          </a:p>
        </p:txBody>
      </p:sp>
      <p:sp>
        <p:nvSpPr>
          <p:cNvPr id="125" name="Title 1">
            <a:extLst>
              <a:ext uri="{FF2B5EF4-FFF2-40B4-BE49-F238E27FC236}">
                <a16:creationId xmlns:a16="http://schemas.microsoft.com/office/drawing/2014/main" id="{BADE645D-3271-4D60-8D5B-BCB9782AD349}"/>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Traga</a:t>
            </a:r>
            <a:r>
              <a:rPr kumimoji="0" lang="en-US" sz="3600" b="0" i="0" u="none" strike="noStrike" kern="1200" cap="none" spc="0" normalizeH="0" baseline="0" noProof="0" dirty="0">
                <a:ln>
                  <a:noFill/>
                </a:ln>
                <a:solidFill>
                  <a:prstClr val="white"/>
                </a:solidFill>
                <a:effectLst/>
                <a:uLnTx/>
                <a:uFillTx/>
                <a:latin typeface="Segoe UI Semibold"/>
                <a:ea typeface="+mj-ea"/>
                <a:cs typeface="+mj-cs"/>
              </a:rPr>
              <a:t> </a:t>
            </a: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seu</a:t>
            </a:r>
            <a:r>
              <a:rPr kumimoji="0" lang="en-US" sz="3600" b="0" i="0" u="none" strike="noStrike" kern="1200" cap="none" spc="0" normalizeH="0" baseline="0" noProof="0" dirty="0">
                <a:ln>
                  <a:noFill/>
                </a:ln>
                <a:solidFill>
                  <a:prstClr val="white"/>
                </a:solidFill>
                <a:effectLst/>
                <a:uLnTx/>
                <a:uFillTx/>
                <a:latin typeface="Segoe UI Semibold"/>
                <a:ea typeface="+mj-ea"/>
                <a:cs typeface="+mj-cs"/>
              </a:rPr>
              <a:t> </a:t>
            </a:r>
            <a:r>
              <a:rPr kumimoji="0" lang="en-US" sz="3600" b="0" i="0" u="none" strike="noStrike" kern="1200" cap="none" spc="0" normalizeH="0" baseline="0" noProof="0" dirty="0" err="1">
                <a:ln>
                  <a:noFill/>
                </a:ln>
                <a:solidFill>
                  <a:prstClr val="white"/>
                </a:solidFill>
                <a:effectLst/>
                <a:uLnTx/>
                <a:uFillTx/>
                <a:latin typeface="Segoe UI Semibold"/>
                <a:ea typeface="+mj-ea"/>
                <a:cs typeface="+mj-cs"/>
              </a:rPr>
              <a:t>contêiner</a:t>
            </a:r>
            <a:endParaRPr kumimoji="0" lang="en-US" sz="3600" b="0" i="0" u="none" strike="noStrike" kern="1200" cap="none" spc="0" normalizeH="0" baseline="0" noProof="0" dirty="0">
              <a:ln>
                <a:noFill/>
              </a:ln>
              <a:solidFill>
                <a:prstClr val="white"/>
              </a:solidFill>
              <a:effectLst/>
              <a:uLnTx/>
              <a:uFillTx/>
              <a:latin typeface="Segoe UI Semibold"/>
              <a:ea typeface="+mj-ea"/>
              <a:cs typeface="+mj-cs"/>
            </a:endParaRPr>
          </a:p>
        </p:txBody>
      </p:sp>
      <p:cxnSp>
        <p:nvCxnSpPr>
          <p:cNvPr id="272" name="Connector: Elbow 271">
            <a:extLst>
              <a:ext uri="{FF2B5EF4-FFF2-40B4-BE49-F238E27FC236}">
                <a16:creationId xmlns:a16="http://schemas.microsoft.com/office/drawing/2014/main" id="{79B31EB3-2BAA-4785-8C3D-0B3384429EB8}"/>
              </a:ext>
            </a:extLst>
          </p:cNvPr>
          <p:cNvCxnSpPr>
            <a:cxnSpLocks/>
            <a:stCxn id="261" idx="0"/>
          </p:cNvCxnSpPr>
          <p:nvPr/>
        </p:nvCxnSpPr>
        <p:spPr>
          <a:xfrm rot="5400000" flipH="1" flipV="1">
            <a:off x="3417744" y="881367"/>
            <a:ext cx="1165339" cy="4284989"/>
          </a:xfrm>
          <a:prstGeom prst="bentConnector3">
            <a:avLst>
              <a:gd name="adj1" fmla="val 119617"/>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49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8C667AE-7303-4C65-9D9B-A86555C66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497"/>
            <a:ext cx="12434711" cy="6994028"/>
          </a:xfrm>
          <a:prstGeom prst="rect">
            <a:avLst/>
          </a:prstGeom>
        </p:spPr>
      </p:pic>
      <p:sp>
        <p:nvSpPr>
          <p:cNvPr id="36" name="Rectangle 35">
            <a:extLst>
              <a:ext uri="{FF2B5EF4-FFF2-40B4-BE49-F238E27FC236}">
                <a16:creationId xmlns:a16="http://schemas.microsoft.com/office/drawing/2014/main" id="{0919146B-0327-4093-BF01-A657FB4E2BBE}"/>
              </a:ext>
            </a:extLst>
          </p:cNvPr>
          <p:cNvSpPr/>
          <p:nvPr/>
        </p:nvSpPr>
        <p:spPr>
          <a:xfrm>
            <a:off x="0"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285902C2-E304-4D40-BBEE-565DFA96D0AC}"/>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B3EE3FB5-2FE2-44A2-BA60-EAF3A8BD7B0D}"/>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Segoe UI Semibold"/>
                <a:ea typeface="+mn-ea"/>
                <a:cs typeface="+mn-cs"/>
              </a:rPr>
              <a:t>Saiba</a:t>
            </a: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 </a:t>
            </a:r>
            <a:r>
              <a:rPr kumimoji="0" lang="en-US" sz="2400" b="0" i="0" u="none" strike="noStrike" kern="1200" cap="none" spc="0" normalizeH="0" baseline="0" noProof="0" dirty="0" err="1">
                <a:ln>
                  <a:noFill/>
                </a:ln>
                <a:solidFill>
                  <a:prstClr val="white"/>
                </a:solidFill>
                <a:effectLst/>
                <a:uLnTx/>
                <a:uFillTx/>
                <a:latin typeface="Segoe UI Semibold"/>
                <a:ea typeface="+mn-ea"/>
                <a:cs typeface="+mn-cs"/>
              </a:rPr>
              <a:t>mais</a:t>
            </a: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 </a:t>
            </a:r>
            <a:r>
              <a:rPr kumimoji="0" lang="en-US" sz="2400" b="0" i="0" u="none" strike="noStrike" kern="1200" cap="none" spc="0" normalizeH="0" baseline="0" noProof="0" dirty="0" err="1">
                <a:ln>
                  <a:noFill/>
                </a:ln>
                <a:solidFill>
                  <a:prstClr val="white"/>
                </a:solidFill>
                <a:effectLst/>
                <a:uLnTx/>
                <a:uFillTx/>
                <a:latin typeface="Segoe UI Semibold"/>
                <a:ea typeface="+mn-ea"/>
                <a:cs typeface="+mn-cs"/>
              </a:rPr>
              <a:t>em</a:t>
            </a: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 </a:t>
            </a:r>
            <a:r>
              <a:rPr kumimoji="0" lang="en-US" sz="2400" b="0" i="0" u="none" strike="noStrike" kern="1200" cap="none" spc="0" normalizeH="0" baseline="0" noProof="0" dirty="0">
                <a:ln>
                  <a:noFill/>
                </a:ln>
                <a:solidFill>
                  <a:srgbClr val="50E6FF"/>
                </a:solidFill>
                <a:effectLst/>
                <a:uLnTx/>
                <a:uFillTx/>
                <a:latin typeface="Segoe UI Semibold"/>
                <a:ea typeface="+mn-ea"/>
                <a:cs typeface="+mn-cs"/>
              </a:rPr>
              <a:t>https://datamigration.microsoft.com</a:t>
            </a:r>
          </a:p>
        </p:txBody>
      </p:sp>
      <p:grpSp>
        <p:nvGrpSpPr>
          <p:cNvPr id="2" name="Group 1">
            <a:extLst>
              <a:ext uri="{FF2B5EF4-FFF2-40B4-BE49-F238E27FC236}">
                <a16:creationId xmlns:a16="http://schemas.microsoft.com/office/drawing/2014/main" id="{37E370D4-7645-4888-AE31-A094C71D5B22}"/>
              </a:ext>
            </a:extLst>
          </p:cNvPr>
          <p:cNvGrpSpPr/>
          <p:nvPr/>
        </p:nvGrpSpPr>
        <p:grpSpPr>
          <a:xfrm>
            <a:off x="1652437" y="1010247"/>
            <a:ext cx="9212864" cy="4997739"/>
            <a:chOff x="1872648" y="953097"/>
            <a:chExt cx="9212864" cy="4997739"/>
          </a:xfrm>
        </p:grpSpPr>
        <p:grpSp>
          <p:nvGrpSpPr>
            <p:cNvPr id="13" name="Group 12">
              <a:extLst>
                <a:ext uri="{FF2B5EF4-FFF2-40B4-BE49-F238E27FC236}">
                  <a16:creationId xmlns:a16="http://schemas.microsoft.com/office/drawing/2014/main" id="{CBED95E8-1123-4FAF-9163-63DCE62F2512}"/>
                </a:ext>
              </a:extLst>
            </p:cNvPr>
            <p:cNvGrpSpPr/>
            <p:nvPr/>
          </p:nvGrpSpPr>
          <p:grpSpPr>
            <a:xfrm>
              <a:off x="1872648" y="3742934"/>
              <a:ext cx="9212860" cy="1053519"/>
              <a:chOff x="2682273" y="1924051"/>
              <a:chExt cx="9212860" cy="1053519"/>
            </a:xfrm>
          </p:grpSpPr>
          <p:sp>
            <p:nvSpPr>
              <p:cNvPr id="14" name="TextBox 13">
                <a:extLst>
                  <a:ext uri="{FF2B5EF4-FFF2-40B4-BE49-F238E27FC236}">
                    <a16:creationId xmlns:a16="http://schemas.microsoft.com/office/drawing/2014/main" id="{A599D8BB-4986-4CE3-A7CC-7389513F1D8A}"/>
                  </a:ext>
                </a:extLst>
              </p:cNvPr>
              <p:cNvSpPr txBox="1"/>
              <p:nvPr/>
            </p:nvSpPr>
            <p:spPr>
              <a:xfrm>
                <a:off x="3441726" y="1924051"/>
                <a:ext cx="8453407" cy="1053519"/>
              </a:xfrm>
              <a:prstGeom prst="rect">
                <a:avLst/>
              </a:prstGeom>
              <a:noFill/>
            </p:spPr>
            <p:txBody>
              <a:bodyPr wrap="square" lIns="91440" tIns="0" rIns="91440" bIns="0" rtlCol="0" anchor="ctr">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Azure Database for MySQL</a:t>
                </a:r>
                <a:br>
                  <a:rPr kumimoji="0" lang="en-US" sz="2000" b="0" i="0" u="none" strike="noStrike" kern="1200" cap="none" spc="0" normalizeH="0" baseline="0" noProof="0" dirty="0">
                    <a:ln>
                      <a:noFill/>
                    </a:ln>
                    <a:solidFill>
                      <a:srgbClr val="50E6FF"/>
                    </a:solidFill>
                    <a:effectLst/>
                    <a:uLnTx/>
                    <a:uFillTx/>
                    <a:latin typeface="Segoe UI Semibold"/>
                    <a:ea typeface="+mn-ea"/>
                    <a:cs typeface="+mn-cs"/>
                  </a:rPr>
                </a:br>
                <a:r>
                  <a:rPr kumimoji="0" lang="pt-BR" sz="1800" b="0" i="0" u="none" strike="noStrike" kern="1200" cap="none" spc="0" normalizeH="0" baseline="0" noProof="0" dirty="0">
                    <a:ln>
                      <a:noFill/>
                    </a:ln>
                    <a:solidFill>
                      <a:prstClr val="white"/>
                    </a:solidFill>
                    <a:effectLst/>
                    <a:uLnTx/>
                    <a:uFillTx/>
                    <a:latin typeface="Segoe UI"/>
                    <a:ea typeface="+mn-ea"/>
                    <a:cs typeface="+mn-cs"/>
                  </a:rPr>
                  <a:t>Comunidade MySQL totalmente gerenciada e adaptada para aplicativos da web</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5" name="Graphic 9" descr="MySQL web app">
                <a:extLst>
                  <a:ext uri="{FF2B5EF4-FFF2-40B4-BE49-F238E27FC236}">
                    <a16:creationId xmlns:a16="http://schemas.microsoft.com/office/drawing/2014/main" id="{CB3DAB67-44FB-4FC6-8831-DDC7CA8C6E58}"/>
                  </a:ext>
                </a:extLst>
              </p:cNvPr>
              <p:cNvGrpSpPr>
                <a:grpSpLocks noChangeAspect="1"/>
              </p:cNvGrpSpPr>
              <p:nvPr/>
            </p:nvGrpSpPr>
            <p:grpSpPr>
              <a:xfrm>
                <a:off x="2682273" y="2115114"/>
                <a:ext cx="503754" cy="670410"/>
                <a:chOff x="8277581" y="3042016"/>
                <a:chExt cx="323920" cy="431084"/>
              </a:xfrm>
            </p:grpSpPr>
            <p:sp>
              <p:nvSpPr>
                <p:cNvPr id="16" name="Freeform: Shape 15">
                  <a:extLst>
                    <a:ext uri="{FF2B5EF4-FFF2-40B4-BE49-F238E27FC236}">
                      <a16:creationId xmlns:a16="http://schemas.microsoft.com/office/drawing/2014/main" id="{0A5C8133-DA64-4F42-9725-DEB80505905B}"/>
                    </a:ext>
                  </a:extLst>
                </p:cNvPr>
                <p:cNvSpPr/>
                <p:nvPr/>
              </p:nvSpPr>
              <p:spPr>
                <a:xfrm>
                  <a:off x="8277581" y="3099693"/>
                  <a:ext cx="323920" cy="373407"/>
                </a:xfrm>
                <a:custGeom>
                  <a:avLst/>
                  <a:gdLst>
                    <a:gd name="connsiteX0" fmla="*/ 1582 w 323919"/>
                    <a:gd name="connsiteY0" fmla="*/ 2034 h 373407"/>
                    <a:gd name="connsiteX1" fmla="*/ 1582 w 323919"/>
                    <a:gd name="connsiteY1" fmla="*/ 313957 h 373407"/>
                    <a:gd name="connsiteX2" fmla="*/ 163160 w 323919"/>
                    <a:gd name="connsiteY2" fmla="*/ 372994 h 373407"/>
                    <a:gd name="connsiteX3" fmla="*/ 164216 w 323919"/>
                    <a:gd name="connsiteY3" fmla="*/ 372994 h 373407"/>
                    <a:gd name="connsiteX4" fmla="*/ 325794 w 323919"/>
                    <a:gd name="connsiteY4" fmla="*/ 312901 h 373407"/>
                    <a:gd name="connsiteX5" fmla="*/ 325794 w 323919"/>
                    <a:gd name="connsiteY5" fmla="*/ 3165 h 373407"/>
                    <a:gd name="connsiteX6" fmla="*/ 324362 w 323919"/>
                    <a:gd name="connsiteY6" fmla="*/ 1582 h 373407"/>
                    <a:gd name="connsiteX7" fmla="*/ 1582 w 323919"/>
                    <a:gd name="connsiteY7" fmla="*/ 2034 h 37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919" h="373407">
                      <a:moveTo>
                        <a:pt x="1582" y="2034"/>
                      </a:moveTo>
                      <a:lnTo>
                        <a:pt x="1582" y="313957"/>
                      </a:lnTo>
                      <a:cubicBezTo>
                        <a:pt x="1582" y="347132"/>
                        <a:pt x="74114" y="372994"/>
                        <a:pt x="163160" y="372994"/>
                      </a:cubicBezTo>
                      <a:lnTo>
                        <a:pt x="164216" y="372994"/>
                      </a:lnTo>
                      <a:cubicBezTo>
                        <a:pt x="254317" y="372994"/>
                        <a:pt x="325794" y="346077"/>
                        <a:pt x="325794" y="312901"/>
                      </a:cubicBezTo>
                      <a:lnTo>
                        <a:pt x="325794" y="3165"/>
                      </a:lnTo>
                      <a:lnTo>
                        <a:pt x="324362" y="1582"/>
                      </a:lnTo>
                      <a:lnTo>
                        <a:pt x="1582" y="2034"/>
                      </a:ln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77AB9B6-2464-4C4F-AF3C-47DCCCCB024A}"/>
                    </a:ext>
                  </a:extLst>
                </p:cNvPr>
                <p:cNvSpPr/>
                <p:nvPr/>
              </p:nvSpPr>
              <p:spPr>
                <a:xfrm>
                  <a:off x="8277581" y="3042016"/>
                  <a:ext cx="323920" cy="116971"/>
                </a:xfrm>
                <a:custGeom>
                  <a:avLst/>
                  <a:gdLst>
                    <a:gd name="connsiteX0" fmla="*/ 325794 w 323919"/>
                    <a:gd name="connsiteY0" fmla="*/ 60619 h 116971"/>
                    <a:gd name="connsiteX1" fmla="*/ 164216 w 323919"/>
                    <a:gd name="connsiteY1" fmla="*/ 119655 h 116971"/>
                    <a:gd name="connsiteX2" fmla="*/ 1582 w 323919"/>
                    <a:gd name="connsiteY2" fmla="*/ 60619 h 116971"/>
                    <a:gd name="connsiteX3" fmla="*/ 163160 w 323919"/>
                    <a:gd name="connsiteY3" fmla="*/ 1582 h 116971"/>
                    <a:gd name="connsiteX4" fmla="*/ 325794 w 323919"/>
                    <a:gd name="connsiteY4" fmla="*/ 60619 h 11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19" h="116971">
                      <a:moveTo>
                        <a:pt x="325794" y="60619"/>
                      </a:moveTo>
                      <a:cubicBezTo>
                        <a:pt x="325794" y="92739"/>
                        <a:pt x="253337" y="119655"/>
                        <a:pt x="164216" y="119655"/>
                      </a:cubicBezTo>
                      <a:cubicBezTo>
                        <a:pt x="75170" y="119655"/>
                        <a:pt x="1582" y="92739"/>
                        <a:pt x="1582" y="60619"/>
                      </a:cubicBezTo>
                      <a:cubicBezTo>
                        <a:pt x="1582" y="28499"/>
                        <a:pt x="74114" y="1582"/>
                        <a:pt x="163160" y="1582"/>
                      </a:cubicBezTo>
                      <a:cubicBezTo>
                        <a:pt x="253261" y="1506"/>
                        <a:pt x="325794" y="28424"/>
                        <a:pt x="325794" y="60619"/>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3A93028-6625-4F6F-A9F0-EC14830B633E}"/>
                    </a:ext>
                  </a:extLst>
                </p:cNvPr>
                <p:cNvSpPr/>
                <p:nvPr/>
              </p:nvSpPr>
              <p:spPr>
                <a:xfrm>
                  <a:off x="8457932" y="3253657"/>
                  <a:ext cx="107973" cy="98975"/>
                </a:xfrm>
                <a:custGeom>
                  <a:avLst/>
                  <a:gdLst>
                    <a:gd name="connsiteX0" fmla="*/ 107365 w 107973"/>
                    <a:gd name="connsiteY0" fmla="*/ 57451 h 98975"/>
                    <a:gd name="connsiteX1" fmla="*/ 107365 w 107973"/>
                    <a:gd name="connsiteY1" fmla="*/ 1582 h 98975"/>
                    <a:gd name="connsiteX2" fmla="*/ 74190 w 107973"/>
                    <a:gd name="connsiteY2" fmla="*/ 1582 h 98975"/>
                    <a:gd name="connsiteX3" fmla="*/ 74190 w 107973"/>
                    <a:gd name="connsiteY3" fmla="*/ 36416 h 98975"/>
                    <a:gd name="connsiteX4" fmla="*/ 72606 w 107973"/>
                    <a:gd name="connsiteY4" fmla="*/ 40487 h 98975"/>
                    <a:gd name="connsiteX5" fmla="*/ 45690 w 107973"/>
                    <a:gd name="connsiteY5" fmla="*/ 40487 h 98975"/>
                    <a:gd name="connsiteX6" fmla="*/ 41920 w 107973"/>
                    <a:gd name="connsiteY6" fmla="*/ 35360 h 98975"/>
                    <a:gd name="connsiteX7" fmla="*/ 41920 w 107973"/>
                    <a:gd name="connsiteY7" fmla="*/ 1582 h 98975"/>
                    <a:gd name="connsiteX8" fmla="*/ 1582 w 107973"/>
                    <a:gd name="connsiteY8" fmla="*/ 1582 h 98975"/>
                    <a:gd name="connsiteX9" fmla="*/ 8744 w 107973"/>
                    <a:gd name="connsiteY9" fmla="*/ 6332 h 98975"/>
                    <a:gd name="connsiteX10" fmla="*/ 8744 w 107973"/>
                    <a:gd name="connsiteY10" fmla="*/ 42221 h 98975"/>
                    <a:gd name="connsiteX11" fmla="*/ 28574 w 107973"/>
                    <a:gd name="connsiteY11" fmla="*/ 66424 h 98975"/>
                    <a:gd name="connsiteX12" fmla="*/ 70797 w 107973"/>
                    <a:gd name="connsiteY12" fmla="*/ 66424 h 98975"/>
                    <a:gd name="connsiteX13" fmla="*/ 78563 w 107973"/>
                    <a:gd name="connsiteY13" fmla="*/ 62730 h 98975"/>
                    <a:gd name="connsiteX14" fmla="*/ 67932 w 107973"/>
                    <a:gd name="connsiteY14" fmla="*/ 73285 h 98975"/>
                    <a:gd name="connsiteX15" fmla="*/ 13042 w 107973"/>
                    <a:gd name="connsiteY15" fmla="*/ 73285 h 98975"/>
                    <a:gd name="connsiteX16" fmla="*/ 13042 w 107973"/>
                    <a:gd name="connsiteY16" fmla="*/ 99147 h 98975"/>
                    <a:gd name="connsiteX17" fmla="*/ 77885 w 107973"/>
                    <a:gd name="connsiteY17" fmla="*/ 99147 h 98975"/>
                    <a:gd name="connsiteX18" fmla="*/ 99901 w 107973"/>
                    <a:gd name="connsiteY18" fmla="*/ 88968 h 98975"/>
                    <a:gd name="connsiteX19" fmla="*/ 107290 w 107973"/>
                    <a:gd name="connsiteY19" fmla="*/ 69515 h 98975"/>
                    <a:gd name="connsiteX20" fmla="*/ 107365 w 107973"/>
                    <a:gd name="connsiteY20" fmla="*/ 57451 h 9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973" h="98975">
                      <a:moveTo>
                        <a:pt x="107365" y="57451"/>
                      </a:moveTo>
                      <a:lnTo>
                        <a:pt x="107365" y="1582"/>
                      </a:lnTo>
                      <a:lnTo>
                        <a:pt x="74190" y="1582"/>
                      </a:lnTo>
                      <a:lnTo>
                        <a:pt x="74190" y="36416"/>
                      </a:lnTo>
                      <a:cubicBezTo>
                        <a:pt x="74190" y="38678"/>
                        <a:pt x="74643" y="40487"/>
                        <a:pt x="72606" y="40487"/>
                      </a:cubicBezTo>
                      <a:lnTo>
                        <a:pt x="45690" y="40487"/>
                      </a:lnTo>
                      <a:cubicBezTo>
                        <a:pt x="41392" y="40487"/>
                        <a:pt x="41920" y="35360"/>
                        <a:pt x="41920" y="35360"/>
                      </a:cubicBezTo>
                      <a:lnTo>
                        <a:pt x="41920" y="1582"/>
                      </a:lnTo>
                      <a:lnTo>
                        <a:pt x="1582" y="1582"/>
                      </a:lnTo>
                      <a:lnTo>
                        <a:pt x="8744" y="6332"/>
                      </a:lnTo>
                      <a:lnTo>
                        <a:pt x="8744" y="42221"/>
                      </a:lnTo>
                      <a:cubicBezTo>
                        <a:pt x="8744" y="42221"/>
                        <a:pt x="7010" y="66424"/>
                        <a:pt x="28574" y="66424"/>
                      </a:cubicBezTo>
                      <a:lnTo>
                        <a:pt x="70797" y="66424"/>
                      </a:lnTo>
                      <a:cubicBezTo>
                        <a:pt x="74039" y="66424"/>
                        <a:pt x="78337" y="64011"/>
                        <a:pt x="78563" y="62730"/>
                      </a:cubicBezTo>
                      <a:cubicBezTo>
                        <a:pt x="78789" y="61523"/>
                        <a:pt x="78940" y="72531"/>
                        <a:pt x="67932" y="73285"/>
                      </a:cubicBezTo>
                      <a:lnTo>
                        <a:pt x="13042" y="73285"/>
                      </a:lnTo>
                      <a:lnTo>
                        <a:pt x="13042" y="99147"/>
                      </a:lnTo>
                      <a:lnTo>
                        <a:pt x="77885" y="99147"/>
                      </a:lnTo>
                      <a:cubicBezTo>
                        <a:pt x="84444" y="99147"/>
                        <a:pt x="93492" y="98091"/>
                        <a:pt x="99901" y="88968"/>
                      </a:cubicBezTo>
                      <a:cubicBezTo>
                        <a:pt x="105556" y="80901"/>
                        <a:pt x="107290" y="74416"/>
                        <a:pt x="107290" y="69515"/>
                      </a:cubicBezTo>
                      <a:cubicBezTo>
                        <a:pt x="107365" y="65971"/>
                        <a:pt x="107365" y="57451"/>
                        <a:pt x="107365" y="57451"/>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E82CBD1-49CF-429C-ACC4-5D8475FF2386}"/>
                    </a:ext>
                  </a:extLst>
                </p:cNvPr>
                <p:cNvSpPr/>
                <p:nvPr/>
              </p:nvSpPr>
              <p:spPr>
                <a:xfrm>
                  <a:off x="8311057" y="3220583"/>
                  <a:ext cx="134967" cy="103474"/>
                </a:xfrm>
                <a:custGeom>
                  <a:avLst/>
                  <a:gdLst>
                    <a:gd name="connsiteX0" fmla="*/ 30308 w 134966"/>
                    <a:gd name="connsiteY0" fmla="*/ 51399 h 103474"/>
                    <a:gd name="connsiteX1" fmla="*/ 30308 w 134966"/>
                    <a:gd name="connsiteY1" fmla="*/ 103197 h 103474"/>
                    <a:gd name="connsiteX2" fmla="*/ 1582 w 134966"/>
                    <a:gd name="connsiteY2" fmla="*/ 103197 h 103474"/>
                    <a:gd name="connsiteX3" fmla="*/ 1582 w 134966"/>
                    <a:gd name="connsiteY3" fmla="*/ 20259 h 103474"/>
                    <a:gd name="connsiteX4" fmla="*/ 20657 w 134966"/>
                    <a:gd name="connsiteY4" fmla="*/ 2239 h 103474"/>
                    <a:gd name="connsiteX5" fmla="*/ 48555 w 134966"/>
                    <a:gd name="connsiteY5" fmla="*/ 20334 h 103474"/>
                    <a:gd name="connsiteX6" fmla="*/ 71400 w 134966"/>
                    <a:gd name="connsiteY6" fmla="*/ 62784 h 103474"/>
                    <a:gd name="connsiteX7" fmla="*/ 94623 w 134966"/>
                    <a:gd name="connsiteY7" fmla="*/ 9854 h 103474"/>
                    <a:gd name="connsiteX8" fmla="*/ 115735 w 134966"/>
                    <a:gd name="connsiteY8" fmla="*/ 1711 h 103474"/>
                    <a:gd name="connsiteX9" fmla="*/ 135187 w 134966"/>
                    <a:gd name="connsiteY9" fmla="*/ 20636 h 103474"/>
                    <a:gd name="connsiteX10" fmla="*/ 135187 w 134966"/>
                    <a:gd name="connsiteY10" fmla="*/ 103197 h 103474"/>
                    <a:gd name="connsiteX11" fmla="*/ 106461 w 134966"/>
                    <a:gd name="connsiteY11" fmla="*/ 103197 h 103474"/>
                    <a:gd name="connsiteX12" fmla="*/ 106461 w 134966"/>
                    <a:gd name="connsiteY12" fmla="*/ 51399 h 103474"/>
                    <a:gd name="connsiteX13" fmla="*/ 85575 w 134966"/>
                    <a:gd name="connsiteY13" fmla="*/ 96411 h 103474"/>
                    <a:gd name="connsiteX14" fmla="*/ 70722 w 134966"/>
                    <a:gd name="connsiteY14" fmla="*/ 103348 h 103474"/>
                    <a:gd name="connsiteX15" fmla="*/ 52400 w 134966"/>
                    <a:gd name="connsiteY15" fmla="*/ 95431 h 103474"/>
                    <a:gd name="connsiteX16" fmla="*/ 30308 w 134966"/>
                    <a:gd name="connsiteY16" fmla="*/ 51399 h 10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4966" h="103474">
                      <a:moveTo>
                        <a:pt x="30308" y="51399"/>
                      </a:moveTo>
                      <a:lnTo>
                        <a:pt x="30308" y="103197"/>
                      </a:lnTo>
                      <a:lnTo>
                        <a:pt x="1582" y="103197"/>
                      </a:lnTo>
                      <a:lnTo>
                        <a:pt x="1582" y="20259"/>
                      </a:lnTo>
                      <a:cubicBezTo>
                        <a:pt x="1582" y="20259"/>
                        <a:pt x="4070" y="2239"/>
                        <a:pt x="20657" y="2239"/>
                      </a:cubicBezTo>
                      <a:cubicBezTo>
                        <a:pt x="37245" y="2239"/>
                        <a:pt x="40789" y="5481"/>
                        <a:pt x="48555" y="20334"/>
                      </a:cubicBezTo>
                      <a:cubicBezTo>
                        <a:pt x="56321" y="35188"/>
                        <a:pt x="71400" y="62784"/>
                        <a:pt x="71400" y="62784"/>
                      </a:cubicBezTo>
                      <a:cubicBezTo>
                        <a:pt x="71400" y="62784"/>
                        <a:pt x="91758" y="16791"/>
                        <a:pt x="94623" y="9854"/>
                      </a:cubicBezTo>
                      <a:cubicBezTo>
                        <a:pt x="97488" y="2917"/>
                        <a:pt x="106234" y="1032"/>
                        <a:pt x="115735" y="1711"/>
                      </a:cubicBezTo>
                      <a:cubicBezTo>
                        <a:pt x="125084" y="2390"/>
                        <a:pt x="134735" y="7441"/>
                        <a:pt x="135187" y="20636"/>
                      </a:cubicBezTo>
                      <a:lnTo>
                        <a:pt x="135187" y="103197"/>
                      </a:lnTo>
                      <a:lnTo>
                        <a:pt x="106461" y="103197"/>
                      </a:lnTo>
                      <a:lnTo>
                        <a:pt x="106461" y="51399"/>
                      </a:lnTo>
                      <a:cubicBezTo>
                        <a:pt x="106461" y="51399"/>
                        <a:pt x="88893" y="91661"/>
                        <a:pt x="85575" y="96411"/>
                      </a:cubicBezTo>
                      <a:cubicBezTo>
                        <a:pt x="82333" y="101161"/>
                        <a:pt x="76905" y="103348"/>
                        <a:pt x="70722" y="103348"/>
                      </a:cubicBezTo>
                      <a:cubicBezTo>
                        <a:pt x="64539" y="103348"/>
                        <a:pt x="56321" y="102669"/>
                        <a:pt x="52400" y="95431"/>
                      </a:cubicBezTo>
                      <a:cubicBezTo>
                        <a:pt x="48404" y="88193"/>
                        <a:pt x="30308" y="51399"/>
                        <a:pt x="30308" y="51399"/>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2B326B-CC3F-41D9-9B5B-D08907DA908F}"/>
                    </a:ext>
                  </a:extLst>
                </p:cNvPr>
                <p:cNvSpPr/>
                <p:nvPr/>
              </p:nvSpPr>
              <p:spPr>
                <a:xfrm>
                  <a:off x="8311810" y="3058518"/>
                  <a:ext cx="260935" cy="80980"/>
                </a:xfrm>
                <a:custGeom>
                  <a:avLst/>
                  <a:gdLst>
                    <a:gd name="connsiteX0" fmla="*/ 259444 w 260935"/>
                    <a:gd name="connsiteY0" fmla="*/ 40939 h 80979"/>
                    <a:gd name="connsiteX1" fmla="*/ 131040 w 260935"/>
                    <a:gd name="connsiteY1" fmla="*/ 80297 h 80979"/>
                    <a:gd name="connsiteX2" fmla="*/ 1582 w 260935"/>
                    <a:gd name="connsiteY2" fmla="*/ 40939 h 80979"/>
                    <a:gd name="connsiteX3" fmla="*/ 129985 w 260935"/>
                    <a:gd name="connsiteY3" fmla="*/ 1582 h 80979"/>
                    <a:gd name="connsiteX4" fmla="*/ 259444 w 260935"/>
                    <a:gd name="connsiteY4" fmla="*/ 40939 h 8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35" h="80979">
                      <a:moveTo>
                        <a:pt x="259444" y="40939"/>
                      </a:moveTo>
                      <a:cubicBezTo>
                        <a:pt x="259444" y="62730"/>
                        <a:pt x="201463" y="80297"/>
                        <a:pt x="131040" y="80297"/>
                      </a:cubicBezTo>
                      <a:cubicBezTo>
                        <a:pt x="60618" y="80297"/>
                        <a:pt x="1582" y="62654"/>
                        <a:pt x="1582" y="40939"/>
                      </a:cubicBezTo>
                      <a:cubicBezTo>
                        <a:pt x="1582" y="19149"/>
                        <a:pt x="59563" y="1582"/>
                        <a:pt x="129985" y="1582"/>
                      </a:cubicBezTo>
                      <a:cubicBezTo>
                        <a:pt x="200407" y="1582"/>
                        <a:pt x="259444" y="19225"/>
                        <a:pt x="259444" y="40939"/>
                      </a:cubicBez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5A046FEC-4268-4002-99F9-FDCB369AF0E2}"/>
                </a:ext>
              </a:extLst>
            </p:cNvPr>
            <p:cNvGrpSpPr/>
            <p:nvPr/>
          </p:nvGrpSpPr>
          <p:grpSpPr>
            <a:xfrm>
              <a:off x="1874032" y="2588552"/>
              <a:ext cx="9211476" cy="1053519"/>
              <a:chOff x="2683657" y="552450"/>
              <a:chExt cx="9211476" cy="1053519"/>
            </a:xfrm>
          </p:grpSpPr>
          <p:sp>
            <p:nvSpPr>
              <p:cNvPr id="22" name="TextBox 21">
                <a:extLst>
                  <a:ext uri="{FF2B5EF4-FFF2-40B4-BE49-F238E27FC236}">
                    <a16:creationId xmlns:a16="http://schemas.microsoft.com/office/drawing/2014/main" id="{B9EBE31A-F0A6-4D02-A957-DD4D4F046A2E}"/>
                  </a:ext>
                </a:extLst>
              </p:cNvPr>
              <p:cNvSpPr txBox="1"/>
              <p:nvPr/>
            </p:nvSpPr>
            <p:spPr>
              <a:xfrm>
                <a:off x="3441726" y="552450"/>
                <a:ext cx="8453407" cy="1053519"/>
              </a:xfrm>
              <a:prstGeom prst="rect">
                <a:avLst/>
              </a:prstGeom>
              <a:noFill/>
            </p:spPr>
            <p:txBody>
              <a:bodyPr wrap="square" lIns="91440" tIns="0" rIns="91440" bIns="0" rtlCol="0" anchor="ctr">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Azure SQL Database</a:t>
                </a:r>
                <a:br>
                  <a:rPr kumimoji="0" lang="en-US" sz="2000" b="0" i="0" u="none" strike="noStrike" kern="1200" cap="none" spc="0" normalizeH="0" baseline="0" noProof="0" dirty="0">
                    <a:ln>
                      <a:noFill/>
                    </a:ln>
                    <a:solidFill>
                      <a:srgbClr val="50E6FF"/>
                    </a:solidFill>
                    <a:effectLst/>
                    <a:uLnTx/>
                    <a:uFillTx/>
                    <a:latin typeface="Segoe UI Semibold"/>
                    <a:ea typeface="+mn-ea"/>
                    <a:cs typeface="+mn-cs"/>
                  </a:rPr>
                </a:br>
                <a:r>
                  <a:rPr kumimoji="0" lang="pt-BR" sz="1800" b="0" i="0" u="none" strike="noStrike" kern="1200" cap="none" spc="0" normalizeH="0" baseline="0" noProof="0" dirty="0">
                    <a:ln>
                      <a:noFill/>
                    </a:ln>
                    <a:solidFill>
                      <a:prstClr val="white"/>
                    </a:solidFill>
                    <a:effectLst/>
                    <a:uLnTx/>
                    <a:uFillTx/>
                    <a:latin typeface="Segoe UI"/>
                    <a:ea typeface="+mn-ea"/>
                    <a:cs typeface="+mn-cs"/>
                  </a:rPr>
                  <a:t>O melhor destino para cargas de trabalho SQL totalmente gerenciadas na nuvem</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23" name="Group 57" descr="SQL storage">
                <a:extLst>
                  <a:ext uri="{FF2B5EF4-FFF2-40B4-BE49-F238E27FC236}">
                    <a16:creationId xmlns:a16="http://schemas.microsoft.com/office/drawing/2014/main" id="{D7103313-E6A9-4F20-884F-874AA594D14F}"/>
                  </a:ext>
                </a:extLst>
              </p:cNvPr>
              <p:cNvGrpSpPr>
                <a:grpSpLocks noChangeAspect="1"/>
              </p:cNvGrpSpPr>
              <p:nvPr/>
            </p:nvGrpSpPr>
            <p:grpSpPr bwMode="auto">
              <a:xfrm>
                <a:off x="2683657" y="743375"/>
                <a:ext cx="506376" cy="671668"/>
                <a:chOff x="4014" y="1361"/>
                <a:chExt cx="193" cy="256"/>
              </a:xfrm>
            </p:grpSpPr>
            <p:sp>
              <p:nvSpPr>
                <p:cNvPr id="24" name="AutoShape 56">
                  <a:extLst>
                    <a:ext uri="{FF2B5EF4-FFF2-40B4-BE49-F238E27FC236}">
                      <a16:creationId xmlns:a16="http://schemas.microsoft.com/office/drawing/2014/main" id="{E05ADF4B-3258-4C00-8F86-0DD6F2BF8515}"/>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58">
                  <a:extLst>
                    <a:ext uri="{FF2B5EF4-FFF2-40B4-BE49-F238E27FC236}">
                      <a16:creationId xmlns:a16="http://schemas.microsoft.com/office/drawing/2014/main" id="{690278D6-7349-4A20-9CEE-5AA75949C306}"/>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59">
                  <a:extLst>
                    <a:ext uri="{FF2B5EF4-FFF2-40B4-BE49-F238E27FC236}">
                      <a16:creationId xmlns:a16="http://schemas.microsoft.com/office/drawing/2014/main" id="{1F93DB1B-AB58-4110-819F-27A972FEDFB7}"/>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60">
                  <a:extLst>
                    <a:ext uri="{FF2B5EF4-FFF2-40B4-BE49-F238E27FC236}">
                      <a16:creationId xmlns:a16="http://schemas.microsoft.com/office/drawing/2014/main" id="{96174BEE-E8B6-488D-B763-8C93576D16FC}"/>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61">
                  <a:extLst>
                    <a:ext uri="{FF2B5EF4-FFF2-40B4-BE49-F238E27FC236}">
                      <a16:creationId xmlns:a16="http://schemas.microsoft.com/office/drawing/2014/main" id="{3592509C-C3B1-4100-8FCB-9ABE82961107}"/>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62">
                  <a:extLst>
                    <a:ext uri="{FF2B5EF4-FFF2-40B4-BE49-F238E27FC236}">
                      <a16:creationId xmlns:a16="http://schemas.microsoft.com/office/drawing/2014/main" id="{82D9686C-8837-4EDE-B3B6-A749F89916D3}"/>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63">
                  <a:extLst>
                    <a:ext uri="{FF2B5EF4-FFF2-40B4-BE49-F238E27FC236}">
                      <a16:creationId xmlns:a16="http://schemas.microsoft.com/office/drawing/2014/main" id="{91643667-97DA-4634-907D-624F18AA5DA7}"/>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FABD3F5D-3A9F-4D5E-82FE-811C209FB6AA}"/>
                </a:ext>
              </a:extLst>
            </p:cNvPr>
            <p:cNvGrpSpPr/>
            <p:nvPr/>
          </p:nvGrpSpPr>
          <p:grpSpPr>
            <a:xfrm>
              <a:off x="1874032" y="4897317"/>
              <a:ext cx="9211476" cy="1053519"/>
              <a:chOff x="2683657" y="3548749"/>
              <a:chExt cx="9211476" cy="1053519"/>
            </a:xfrm>
          </p:grpSpPr>
          <p:sp>
            <p:nvSpPr>
              <p:cNvPr id="32" name="TextBox 31">
                <a:extLst>
                  <a:ext uri="{FF2B5EF4-FFF2-40B4-BE49-F238E27FC236}">
                    <a16:creationId xmlns:a16="http://schemas.microsoft.com/office/drawing/2014/main" id="{0058A144-70FD-4D75-9F96-E9A9D997D7B6}"/>
                  </a:ext>
                </a:extLst>
              </p:cNvPr>
              <p:cNvSpPr txBox="1"/>
              <p:nvPr/>
            </p:nvSpPr>
            <p:spPr>
              <a:xfrm>
                <a:off x="3441726" y="3548749"/>
                <a:ext cx="8453407" cy="1053519"/>
              </a:xfrm>
              <a:prstGeom prst="rect">
                <a:avLst/>
              </a:prstGeom>
              <a:noFill/>
            </p:spPr>
            <p:txBody>
              <a:bodyPr wrap="square" lIns="91440" tIns="0" rIns="91440" bIns="0" rtlCol="0" anchor="ctr">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Azure Database for PostgreSQL</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a:ea typeface="+mn-ea"/>
                    <a:cs typeface="+mn-cs"/>
                  </a:rPr>
                  <a:t>Comunidade totalmente gerenciada PostgreSQL com segurança em várias camadas</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18A030BA-5B2B-47CA-9DB2-8559FE688D2A}"/>
                  </a:ext>
                </a:extLst>
              </p:cNvPr>
              <p:cNvGrpSpPr>
                <a:grpSpLocks noChangeAspect="1"/>
              </p:cNvGrpSpPr>
              <p:nvPr/>
            </p:nvGrpSpPr>
            <p:grpSpPr>
              <a:xfrm>
                <a:off x="2683657" y="3738553"/>
                <a:ext cx="506376" cy="673894"/>
                <a:chOff x="11505377" y="2826815"/>
                <a:chExt cx="269093" cy="358116"/>
              </a:xfrm>
            </p:grpSpPr>
            <p:grpSp>
              <p:nvGrpSpPr>
                <p:cNvPr id="34" name="Graphic 9" descr="MySQL web app">
                  <a:extLst>
                    <a:ext uri="{FF2B5EF4-FFF2-40B4-BE49-F238E27FC236}">
                      <a16:creationId xmlns:a16="http://schemas.microsoft.com/office/drawing/2014/main" id="{72B026C7-E282-4B9F-AF26-D7E91A8AECF0}"/>
                    </a:ext>
                  </a:extLst>
                </p:cNvPr>
                <p:cNvGrpSpPr/>
                <p:nvPr/>
              </p:nvGrpSpPr>
              <p:grpSpPr>
                <a:xfrm>
                  <a:off x="11505377" y="2826815"/>
                  <a:ext cx="269093" cy="358116"/>
                  <a:chOff x="8277581" y="3042016"/>
                  <a:chExt cx="323920" cy="431084"/>
                </a:xfrm>
              </p:grpSpPr>
              <p:sp>
                <p:nvSpPr>
                  <p:cNvPr id="46" name="Freeform: Shape 45">
                    <a:extLst>
                      <a:ext uri="{FF2B5EF4-FFF2-40B4-BE49-F238E27FC236}">
                        <a16:creationId xmlns:a16="http://schemas.microsoft.com/office/drawing/2014/main" id="{04351D72-EF58-41DC-8A4D-BAAEAE53495D}"/>
                      </a:ext>
                    </a:extLst>
                  </p:cNvPr>
                  <p:cNvSpPr/>
                  <p:nvPr/>
                </p:nvSpPr>
                <p:spPr>
                  <a:xfrm>
                    <a:off x="8277581" y="3099693"/>
                    <a:ext cx="323920" cy="373407"/>
                  </a:xfrm>
                  <a:custGeom>
                    <a:avLst/>
                    <a:gdLst>
                      <a:gd name="connsiteX0" fmla="*/ 1582 w 323919"/>
                      <a:gd name="connsiteY0" fmla="*/ 2034 h 373407"/>
                      <a:gd name="connsiteX1" fmla="*/ 1582 w 323919"/>
                      <a:gd name="connsiteY1" fmla="*/ 313957 h 373407"/>
                      <a:gd name="connsiteX2" fmla="*/ 163160 w 323919"/>
                      <a:gd name="connsiteY2" fmla="*/ 372994 h 373407"/>
                      <a:gd name="connsiteX3" fmla="*/ 164216 w 323919"/>
                      <a:gd name="connsiteY3" fmla="*/ 372994 h 373407"/>
                      <a:gd name="connsiteX4" fmla="*/ 325794 w 323919"/>
                      <a:gd name="connsiteY4" fmla="*/ 312901 h 373407"/>
                      <a:gd name="connsiteX5" fmla="*/ 325794 w 323919"/>
                      <a:gd name="connsiteY5" fmla="*/ 3165 h 373407"/>
                      <a:gd name="connsiteX6" fmla="*/ 324362 w 323919"/>
                      <a:gd name="connsiteY6" fmla="*/ 1582 h 373407"/>
                      <a:gd name="connsiteX7" fmla="*/ 1582 w 323919"/>
                      <a:gd name="connsiteY7" fmla="*/ 2034 h 37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919" h="373407">
                        <a:moveTo>
                          <a:pt x="1582" y="2034"/>
                        </a:moveTo>
                        <a:lnTo>
                          <a:pt x="1582" y="313957"/>
                        </a:lnTo>
                        <a:cubicBezTo>
                          <a:pt x="1582" y="347132"/>
                          <a:pt x="74114" y="372994"/>
                          <a:pt x="163160" y="372994"/>
                        </a:cubicBezTo>
                        <a:lnTo>
                          <a:pt x="164216" y="372994"/>
                        </a:lnTo>
                        <a:cubicBezTo>
                          <a:pt x="254317" y="372994"/>
                          <a:pt x="325794" y="346077"/>
                          <a:pt x="325794" y="312901"/>
                        </a:cubicBezTo>
                        <a:lnTo>
                          <a:pt x="325794" y="3165"/>
                        </a:lnTo>
                        <a:lnTo>
                          <a:pt x="324362" y="1582"/>
                        </a:lnTo>
                        <a:lnTo>
                          <a:pt x="1582" y="2034"/>
                        </a:ln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501E711-9066-430B-8C93-4FE1FA2A3015}"/>
                      </a:ext>
                    </a:extLst>
                  </p:cNvPr>
                  <p:cNvSpPr/>
                  <p:nvPr/>
                </p:nvSpPr>
                <p:spPr>
                  <a:xfrm>
                    <a:off x="8277581" y="3042016"/>
                    <a:ext cx="323920" cy="116971"/>
                  </a:xfrm>
                  <a:custGeom>
                    <a:avLst/>
                    <a:gdLst>
                      <a:gd name="connsiteX0" fmla="*/ 325794 w 323919"/>
                      <a:gd name="connsiteY0" fmla="*/ 60619 h 116971"/>
                      <a:gd name="connsiteX1" fmla="*/ 164216 w 323919"/>
                      <a:gd name="connsiteY1" fmla="*/ 119655 h 116971"/>
                      <a:gd name="connsiteX2" fmla="*/ 1582 w 323919"/>
                      <a:gd name="connsiteY2" fmla="*/ 60619 h 116971"/>
                      <a:gd name="connsiteX3" fmla="*/ 163160 w 323919"/>
                      <a:gd name="connsiteY3" fmla="*/ 1582 h 116971"/>
                      <a:gd name="connsiteX4" fmla="*/ 325794 w 323919"/>
                      <a:gd name="connsiteY4" fmla="*/ 60619 h 11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19" h="116971">
                        <a:moveTo>
                          <a:pt x="325794" y="60619"/>
                        </a:moveTo>
                        <a:cubicBezTo>
                          <a:pt x="325794" y="92739"/>
                          <a:pt x="253337" y="119655"/>
                          <a:pt x="164216" y="119655"/>
                        </a:cubicBezTo>
                        <a:cubicBezTo>
                          <a:pt x="75170" y="119655"/>
                          <a:pt x="1582" y="92739"/>
                          <a:pt x="1582" y="60619"/>
                        </a:cubicBezTo>
                        <a:cubicBezTo>
                          <a:pt x="1582" y="28499"/>
                          <a:pt x="74114" y="1582"/>
                          <a:pt x="163160" y="1582"/>
                        </a:cubicBezTo>
                        <a:cubicBezTo>
                          <a:pt x="253261" y="1506"/>
                          <a:pt x="325794" y="28424"/>
                          <a:pt x="325794" y="60619"/>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3667A7CB-75FA-4376-A9DE-60444F47890A}"/>
                      </a:ext>
                    </a:extLst>
                  </p:cNvPr>
                  <p:cNvSpPr/>
                  <p:nvPr/>
                </p:nvSpPr>
                <p:spPr>
                  <a:xfrm>
                    <a:off x="8311810" y="3058518"/>
                    <a:ext cx="260935" cy="80980"/>
                  </a:xfrm>
                  <a:custGeom>
                    <a:avLst/>
                    <a:gdLst>
                      <a:gd name="connsiteX0" fmla="*/ 259444 w 260935"/>
                      <a:gd name="connsiteY0" fmla="*/ 40939 h 80979"/>
                      <a:gd name="connsiteX1" fmla="*/ 131040 w 260935"/>
                      <a:gd name="connsiteY1" fmla="*/ 80297 h 80979"/>
                      <a:gd name="connsiteX2" fmla="*/ 1582 w 260935"/>
                      <a:gd name="connsiteY2" fmla="*/ 40939 h 80979"/>
                      <a:gd name="connsiteX3" fmla="*/ 129985 w 260935"/>
                      <a:gd name="connsiteY3" fmla="*/ 1582 h 80979"/>
                      <a:gd name="connsiteX4" fmla="*/ 259444 w 260935"/>
                      <a:gd name="connsiteY4" fmla="*/ 40939 h 8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35" h="80979">
                        <a:moveTo>
                          <a:pt x="259444" y="40939"/>
                        </a:moveTo>
                        <a:cubicBezTo>
                          <a:pt x="259444" y="62730"/>
                          <a:pt x="201463" y="80297"/>
                          <a:pt x="131040" y="80297"/>
                        </a:cubicBezTo>
                        <a:cubicBezTo>
                          <a:pt x="60618" y="80297"/>
                          <a:pt x="1582" y="62654"/>
                          <a:pt x="1582" y="40939"/>
                        </a:cubicBezTo>
                        <a:cubicBezTo>
                          <a:pt x="1582" y="19149"/>
                          <a:pt x="59563" y="1582"/>
                          <a:pt x="129985" y="1582"/>
                        </a:cubicBezTo>
                        <a:cubicBezTo>
                          <a:pt x="200407" y="1582"/>
                          <a:pt x="259444" y="19225"/>
                          <a:pt x="259444" y="40939"/>
                        </a:cubicBez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F475F3E6-C286-466B-9D4C-AAE5629AB7E0}"/>
                    </a:ext>
                  </a:extLst>
                </p:cNvPr>
                <p:cNvGrpSpPr/>
                <p:nvPr/>
              </p:nvGrpSpPr>
              <p:grpSpPr>
                <a:xfrm>
                  <a:off x="11557237" y="2963992"/>
                  <a:ext cx="165372" cy="175736"/>
                  <a:chOff x="10759291" y="2865397"/>
                  <a:chExt cx="413024" cy="438912"/>
                </a:xfrm>
              </p:grpSpPr>
              <p:sp>
                <p:nvSpPr>
                  <p:cNvPr id="42" name="Freeform: Shape 41">
                    <a:extLst>
                      <a:ext uri="{FF2B5EF4-FFF2-40B4-BE49-F238E27FC236}">
                        <a16:creationId xmlns:a16="http://schemas.microsoft.com/office/drawing/2014/main" id="{94DF9B73-65EC-47F0-9B65-1AF026D14A18}"/>
                      </a:ext>
                    </a:extLst>
                  </p:cNvPr>
                  <p:cNvSpPr/>
                  <p:nvPr/>
                </p:nvSpPr>
                <p:spPr>
                  <a:xfrm>
                    <a:off x="10759291" y="2865397"/>
                    <a:ext cx="413024" cy="438912"/>
                  </a:xfrm>
                  <a:custGeom>
                    <a:avLst/>
                    <a:gdLst>
                      <a:gd name="connsiteX0" fmla="*/ 409633 w 413024"/>
                      <a:gd name="connsiteY0" fmla="*/ 274917 h 438912"/>
                      <a:gd name="connsiteX1" fmla="*/ 352168 w 413024"/>
                      <a:gd name="connsiteY1" fmla="*/ 267602 h 438912"/>
                      <a:gd name="connsiteX2" fmla="*/ 412183 w 413024"/>
                      <a:gd name="connsiteY2" fmla="*/ 46317 h 438912"/>
                      <a:gd name="connsiteX3" fmla="*/ 257999 w 413024"/>
                      <a:gd name="connsiteY3" fmla="*/ 8900 h 438912"/>
                      <a:gd name="connsiteX4" fmla="*/ 257478 w 413024"/>
                      <a:gd name="connsiteY4" fmla="*/ 8991 h 438912"/>
                      <a:gd name="connsiteX5" fmla="*/ 221563 w 413024"/>
                      <a:gd name="connsiteY5" fmla="*/ 5187 h 438912"/>
                      <a:gd name="connsiteX6" fmla="*/ 164781 w 413024"/>
                      <a:gd name="connsiteY6" fmla="*/ 22488 h 438912"/>
                      <a:gd name="connsiteX7" fmla="*/ 272 w 413024"/>
                      <a:gd name="connsiteY7" fmla="*/ 113489 h 438912"/>
                      <a:gd name="connsiteX8" fmla="*/ 105521 w 413024"/>
                      <a:gd name="connsiteY8" fmla="*/ 307580 h 438912"/>
                      <a:gd name="connsiteX9" fmla="*/ 145997 w 413024"/>
                      <a:gd name="connsiteY9" fmla="*/ 261055 h 438912"/>
                      <a:gd name="connsiteX10" fmla="*/ 180117 w 413024"/>
                      <a:gd name="connsiteY10" fmla="*/ 269924 h 438912"/>
                      <a:gd name="connsiteX11" fmla="*/ 181087 w 413024"/>
                      <a:gd name="connsiteY11" fmla="*/ 269102 h 438912"/>
                      <a:gd name="connsiteX12" fmla="*/ 181482 w 413024"/>
                      <a:gd name="connsiteY12" fmla="*/ 278940 h 438912"/>
                      <a:gd name="connsiteX13" fmla="*/ 142226 w 413024"/>
                      <a:gd name="connsiteY13" fmla="*/ 304434 h 438912"/>
                      <a:gd name="connsiteX14" fmla="*/ 141364 w 413024"/>
                      <a:gd name="connsiteY14" fmla="*/ 324423 h 438912"/>
                      <a:gd name="connsiteX15" fmla="*/ 207915 w 413024"/>
                      <a:gd name="connsiteY15" fmla="*/ 302477 h 438912"/>
                      <a:gd name="connsiteX16" fmla="*/ 207053 w 413024"/>
                      <a:gd name="connsiteY16" fmla="*/ 305952 h 438912"/>
                      <a:gd name="connsiteX17" fmla="*/ 216032 w 413024"/>
                      <a:gd name="connsiteY17" fmla="*/ 359298 h 438912"/>
                      <a:gd name="connsiteX18" fmla="*/ 219390 w 413024"/>
                      <a:gd name="connsiteY18" fmla="*/ 410724 h 438912"/>
                      <a:gd name="connsiteX19" fmla="*/ 266457 w 413024"/>
                      <a:gd name="connsiteY19" fmla="*/ 442728 h 438912"/>
                      <a:gd name="connsiteX20" fmla="*/ 317115 w 413024"/>
                      <a:gd name="connsiteY20" fmla="*/ 387699 h 438912"/>
                      <a:gd name="connsiteX21" fmla="*/ 322664 w 413024"/>
                      <a:gd name="connsiteY21" fmla="*/ 350392 h 438912"/>
                      <a:gd name="connsiteX22" fmla="*/ 325627 w 413024"/>
                      <a:gd name="connsiteY22" fmla="*/ 341357 h 438912"/>
                      <a:gd name="connsiteX23" fmla="*/ 345775 w 413024"/>
                      <a:gd name="connsiteY23" fmla="*/ 307397 h 438912"/>
                      <a:gd name="connsiteX24" fmla="*/ 350552 w 413024"/>
                      <a:gd name="connsiteY24" fmla="*/ 307817 h 438912"/>
                      <a:gd name="connsiteX25" fmla="*/ 395015 w 413024"/>
                      <a:gd name="connsiteY25" fmla="*/ 300191 h 438912"/>
                      <a:gd name="connsiteX26" fmla="*/ 409525 w 413024"/>
                      <a:gd name="connsiteY26" fmla="*/ 27499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3024" h="438912">
                        <a:moveTo>
                          <a:pt x="409633" y="274917"/>
                        </a:moveTo>
                        <a:cubicBezTo>
                          <a:pt x="355868" y="286201"/>
                          <a:pt x="352168" y="267602"/>
                          <a:pt x="352168" y="267602"/>
                        </a:cubicBezTo>
                        <a:cubicBezTo>
                          <a:pt x="408932" y="181813"/>
                          <a:pt x="432672" y="72926"/>
                          <a:pt x="412183" y="46317"/>
                        </a:cubicBezTo>
                        <a:cubicBezTo>
                          <a:pt x="356317" y="-26378"/>
                          <a:pt x="259543" y="8004"/>
                          <a:pt x="257999" y="8900"/>
                        </a:cubicBezTo>
                        <a:lnTo>
                          <a:pt x="257478" y="8991"/>
                        </a:lnTo>
                        <a:cubicBezTo>
                          <a:pt x="245651" y="6575"/>
                          <a:pt x="233625" y="5303"/>
                          <a:pt x="221563" y="5187"/>
                        </a:cubicBezTo>
                        <a:cubicBezTo>
                          <a:pt x="201247" y="4149"/>
                          <a:pt x="181198" y="10257"/>
                          <a:pt x="164781" y="22488"/>
                        </a:cubicBezTo>
                        <a:cubicBezTo>
                          <a:pt x="164781" y="22488"/>
                          <a:pt x="-7755" y="-49896"/>
                          <a:pt x="272" y="113489"/>
                        </a:cubicBezTo>
                        <a:cubicBezTo>
                          <a:pt x="2067" y="148236"/>
                          <a:pt x="49206" y="376544"/>
                          <a:pt x="105521" y="307580"/>
                        </a:cubicBezTo>
                        <a:cubicBezTo>
                          <a:pt x="126100" y="282360"/>
                          <a:pt x="145997" y="261055"/>
                          <a:pt x="145997" y="261055"/>
                        </a:cubicBezTo>
                        <a:cubicBezTo>
                          <a:pt x="156020" y="267946"/>
                          <a:pt x="168078" y="271080"/>
                          <a:pt x="180117" y="269924"/>
                        </a:cubicBezTo>
                        <a:lnTo>
                          <a:pt x="181087" y="269102"/>
                        </a:lnTo>
                        <a:cubicBezTo>
                          <a:pt x="180801" y="272384"/>
                          <a:pt x="180934" y="275693"/>
                          <a:pt x="181482" y="278940"/>
                        </a:cubicBezTo>
                        <a:cubicBezTo>
                          <a:pt x="166972" y="295400"/>
                          <a:pt x="171228" y="298344"/>
                          <a:pt x="142226" y="304434"/>
                        </a:cubicBezTo>
                        <a:cubicBezTo>
                          <a:pt x="112884" y="310597"/>
                          <a:pt x="130141" y="321552"/>
                          <a:pt x="141364" y="324423"/>
                        </a:cubicBezTo>
                        <a:cubicBezTo>
                          <a:pt x="165875" y="332523"/>
                          <a:pt x="192719" y="323669"/>
                          <a:pt x="207915" y="302477"/>
                        </a:cubicBezTo>
                        <a:lnTo>
                          <a:pt x="207053" y="305952"/>
                        </a:lnTo>
                        <a:cubicBezTo>
                          <a:pt x="214867" y="322535"/>
                          <a:pt x="217975" y="341012"/>
                          <a:pt x="216032" y="359298"/>
                        </a:cubicBezTo>
                        <a:cubicBezTo>
                          <a:pt x="214172" y="376507"/>
                          <a:pt x="215308" y="393917"/>
                          <a:pt x="219390" y="410724"/>
                        </a:cubicBezTo>
                        <a:cubicBezTo>
                          <a:pt x="223861" y="423123"/>
                          <a:pt x="228369" y="451049"/>
                          <a:pt x="266457" y="442728"/>
                        </a:cubicBezTo>
                        <a:cubicBezTo>
                          <a:pt x="294494" y="439895"/>
                          <a:pt x="316145" y="416375"/>
                          <a:pt x="317115" y="387699"/>
                        </a:cubicBezTo>
                        <a:cubicBezTo>
                          <a:pt x="318731" y="366357"/>
                          <a:pt x="322502" y="369411"/>
                          <a:pt x="322664" y="350392"/>
                        </a:cubicBezTo>
                        <a:lnTo>
                          <a:pt x="325627" y="341357"/>
                        </a:lnTo>
                        <a:cubicBezTo>
                          <a:pt x="329039" y="312389"/>
                          <a:pt x="326166" y="303044"/>
                          <a:pt x="345775" y="307397"/>
                        </a:cubicBezTo>
                        <a:lnTo>
                          <a:pt x="350552" y="307817"/>
                        </a:lnTo>
                        <a:cubicBezTo>
                          <a:pt x="365734" y="308468"/>
                          <a:pt x="380881" y="305870"/>
                          <a:pt x="395015" y="300191"/>
                        </a:cubicBezTo>
                        <a:cubicBezTo>
                          <a:pt x="418917" y="288907"/>
                          <a:pt x="433085" y="270034"/>
                          <a:pt x="409525" y="274990"/>
                        </a:cubicBezTo>
                        <a:close/>
                      </a:path>
                    </a:pathLst>
                  </a:custGeom>
                  <a:solidFill>
                    <a:schemeClr val="accent3"/>
                  </a:solidFill>
                  <a:ln w="17797"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0988F991-D343-4481-8509-987EC003E994}"/>
                      </a:ext>
                    </a:extLst>
                  </p:cNvPr>
                  <p:cNvSpPr/>
                  <p:nvPr/>
                </p:nvSpPr>
                <p:spPr>
                  <a:xfrm>
                    <a:off x="10920897" y="2994134"/>
                    <a:ext cx="17958" cy="18288"/>
                  </a:xfrm>
                  <a:custGeom>
                    <a:avLst/>
                    <a:gdLst>
                      <a:gd name="connsiteX0" fmla="*/ 21061 w 17957"/>
                      <a:gd name="connsiteY0" fmla="*/ 2858 h 0"/>
                      <a:gd name="connsiteX1" fmla="*/ 13286 w 17957"/>
                      <a:gd name="connsiteY1" fmla="*/ 389 h 0"/>
                      <a:gd name="connsiteX2" fmla="*/ 1829 w 17957"/>
                      <a:gd name="connsiteY2" fmla="*/ 2035 h 0"/>
                      <a:gd name="connsiteX3" fmla="*/ 33 w 17957"/>
                      <a:gd name="connsiteY3" fmla="*/ 4869 h 0"/>
                      <a:gd name="connsiteX4" fmla="*/ 11544 w 17957"/>
                      <a:gd name="connsiteY4" fmla="*/ 16354 h 0"/>
                      <a:gd name="connsiteX5" fmla="*/ 13160 w 17957"/>
                      <a:gd name="connsiteY5" fmla="*/ 16464 h 0"/>
                      <a:gd name="connsiteX6" fmla="*/ 24545 w 17957"/>
                      <a:gd name="connsiteY6" fmla="*/ 9021 h 0"/>
                      <a:gd name="connsiteX7" fmla="*/ 24725 w 17957"/>
                      <a:gd name="connsiteY7" fmla="*/ 8381 h 0"/>
                      <a:gd name="connsiteX8" fmla="*/ 21061 w 17957"/>
                      <a:gd name="connsiteY8" fmla="*/ 285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57">
                        <a:moveTo>
                          <a:pt x="21061" y="2858"/>
                        </a:moveTo>
                        <a:cubicBezTo>
                          <a:pt x="18635" y="1568"/>
                          <a:pt x="16001" y="731"/>
                          <a:pt x="13286" y="389"/>
                        </a:cubicBezTo>
                        <a:cubicBezTo>
                          <a:pt x="9396" y="-474"/>
                          <a:pt x="5332" y="111"/>
                          <a:pt x="1829" y="2035"/>
                        </a:cubicBezTo>
                        <a:cubicBezTo>
                          <a:pt x="871" y="2686"/>
                          <a:pt x="221" y="3712"/>
                          <a:pt x="33" y="4869"/>
                        </a:cubicBezTo>
                        <a:cubicBezTo>
                          <a:pt x="-470" y="8527"/>
                          <a:pt x="4863" y="15403"/>
                          <a:pt x="11544" y="16354"/>
                        </a:cubicBezTo>
                        <a:cubicBezTo>
                          <a:pt x="12079" y="16427"/>
                          <a:pt x="12619" y="16464"/>
                          <a:pt x="13160" y="16464"/>
                        </a:cubicBezTo>
                        <a:cubicBezTo>
                          <a:pt x="18053" y="16451"/>
                          <a:pt x="22496" y="13547"/>
                          <a:pt x="24545" y="9021"/>
                        </a:cubicBezTo>
                        <a:lnTo>
                          <a:pt x="24725" y="8381"/>
                        </a:lnTo>
                        <a:cubicBezTo>
                          <a:pt x="24958" y="7210"/>
                          <a:pt x="24707" y="4888"/>
                          <a:pt x="21061" y="2858"/>
                        </a:cubicBezTo>
                        <a:close/>
                      </a:path>
                    </a:pathLst>
                  </a:custGeom>
                  <a:solidFill>
                    <a:schemeClr val="accent1"/>
                  </a:solidFill>
                  <a:ln w="17797"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82DBE4C-94D5-402D-AC5E-6D792DC36547}"/>
                      </a:ext>
                    </a:extLst>
                  </p:cNvPr>
                  <p:cNvSpPr/>
                  <p:nvPr/>
                </p:nvSpPr>
                <p:spPr>
                  <a:xfrm>
                    <a:off x="11072250" y="2990840"/>
                    <a:ext cx="17958" cy="18288"/>
                  </a:xfrm>
                  <a:custGeom>
                    <a:avLst/>
                    <a:gdLst>
                      <a:gd name="connsiteX0" fmla="*/ 18289 w 17957"/>
                      <a:gd name="connsiteY0" fmla="*/ 446 h 0"/>
                      <a:gd name="connsiteX1" fmla="*/ 10567 w 17957"/>
                      <a:gd name="connsiteY1" fmla="*/ 281 h 0"/>
                      <a:gd name="connsiteX2" fmla="*/ 26 w 17957"/>
                      <a:gd name="connsiteY2" fmla="*/ 7011 h 0"/>
                      <a:gd name="connsiteX3" fmla="*/ 116 w 17957"/>
                      <a:gd name="connsiteY3" fmla="*/ 7340 h 0"/>
                      <a:gd name="connsiteX4" fmla="*/ 10495 w 17957"/>
                      <a:gd name="connsiteY4" fmla="*/ 14125 h 0"/>
                      <a:gd name="connsiteX5" fmla="*/ 11968 w 17957"/>
                      <a:gd name="connsiteY5" fmla="*/ 14034 h 0"/>
                      <a:gd name="connsiteX6" fmla="*/ 19618 w 17957"/>
                      <a:gd name="connsiteY6" fmla="*/ 9754 h 0"/>
                      <a:gd name="connsiteX7" fmla="*/ 22509 w 17957"/>
                      <a:gd name="connsiteY7" fmla="*/ 3811 h 0"/>
                      <a:gd name="connsiteX8" fmla="*/ 18289 w 17957"/>
                      <a:gd name="connsiteY8" fmla="*/ 44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57">
                        <a:moveTo>
                          <a:pt x="18289" y="446"/>
                        </a:moveTo>
                        <a:cubicBezTo>
                          <a:pt x="15746" y="-86"/>
                          <a:pt x="13130" y="-143"/>
                          <a:pt x="10567" y="281"/>
                        </a:cubicBezTo>
                        <a:cubicBezTo>
                          <a:pt x="4982" y="1104"/>
                          <a:pt x="-423" y="3646"/>
                          <a:pt x="26" y="7011"/>
                        </a:cubicBezTo>
                        <a:lnTo>
                          <a:pt x="116" y="7340"/>
                        </a:lnTo>
                        <a:cubicBezTo>
                          <a:pt x="1969" y="11481"/>
                          <a:pt x="6028" y="14133"/>
                          <a:pt x="10495" y="14125"/>
                        </a:cubicBezTo>
                        <a:cubicBezTo>
                          <a:pt x="10987" y="14127"/>
                          <a:pt x="11479" y="14096"/>
                          <a:pt x="11968" y="14034"/>
                        </a:cubicBezTo>
                        <a:cubicBezTo>
                          <a:pt x="14909" y="13502"/>
                          <a:pt x="17598" y="11996"/>
                          <a:pt x="19618" y="9754"/>
                        </a:cubicBezTo>
                        <a:cubicBezTo>
                          <a:pt x="21297" y="8225"/>
                          <a:pt x="22333" y="6097"/>
                          <a:pt x="22509" y="3811"/>
                        </a:cubicBezTo>
                        <a:cubicBezTo>
                          <a:pt x="22240" y="2238"/>
                          <a:pt x="20731" y="1031"/>
                          <a:pt x="18289" y="446"/>
                        </a:cubicBezTo>
                        <a:close/>
                      </a:path>
                    </a:pathLst>
                  </a:custGeom>
                  <a:solidFill>
                    <a:schemeClr val="accent1"/>
                  </a:solidFill>
                  <a:ln w="17797"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
          <p:nvSpPr>
            <p:cNvPr id="49" name="TextBox 48">
              <a:extLst>
                <a:ext uri="{FF2B5EF4-FFF2-40B4-BE49-F238E27FC236}">
                  <a16:creationId xmlns:a16="http://schemas.microsoft.com/office/drawing/2014/main" id="{B6CCBACD-ABBC-4663-9865-930F92954FC8}"/>
                </a:ext>
              </a:extLst>
            </p:cNvPr>
            <p:cNvSpPr txBox="1"/>
            <p:nvPr/>
          </p:nvSpPr>
          <p:spPr>
            <a:xfrm>
              <a:off x="1872657" y="953097"/>
              <a:ext cx="9212855" cy="1432735"/>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err="1">
                  <a:ln>
                    <a:noFill/>
                  </a:ln>
                  <a:solidFill>
                    <a:srgbClr val="50E6FF"/>
                  </a:solidFill>
                  <a:effectLst/>
                  <a:uLnTx/>
                  <a:uFillTx/>
                  <a:latin typeface="Segoe UI Semibold"/>
                  <a:ea typeface="+mn-ea"/>
                  <a:cs typeface="+mn-cs"/>
                </a:rPr>
                <a:t>Conecte</a:t>
              </a:r>
              <a:r>
                <a:rPr kumimoji="0" lang="en-US" sz="2400" b="0" i="0" u="none" strike="noStrike" kern="1200" cap="none" spc="0" normalizeH="0" baseline="0" noProof="0" dirty="0">
                  <a:ln>
                    <a:noFill/>
                  </a:ln>
                  <a:solidFill>
                    <a:srgbClr val="50E6FF"/>
                  </a:solidFill>
                  <a:effectLst/>
                  <a:uLnTx/>
                  <a:uFillTx/>
                  <a:latin typeface="Segoe UI Semibold"/>
                  <a:ea typeface="+mn-ea"/>
                  <a:cs typeface="+mn-cs"/>
                </a:rPr>
                <a:t> </a:t>
              </a:r>
              <a:r>
                <a:rPr kumimoji="0" lang="en-US" sz="2400" b="0" i="0" u="none" strike="noStrike" kern="1200" cap="none" spc="0" normalizeH="0" baseline="0" noProof="0" dirty="0" err="1">
                  <a:ln>
                    <a:noFill/>
                  </a:ln>
                  <a:solidFill>
                    <a:srgbClr val="50E6FF"/>
                  </a:solidFill>
                  <a:effectLst/>
                  <a:uLnTx/>
                  <a:uFillTx/>
                  <a:latin typeface="Segoe UI Semibold"/>
                  <a:ea typeface="+mn-ea"/>
                  <a:cs typeface="+mn-cs"/>
                </a:rPr>
                <a:t>seus</a:t>
              </a:r>
              <a:r>
                <a:rPr kumimoji="0" lang="en-US" sz="2400" b="0" i="0" u="none" strike="noStrike" kern="1200" cap="none" spc="0" normalizeH="0" baseline="0" noProof="0" dirty="0">
                  <a:ln>
                    <a:noFill/>
                  </a:ln>
                  <a:solidFill>
                    <a:srgbClr val="50E6FF"/>
                  </a:solidFill>
                  <a:effectLst/>
                  <a:uLnTx/>
                  <a:uFillTx/>
                  <a:latin typeface="Segoe UI Semibold"/>
                  <a:ea typeface="+mn-ea"/>
                  <a:cs typeface="+mn-cs"/>
                </a:rPr>
                <a:t> dados</a:t>
              </a:r>
              <a:br>
                <a:rPr kumimoji="0" lang="en-US" sz="2400" b="0" i="0" u="none" strike="noStrike" kern="1200" cap="none" spc="0" normalizeH="0" baseline="0" noProof="0" dirty="0">
                  <a:ln>
                    <a:noFill/>
                  </a:ln>
                  <a:solidFill>
                    <a:prstClr val="white"/>
                  </a:solidFill>
                  <a:effectLst/>
                  <a:uLnTx/>
                  <a:uFillTx/>
                  <a:latin typeface="Segoe UI"/>
                  <a:ea typeface="+mn-ea"/>
                  <a:cs typeface="+mn-cs"/>
                </a:rPr>
              </a:br>
              <a:r>
                <a:rPr kumimoji="0" lang="pt-BR" sz="2000" b="0" i="0" u="none" strike="noStrike" kern="1200" cap="none" spc="0" normalizeH="0" baseline="0" noProof="0" dirty="0">
                  <a:ln>
                    <a:noFill/>
                  </a:ln>
                  <a:solidFill>
                    <a:prstClr val="white"/>
                  </a:solidFill>
                  <a:effectLst/>
                  <a:uLnTx/>
                  <a:uFillTx/>
                  <a:latin typeface="Segoe UI"/>
                  <a:ea typeface="+mn-ea"/>
                  <a:cs typeface="+mn-cs"/>
                </a:rPr>
                <a:t>Reduza a complexidade da transição do banco de dados para a nuvem usando o </a:t>
              </a: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Azure Database Migration Service </a:t>
              </a: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 </a:t>
              </a:r>
              <a:r>
                <a:rPr kumimoji="0" lang="pt-BR" sz="2000" b="0" i="0" u="none" strike="noStrike" kern="1200" cap="none" spc="0" normalizeH="0" baseline="0" noProof="0" dirty="0">
                  <a:ln>
                    <a:noFill/>
                  </a:ln>
                  <a:solidFill>
                    <a:prstClr val="white"/>
                  </a:solidFill>
                  <a:effectLst/>
                  <a:uLnTx/>
                  <a:uFillTx/>
                  <a:latin typeface="Segoe UI"/>
                  <a:ea typeface="+mn-ea"/>
                  <a:cs typeface="+mn-cs"/>
                </a:rPr>
                <a:t>um serviço abrangente e gratuito, desenvolvido como uma solução completa para mover bancos de dados locais para a nuvem</a:t>
              </a:r>
              <a:endParaRPr kumimoji="0" lang="en-US" sz="24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9CF53FB9-FBEE-4A4E-B254-378184DD136E}"/>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Segoe UI" pitchFamily="34" charset="0"/>
                <a:cs typeface="Segoe UI" pitchFamily="34" charset="0"/>
              </a:rPr>
              <a:t>Inovar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6852600-1E16-4839-B9BF-28E1933D60A3}"/>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dirty="0">
                <a:solidFill>
                  <a:prstClr val="white"/>
                </a:solidFill>
                <a:latin typeface="Segoe UI Semibold"/>
                <a:cs typeface="Segoe UI" pitchFamily="34" charset="0"/>
              </a:rPr>
              <a:t>Jornada de </a:t>
            </a:r>
            <a:r>
              <a:rPr lang="en-US" sz="2000" dirty="0" err="1">
                <a:solidFill>
                  <a:prstClr val="white"/>
                </a:solidFill>
                <a:latin typeface="Segoe UI Semibold"/>
                <a:cs typeface="Segoe UI" pitchFamily="34" charset="0"/>
              </a:rPr>
              <a:t>modernização</a:t>
            </a:r>
            <a:endParaRPr lang="en-US" sz="2000" dirty="0">
              <a:solidFill>
                <a:prstClr val="white"/>
              </a:solidFill>
              <a:latin typeface="Segoe UI Semibold"/>
              <a:cs typeface="Segoe UI" pitchFamily="34" charset="0"/>
            </a:endParaRPr>
          </a:p>
        </p:txBody>
      </p:sp>
      <p:sp>
        <p:nvSpPr>
          <p:cNvPr id="52" name="Rectangle 51">
            <a:extLst>
              <a:ext uri="{FF2B5EF4-FFF2-40B4-BE49-F238E27FC236}">
                <a16:creationId xmlns:a16="http://schemas.microsoft.com/office/drawing/2014/main" id="{50B3F40B-506F-4C69-B3DF-E110B89EA54E}"/>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282828">
                    <a:lumMod val="75000"/>
                    <a:lumOff val="25000"/>
                  </a:srgbClr>
                </a:solidFill>
                <a:effectLst/>
                <a:uLnTx/>
                <a:uFillTx/>
                <a:latin typeface="Segoe UI"/>
                <a:ea typeface="+mn-ea"/>
                <a:cs typeface="Segoe UI" pitchFamily="34" charset="0"/>
              </a:rPr>
              <a:t>Avaliar</a:t>
            </a:r>
            <a:endParaRPr kumimoji="0" lang="en-US" sz="1800" b="0" i="0" u="none" strike="noStrike" kern="1200" cap="none" spc="0" normalizeH="0" baseline="0" noProof="0" dirty="0">
              <a:ln>
                <a:noFill/>
              </a:ln>
              <a:solidFill>
                <a:srgbClr val="282828">
                  <a:lumMod val="75000"/>
                  <a:lumOff val="25000"/>
                </a:srgbClr>
              </a:soli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258319DB-8A50-49A5-9E19-2AD689848DDF}"/>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Semibold"/>
                <a:ea typeface="+mn-ea"/>
                <a:cs typeface="Segoe UI" pitchFamily="34" charset="0"/>
              </a:rPr>
              <a:t>Migrar</a:t>
            </a:r>
            <a:endParaRPr kumimoji="0" lang="en-US" sz="2400" b="0" i="0" u="none" strike="noStrike" kern="1200" cap="none" spc="0" normalizeH="0" baseline="0" noProof="0" dirty="0">
              <a:ln>
                <a:noFill/>
              </a:ln>
              <a:solidFill>
                <a:prstClr val="black"/>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8748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01CC498-5936-4383-B08A-81D15E6471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4" y="993"/>
            <a:ext cx="12432948" cy="6993036"/>
          </a:xfrm>
          <a:prstGeom prst="rect">
            <a:avLst/>
          </a:prstGeom>
        </p:spPr>
      </p:pic>
      <p:sp>
        <p:nvSpPr>
          <p:cNvPr id="45" name="Rectangle 44">
            <a:extLst>
              <a:ext uri="{FF2B5EF4-FFF2-40B4-BE49-F238E27FC236}">
                <a16:creationId xmlns:a16="http://schemas.microsoft.com/office/drawing/2014/main" id="{9A6EA682-AF0B-447C-88B6-DC71348B2168}"/>
              </a:ext>
            </a:extLst>
          </p:cNvPr>
          <p:cNvSpPr/>
          <p:nvPr/>
        </p:nvSpPr>
        <p:spPr>
          <a:xfrm>
            <a:off x="883" y="497"/>
            <a:ext cx="12432948" cy="699353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a:endParaRPr>
          </a:p>
        </p:txBody>
      </p:sp>
      <p:sp>
        <p:nvSpPr>
          <p:cNvPr id="46" name="Rectangle 45">
            <a:extLst>
              <a:ext uri="{FF2B5EF4-FFF2-40B4-BE49-F238E27FC236}">
                <a16:creationId xmlns:a16="http://schemas.microsoft.com/office/drawing/2014/main" id="{ECE62A54-54FC-4940-AA68-3DAA5BCD33A1}"/>
              </a:ext>
            </a:extLst>
          </p:cNvPr>
          <p:cNvSpPr/>
          <p:nvPr/>
        </p:nvSpPr>
        <p:spPr>
          <a:xfrm>
            <a:off x="881" y="496"/>
            <a:ext cx="12434712" cy="69930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80" name="Rectangle 79">
            <a:extLst>
              <a:ext uri="{FF2B5EF4-FFF2-40B4-BE49-F238E27FC236}">
                <a16:creationId xmlns:a16="http://schemas.microsoft.com/office/drawing/2014/main" id="{6057CFD8-5CA1-424C-B294-CAF70F98692C}"/>
              </a:ext>
            </a:extLst>
          </p:cNvPr>
          <p:cNvSpPr/>
          <p:nvPr/>
        </p:nvSpPr>
        <p:spPr bwMode="auto">
          <a:xfrm>
            <a:off x="9400216" y="496"/>
            <a:ext cx="3035377" cy="7314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400" dirty="0" err="1">
                <a:solidFill>
                  <a:prstClr val="black"/>
                </a:solidFill>
                <a:latin typeface="Segoe UI Semibold"/>
                <a:cs typeface="Segoe UI" pitchFamily="34" charset="0"/>
              </a:rPr>
              <a:t>Inovar</a:t>
            </a:r>
            <a:endParaRPr lang="en-US" sz="2400" dirty="0">
              <a:solidFill>
                <a:prstClr val="black"/>
              </a:solidFill>
              <a:latin typeface="Segoe UI Semibold"/>
              <a:cs typeface="Segoe UI" pitchFamily="34" charset="0"/>
            </a:endParaRPr>
          </a:p>
        </p:txBody>
      </p:sp>
      <p:sp>
        <p:nvSpPr>
          <p:cNvPr id="81" name="Rectangle 80">
            <a:extLst>
              <a:ext uri="{FF2B5EF4-FFF2-40B4-BE49-F238E27FC236}">
                <a16:creationId xmlns:a16="http://schemas.microsoft.com/office/drawing/2014/main" id="{A5268F17-0463-4A83-AE8D-63F594689774}"/>
              </a:ext>
            </a:extLst>
          </p:cNvPr>
          <p:cNvSpPr/>
          <p:nvPr/>
        </p:nvSpPr>
        <p:spPr bwMode="auto">
          <a:xfrm>
            <a:off x="884" y="496"/>
            <a:ext cx="3035377" cy="7314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dirty="0">
                <a:solidFill>
                  <a:prstClr val="white"/>
                </a:solidFill>
                <a:latin typeface="Segoe UI Semibold"/>
                <a:cs typeface="Segoe UI" pitchFamily="34" charset="0"/>
              </a:rPr>
              <a:t>Jornada de </a:t>
            </a:r>
            <a:r>
              <a:rPr lang="en-US" sz="2000" dirty="0" err="1">
                <a:solidFill>
                  <a:prstClr val="white"/>
                </a:solidFill>
                <a:latin typeface="Segoe UI Semibold"/>
                <a:cs typeface="Segoe UI" pitchFamily="34" charset="0"/>
              </a:rPr>
              <a:t>modernização</a:t>
            </a:r>
            <a:endParaRPr lang="en-US" sz="2000" dirty="0">
              <a:solidFill>
                <a:prstClr val="white"/>
              </a:solidFill>
              <a:latin typeface="Segoe UI Semibold"/>
              <a:cs typeface="Segoe UI" pitchFamily="34" charset="0"/>
            </a:endParaRPr>
          </a:p>
        </p:txBody>
      </p:sp>
      <p:sp>
        <p:nvSpPr>
          <p:cNvPr id="82" name="Rectangle 81">
            <a:extLst>
              <a:ext uri="{FF2B5EF4-FFF2-40B4-BE49-F238E27FC236}">
                <a16:creationId xmlns:a16="http://schemas.microsoft.com/office/drawing/2014/main" id="{1523D08C-C5F4-46C6-84FC-56FCA22B3884}"/>
              </a:ext>
            </a:extLst>
          </p:cNvPr>
          <p:cNvSpPr/>
          <p:nvPr/>
        </p:nvSpPr>
        <p:spPr bwMode="auto">
          <a:xfrm>
            <a:off x="3133994" y="496"/>
            <a:ext cx="3035377" cy="731416"/>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836" dirty="0" err="1">
                <a:solidFill>
                  <a:prstClr val="white">
                    <a:lumMod val="65000"/>
                  </a:prstClr>
                </a:solidFill>
                <a:latin typeface="Segoe UI"/>
                <a:cs typeface="Segoe UI" pitchFamily="34" charset="0"/>
              </a:rPr>
              <a:t>Avaliar</a:t>
            </a:r>
            <a:endParaRPr lang="en-US" sz="1836" dirty="0">
              <a:solidFill>
                <a:prstClr val="white">
                  <a:lumMod val="65000"/>
                </a:prstClr>
              </a:solidFill>
              <a:latin typeface="Segoe UI"/>
              <a:cs typeface="Segoe UI" pitchFamily="34" charset="0"/>
            </a:endParaRPr>
          </a:p>
        </p:txBody>
      </p:sp>
      <p:sp>
        <p:nvSpPr>
          <p:cNvPr id="83" name="Rectangle 82">
            <a:extLst>
              <a:ext uri="{FF2B5EF4-FFF2-40B4-BE49-F238E27FC236}">
                <a16:creationId xmlns:a16="http://schemas.microsoft.com/office/drawing/2014/main" id="{4F92F25B-F204-4D95-BAFB-CACFD350406D}"/>
              </a:ext>
            </a:extLst>
          </p:cNvPr>
          <p:cNvSpPr/>
          <p:nvPr/>
        </p:nvSpPr>
        <p:spPr bwMode="auto">
          <a:xfrm>
            <a:off x="6267104" y="496"/>
            <a:ext cx="3035377" cy="731416"/>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836" dirty="0" err="1">
                <a:solidFill>
                  <a:prstClr val="white">
                    <a:lumMod val="65000"/>
                  </a:prstClr>
                </a:solidFill>
                <a:latin typeface="Segoe UI"/>
                <a:cs typeface="Segoe UI" pitchFamily="34" charset="0"/>
              </a:rPr>
              <a:t>Migrar</a:t>
            </a:r>
            <a:endParaRPr lang="en-US" sz="1836" dirty="0">
              <a:solidFill>
                <a:prstClr val="white">
                  <a:lumMod val="65000"/>
                </a:prstClr>
              </a:solidFill>
              <a:latin typeface="Segoe UI"/>
              <a:cs typeface="Segoe UI" pitchFamily="34" charset="0"/>
            </a:endParaRPr>
          </a:p>
        </p:txBody>
      </p:sp>
      <p:grpSp>
        <p:nvGrpSpPr>
          <p:cNvPr id="5" name="Group 4">
            <a:extLst>
              <a:ext uri="{FF2B5EF4-FFF2-40B4-BE49-F238E27FC236}">
                <a16:creationId xmlns:a16="http://schemas.microsoft.com/office/drawing/2014/main" id="{46C7E3AA-133D-4244-B7D8-4FC727767718}"/>
              </a:ext>
            </a:extLst>
          </p:cNvPr>
          <p:cNvGrpSpPr/>
          <p:nvPr/>
        </p:nvGrpSpPr>
        <p:grpSpPr>
          <a:xfrm>
            <a:off x="460504" y="2227954"/>
            <a:ext cx="3474227" cy="2419712"/>
            <a:chOff x="542143" y="1282914"/>
            <a:chExt cx="3474227" cy="2419712"/>
          </a:xfrm>
        </p:grpSpPr>
        <p:cxnSp>
          <p:nvCxnSpPr>
            <p:cNvPr id="68" name="Straight Connector 67">
              <a:extLst>
                <a:ext uri="{FF2B5EF4-FFF2-40B4-BE49-F238E27FC236}">
                  <a16:creationId xmlns:a16="http://schemas.microsoft.com/office/drawing/2014/main" id="{11CD1141-8AF1-4F0F-84EE-7BB3DF1D587D}"/>
                </a:ext>
              </a:extLst>
            </p:cNvPr>
            <p:cNvCxnSpPr>
              <a:cxnSpLocks/>
            </p:cNvCxnSpPr>
            <p:nvPr/>
          </p:nvCxnSpPr>
          <p:spPr>
            <a:xfrm>
              <a:off x="542143" y="1880418"/>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D47FD641-C9A4-42E2-96D8-C625BA621B15}"/>
                </a:ext>
              </a:extLst>
            </p:cNvPr>
            <p:cNvSpPr/>
            <p:nvPr/>
          </p:nvSpPr>
          <p:spPr>
            <a:xfrm>
              <a:off x="542143" y="1965513"/>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dirty="0">
                  <a:solidFill>
                    <a:srgbClr val="50E6FF"/>
                  </a:solidFill>
                  <a:latin typeface="Segoe UI Semibold"/>
                </a:rPr>
                <a:t>Azure Monitor</a:t>
              </a:r>
            </a:p>
            <a:p>
              <a:pPr>
                <a:spcBef>
                  <a:spcPts val="600"/>
                </a:spcBef>
                <a:defRPr/>
              </a:pPr>
              <a:r>
                <a:rPr lang="pt-BR" sz="1599" dirty="0">
                  <a:solidFill>
                    <a:prstClr val="white"/>
                  </a:solidFill>
                  <a:latin typeface="Segoe UI"/>
                </a:rPr>
                <a:t>Colete, visualize e analise o desempenho do aplicativo, permitindo que você tome ações corretivas proativas</a:t>
              </a:r>
              <a:endParaRPr lang="en-US" sz="1836" dirty="0">
                <a:solidFill>
                  <a:prstClr val="white"/>
                </a:solidFill>
                <a:latin typeface="Segoe UI"/>
              </a:endParaRPr>
            </a:p>
          </p:txBody>
        </p:sp>
        <p:grpSp>
          <p:nvGrpSpPr>
            <p:cNvPr id="4" name="Group 3">
              <a:extLst>
                <a:ext uri="{FF2B5EF4-FFF2-40B4-BE49-F238E27FC236}">
                  <a16:creationId xmlns:a16="http://schemas.microsoft.com/office/drawing/2014/main" id="{4CC41B16-A3C4-458C-A25F-A1CDCA90BB20}"/>
                </a:ext>
              </a:extLst>
            </p:cNvPr>
            <p:cNvGrpSpPr/>
            <p:nvPr/>
          </p:nvGrpSpPr>
          <p:grpSpPr>
            <a:xfrm>
              <a:off x="542143" y="1282914"/>
              <a:ext cx="3474227" cy="486600"/>
              <a:chOff x="541338" y="1280486"/>
              <a:chExt cx="3474720" cy="486669"/>
            </a:xfrm>
          </p:grpSpPr>
          <p:sp>
            <p:nvSpPr>
              <p:cNvPr id="66" name="TextBox 96">
                <a:extLst>
                  <a:ext uri="{FF2B5EF4-FFF2-40B4-BE49-F238E27FC236}">
                    <a16:creationId xmlns:a16="http://schemas.microsoft.com/office/drawing/2014/main" id="{58E69D60-A725-4DD1-9175-4590377AA70E}"/>
                  </a:ext>
                </a:extLst>
              </p:cNvPr>
              <p:cNvSpPr txBox="1"/>
              <p:nvPr/>
            </p:nvSpPr>
            <p:spPr>
              <a:xfrm>
                <a:off x="541338" y="1280486"/>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pt-BR" sz="2000" dirty="0">
                    <a:solidFill>
                      <a:prstClr val="white"/>
                    </a:solidFill>
                    <a:latin typeface="Segoe UI Semibold"/>
                  </a:rPr>
                  <a:t>Identifique e resolva</a:t>
                </a:r>
              </a:p>
              <a:p>
                <a:pPr defTabSz="457112">
                  <a:defRPr/>
                </a:pPr>
                <a:r>
                  <a:rPr lang="pt-BR" sz="2000" dirty="0">
                    <a:solidFill>
                      <a:prstClr val="white"/>
                    </a:solidFill>
                    <a:latin typeface="Segoe UI Semibold"/>
                  </a:rPr>
                  <a:t>problemas rapidamente</a:t>
                </a:r>
                <a:endParaRPr lang="en-US" sz="2000" dirty="0">
                  <a:solidFill>
                    <a:srgbClr val="50E6FF"/>
                  </a:solidFill>
                  <a:latin typeface="Segoe UI Semibold"/>
                </a:endParaRPr>
              </a:p>
            </p:txBody>
          </p:sp>
          <p:grpSp>
            <p:nvGrpSpPr>
              <p:cNvPr id="100" name="Graphic 247" descr="engineer, assistance">
                <a:extLst>
                  <a:ext uri="{FF2B5EF4-FFF2-40B4-BE49-F238E27FC236}">
                    <a16:creationId xmlns:a16="http://schemas.microsoft.com/office/drawing/2014/main" id="{9A1FB142-3C1F-474A-8592-C7FB7DA7BBB5}"/>
                  </a:ext>
                </a:extLst>
              </p:cNvPr>
              <p:cNvGrpSpPr/>
              <p:nvPr/>
            </p:nvGrpSpPr>
            <p:grpSpPr>
              <a:xfrm>
                <a:off x="3553928" y="1292757"/>
                <a:ext cx="462130" cy="462126"/>
                <a:chOff x="6339155" y="5746544"/>
                <a:chExt cx="435026" cy="435024"/>
              </a:xfrm>
            </p:grpSpPr>
            <p:sp>
              <p:nvSpPr>
                <p:cNvPr id="101" name="Freeform: Shape 100">
                  <a:extLst>
                    <a:ext uri="{FF2B5EF4-FFF2-40B4-BE49-F238E27FC236}">
                      <a16:creationId xmlns:a16="http://schemas.microsoft.com/office/drawing/2014/main" id="{BF1A7826-1498-414E-A82E-4BBC8A5A5218}"/>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a:defRPr/>
                  </a:pPr>
                  <a:endParaRPr lang="en-US" sz="1836">
                    <a:solidFill>
                      <a:prstClr val="white"/>
                    </a:solidFill>
                    <a:latin typeface="Segoe UI Semibold"/>
                  </a:endParaRPr>
                </a:p>
              </p:txBody>
            </p:sp>
            <p:sp>
              <p:nvSpPr>
                <p:cNvPr id="102" name="Freeform: Shape 101">
                  <a:extLst>
                    <a:ext uri="{FF2B5EF4-FFF2-40B4-BE49-F238E27FC236}">
                      <a16:creationId xmlns:a16="http://schemas.microsoft.com/office/drawing/2014/main" id="{F304A8CA-CA71-4C0D-8D06-832E711F335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a:defRPr/>
                  </a:pPr>
                  <a:endParaRPr lang="en-US" sz="1836">
                    <a:solidFill>
                      <a:prstClr val="white"/>
                    </a:solidFill>
                    <a:latin typeface="Segoe UI Semibold"/>
                  </a:endParaRPr>
                </a:p>
              </p:txBody>
            </p:sp>
          </p:grpSp>
        </p:grpSp>
      </p:grpSp>
      <p:grpSp>
        <p:nvGrpSpPr>
          <p:cNvPr id="12" name="Group 11">
            <a:extLst>
              <a:ext uri="{FF2B5EF4-FFF2-40B4-BE49-F238E27FC236}">
                <a16:creationId xmlns:a16="http://schemas.microsoft.com/office/drawing/2014/main" id="{0780F1F3-2783-413D-86F5-4AAA5589E27A}"/>
              </a:ext>
            </a:extLst>
          </p:cNvPr>
          <p:cNvGrpSpPr/>
          <p:nvPr/>
        </p:nvGrpSpPr>
        <p:grpSpPr>
          <a:xfrm>
            <a:off x="4630041" y="4726698"/>
            <a:ext cx="3474227" cy="2419712"/>
            <a:chOff x="8420105" y="1282914"/>
            <a:chExt cx="3474227" cy="2419712"/>
          </a:xfrm>
        </p:grpSpPr>
        <p:cxnSp>
          <p:nvCxnSpPr>
            <p:cNvPr id="95" name="Straight Connector 94">
              <a:extLst>
                <a:ext uri="{FF2B5EF4-FFF2-40B4-BE49-F238E27FC236}">
                  <a16:creationId xmlns:a16="http://schemas.microsoft.com/office/drawing/2014/main" id="{3E46A591-3364-42AC-B36B-1611191D41C6}"/>
                </a:ext>
              </a:extLst>
            </p:cNvPr>
            <p:cNvCxnSpPr>
              <a:cxnSpLocks/>
            </p:cNvCxnSpPr>
            <p:nvPr/>
          </p:nvCxnSpPr>
          <p:spPr>
            <a:xfrm>
              <a:off x="8420105" y="1880418"/>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3E260FD-94CB-4730-9DED-DB0B5A4FF8BB}"/>
                </a:ext>
              </a:extLst>
            </p:cNvPr>
            <p:cNvSpPr/>
            <p:nvPr/>
          </p:nvSpPr>
          <p:spPr>
            <a:xfrm>
              <a:off x="8420105" y="1965513"/>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dirty="0">
                  <a:solidFill>
                    <a:srgbClr val="50E6FF"/>
                  </a:solidFill>
                  <a:latin typeface="Segoe UI Semibold"/>
                </a:rPr>
                <a:t>Cognitive Services &amp; Bot Service</a:t>
              </a:r>
            </a:p>
            <a:p>
              <a:pPr>
                <a:spcBef>
                  <a:spcPts val="600"/>
                </a:spcBef>
                <a:defRPr/>
              </a:pPr>
              <a:r>
                <a:rPr lang="pt-BR" sz="1599" dirty="0">
                  <a:solidFill>
                    <a:prstClr val="white"/>
                  </a:solidFill>
                  <a:latin typeface="Segoe UI"/>
                </a:rPr>
                <a:t>Leve recursos avançados, como mineração de conhecimento, reconhecimento de rosto, fala e idioma para seus aplicativos</a:t>
              </a:r>
              <a:endParaRPr lang="en-US" sz="1836" dirty="0">
                <a:solidFill>
                  <a:prstClr val="white"/>
                </a:solidFill>
                <a:latin typeface="Segoe UI"/>
              </a:endParaRPr>
            </a:p>
          </p:txBody>
        </p:sp>
        <p:grpSp>
          <p:nvGrpSpPr>
            <p:cNvPr id="2" name="Group 1">
              <a:extLst>
                <a:ext uri="{FF2B5EF4-FFF2-40B4-BE49-F238E27FC236}">
                  <a16:creationId xmlns:a16="http://schemas.microsoft.com/office/drawing/2014/main" id="{B4AD77C2-E1B7-4B3E-8C9E-C0AB4E6F337D}"/>
                </a:ext>
              </a:extLst>
            </p:cNvPr>
            <p:cNvGrpSpPr/>
            <p:nvPr/>
          </p:nvGrpSpPr>
          <p:grpSpPr>
            <a:xfrm>
              <a:off x="8420105" y="1282914"/>
              <a:ext cx="3474227" cy="486600"/>
              <a:chOff x="8420419" y="1298894"/>
              <a:chExt cx="3474721" cy="486669"/>
            </a:xfrm>
          </p:grpSpPr>
          <p:sp>
            <p:nvSpPr>
              <p:cNvPr id="87" name="TextBox 96">
                <a:extLst>
                  <a:ext uri="{FF2B5EF4-FFF2-40B4-BE49-F238E27FC236}">
                    <a16:creationId xmlns:a16="http://schemas.microsoft.com/office/drawing/2014/main" id="{F95E2111-B7B1-4FFE-A8B0-520AF364C38D}"/>
                  </a:ext>
                </a:extLst>
              </p:cNvPr>
              <p:cNvSpPr txBox="1"/>
              <p:nvPr/>
            </p:nvSpPr>
            <p:spPr>
              <a:xfrm>
                <a:off x="8420419" y="1298894"/>
                <a:ext cx="3474721"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pt-BR" sz="2000" dirty="0">
                    <a:solidFill>
                      <a:prstClr val="white"/>
                    </a:solidFill>
                    <a:latin typeface="Segoe UI Semibold"/>
                  </a:rPr>
                  <a:t>Infundir inteligência</a:t>
                </a:r>
              </a:p>
              <a:p>
                <a:pPr defTabSz="457112">
                  <a:defRPr/>
                </a:pPr>
                <a:r>
                  <a:rPr lang="pt-BR" sz="2000" dirty="0">
                    <a:solidFill>
                      <a:prstClr val="white"/>
                    </a:solidFill>
                    <a:latin typeface="Segoe UI Semibold"/>
                  </a:rPr>
                  <a:t>nos seus aplicativos</a:t>
                </a:r>
                <a:endParaRPr lang="en-US" sz="2000" dirty="0">
                  <a:solidFill>
                    <a:srgbClr val="50E6FF"/>
                  </a:solidFill>
                  <a:latin typeface="Segoe UI Semibold"/>
                </a:endParaRPr>
              </a:p>
            </p:txBody>
          </p:sp>
          <p:grpSp>
            <p:nvGrpSpPr>
              <p:cNvPr id="124" name="Group 123" descr="artificial intelligence, automated">
                <a:extLst>
                  <a:ext uri="{FF2B5EF4-FFF2-40B4-BE49-F238E27FC236}">
                    <a16:creationId xmlns:a16="http://schemas.microsoft.com/office/drawing/2014/main" id="{B0D87860-CB3D-4E6D-80AB-D6893B36E92F}"/>
                  </a:ext>
                </a:extLst>
              </p:cNvPr>
              <p:cNvGrpSpPr/>
              <p:nvPr/>
            </p:nvGrpSpPr>
            <p:grpSpPr>
              <a:xfrm>
                <a:off x="11444909" y="1309156"/>
                <a:ext cx="450228" cy="466144"/>
                <a:chOff x="10050541" y="4969726"/>
                <a:chExt cx="308146" cy="319040"/>
              </a:xfrm>
            </p:grpSpPr>
            <p:sp>
              <p:nvSpPr>
                <p:cNvPr id="125" name="Freeform 48">
                  <a:extLst>
                    <a:ext uri="{FF2B5EF4-FFF2-40B4-BE49-F238E27FC236}">
                      <a16:creationId xmlns:a16="http://schemas.microsoft.com/office/drawing/2014/main" id="{A5E2ACCD-BF20-449B-AB85-AB59FF65193E}"/>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27" name="Freeform 49">
                  <a:extLst>
                    <a:ext uri="{FF2B5EF4-FFF2-40B4-BE49-F238E27FC236}">
                      <a16:creationId xmlns:a16="http://schemas.microsoft.com/office/drawing/2014/main" id="{EA3B3FDD-AD31-47EA-91D8-324170E4C91C}"/>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28" name="Freeform 50">
                  <a:extLst>
                    <a:ext uri="{FF2B5EF4-FFF2-40B4-BE49-F238E27FC236}">
                      <a16:creationId xmlns:a16="http://schemas.microsoft.com/office/drawing/2014/main" id="{5F0F178C-CF75-4EAD-AF0D-94DA2AA423BF}"/>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29" name="Freeform 51">
                  <a:extLst>
                    <a:ext uri="{FF2B5EF4-FFF2-40B4-BE49-F238E27FC236}">
                      <a16:creationId xmlns:a16="http://schemas.microsoft.com/office/drawing/2014/main" id="{10D20A50-25FB-4775-8D05-A2C548CBA319}"/>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0" name="Freeform 52">
                  <a:extLst>
                    <a:ext uri="{FF2B5EF4-FFF2-40B4-BE49-F238E27FC236}">
                      <a16:creationId xmlns:a16="http://schemas.microsoft.com/office/drawing/2014/main" id="{54EAE467-262F-4B81-9452-76FC1A6C59E6}"/>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1" name="Freeform 53">
                  <a:extLst>
                    <a:ext uri="{FF2B5EF4-FFF2-40B4-BE49-F238E27FC236}">
                      <a16:creationId xmlns:a16="http://schemas.microsoft.com/office/drawing/2014/main" id="{8766F25C-16B8-445E-81C3-01A4D2ECF960}"/>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3" name="Freeform 54">
                  <a:extLst>
                    <a:ext uri="{FF2B5EF4-FFF2-40B4-BE49-F238E27FC236}">
                      <a16:creationId xmlns:a16="http://schemas.microsoft.com/office/drawing/2014/main" id="{704CF23E-6947-4800-9DEE-C10AAFAB8970}"/>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4" name="Freeform 55">
                  <a:extLst>
                    <a:ext uri="{FF2B5EF4-FFF2-40B4-BE49-F238E27FC236}">
                      <a16:creationId xmlns:a16="http://schemas.microsoft.com/office/drawing/2014/main" id="{C92ACF83-F40D-4130-BEAF-B4BA312C4B60}"/>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5" name="Freeform 56">
                  <a:extLst>
                    <a:ext uri="{FF2B5EF4-FFF2-40B4-BE49-F238E27FC236}">
                      <a16:creationId xmlns:a16="http://schemas.microsoft.com/office/drawing/2014/main" id="{0F5975E1-6CC3-4337-BCD5-1F6B157088F8}"/>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6" name="Freeform 57">
                  <a:extLst>
                    <a:ext uri="{FF2B5EF4-FFF2-40B4-BE49-F238E27FC236}">
                      <a16:creationId xmlns:a16="http://schemas.microsoft.com/office/drawing/2014/main" id="{B7C6FDD2-A394-4B50-8828-5737E64B2BED}"/>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7" name="Freeform 58">
                  <a:extLst>
                    <a:ext uri="{FF2B5EF4-FFF2-40B4-BE49-F238E27FC236}">
                      <a16:creationId xmlns:a16="http://schemas.microsoft.com/office/drawing/2014/main" id="{7F6A49BA-D6DD-4752-B0F7-0366E34BA615}"/>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8" name="Freeform 59">
                  <a:extLst>
                    <a:ext uri="{FF2B5EF4-FFF2-40B4-BE49-F238E27FC236}">
                      <a16:creationId xmlns:a16="http://schemas.microsoft.com/office/drawing/2014/main" id="{4F6782FA-151E-4699-A315-752A77F5B8F2}"/>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grpSp>
        </p:grpSp>
      </p:grpSp>
      <p:grpSp>
        <p:nvGrpSpPr>
          <p:cNvPr id="13" name="Group 12">
            <a:extLst>
              <a:ext uri="{FF2B5EF4-FFF2-40B4-BE49-F238E27FC236}">
                <a16:creationId xmlns:a16="http://schemas.microsoft.com/office/drawing/2014/main" id="{163FDAB0-81D5-431B-B96C-EB07592098AB}"/>
              </a:ext>
            </a:extLst>
          </p:cNvPr>
          <p:cNvGrpSpPr/>
          <p:nvPr/>
        </p:nvGrpSpPr>
        <p:grpSpPr>
          <a:xfrm>
            <a:off x="8650662" y="4718213"/>
            <a:ext cx="3474227" cy="2413651"/>
            <a:chOff x="8420105" y="3756317"/>
            <a:chExt cx="3474227" cy="2413651"/>
          </a:xfrm>
        </p:grpSpPr>
        <p:cxnSp>
          <p:nvCxnSpPr>
            <p:cNvPr id="149" name="Straight Connector 148">
              <a:extLst>
                <a:ext uri="{FF2B5EF4-FFF2-40B4-BE49-F238E27FC236}">
                  <a16:creationId xmlns:a16="http://schemas.microsoft.com/office/drawing/2014/main" id="{82DB3530-A78D-4B89-B059-E0D73F1365F3}"/>
                </a:ext>
              </a:extLst>
            </p:cNvPr>
            <p:cNvCxnSpPr>
              <a:cxnSpLocks/>
            </p:cNvCxnSpPr>
            <p:nvPr/>
          </p:nvCxnSpPr>
          <p:spPr>
            <a:xfrm>
              <a:off x="8420105" y="4347761"/>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E0ADE1F9-2B0A-492F-9D39-FF0F02631BA9}"/>
                </a:ext>
              </a:extLst>
            </p:cNvPr>
            <p:cNvSpPr/>
            <p:nvPr/>
          </p:nvSpPr>
          <p:spPr>
            <a:xfrm>
              <a:off x="8420105" y="4432855"/>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dirty="0">
                  <a:solidFill>
                    <a:srgbClr val="50E6FF"/>
                  </a:solidFill>
                  <a:latin typeface="Segoe UI Semibold"/>
                </a:rPr>
                <a:t>Logic Apps</a:t>
              </a:r>
            </a:p>
            <a:p>
              <a:pPr>
                <a:spcBef>
                  <a:spcPts val="600"/>
                </a:spcBef>
                <a:defRPr/>
              </a:pPr>
              <a:r>
                <a:rPr lang="pt-BR" sz="1599" dirty="0">
                  <a:solidFill>
                    <a:prstClr val="white"/>
                  </a:solidFill>
                  <a:latin typeface="Segoe UI"/>
                </a:rPr>
                <a:t>Crie processos de negócios e automatize fluxos de trabalho. Conecte-se a softwares de terceiros ou aplicativos locais usando mais de 200 conectores prontos para uso</a:t>
              </a:r>
              <a:endParaRPr lang="en-US" sz="1836" dirty="0">
                <a:solidFill>
                  <a:prstClr val="white"/>
                </a:solidFill>
                <a:latin typeface="Segoe UI"/>
              </a:endParaRPr>
            </a:p>
          </p:txBody>
        </p:sp>
        <p:grpSp>
          <p:nvGrpSpPr>
            <p:cNvPr id="7" name="Group 6">
              <a:extLst>
                <a:ext uri="{FF2B5EF4-FFF2-40B4-BE49-F238E27FC236}">
                  <a16:creationId xmlns:a16="http://schemas.microsoft.com/office/drawing/2014/main" id="{F7CB729C-80FB-4D42-AE0B-F04260E08790}"/>
                </a:ext>
              </a:extLst>
            </p:cNvPr>
            <p:cNvGrpSpPr/>
            <p:nvPr/>
          </p:nvGrpSpPr>
          <p:grpSpPr>
            <a:xfrm>
              <a:off x="8420105" y="3756317"/>
              <a:ext cx="3474227" cy="486600"/>
              <a:chOff x="8420417" y="3796765"/>
              <a:chExt cx="3474720" cy="486669"/>
            </a:xfrm>
          </p:grpSpPr>
          <p:sp>
            <p:nvSpPr>
              <p:cNvPr id="148" name="TextBox 96">
                <a:extLst>
                  <a:ext uri="{FF2B5EF4-FFF2-40B4-BE49-F238E27FC236}">
                    <a16:creationId xmlns:a16="http://schemas.microsoft.com/office/drawing/2014/main" id="{636160ED-6D4A-4170-8CD7-834D2A8DBC17}"/>
                  </a:ext>
                </a:extLst>
              </p:cNvPr>
              <p:cNvSpPr txBox="1"/>
              <p:nvPr/>
            </p:nvSpPr>
            <p:spPr>
              <a:xfrm>
                <a:off x="8420417" y="3796765"/>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pt-BR" sz="2000" dirty="0">
                    <a:solidFill>
                      <a:prstClr val="white"/>
                    </a:solidFill>
                    <a:latin typeface="Segoe UI Semibold"/>
                  </a:rPr>
                  <a:t>Integre-se com centenas</a:t>
                </a:r>
              </a:p>
              <a:p>
                <a:pPr defTabSz="457112">
                  <a:defRPr/>
                </a:pPr>
                <a:r>
                  <a:rPr lang="pt-BR" sz="2000" dirty="0">
                    <a:solidFill>
                      <a:prstClr val="white"/>
                    </a:solidFill>
                    <a:latin typeface="Segoe UI Semibold"/>
                  </a:rPr>
                  <a:t>de serviços</a:t>
                </a:r>
                <a:endParaRPr lang="en-US" sz="2000" dirty="0">
                  <a:solidFill>
                    <a:srgbClr val="50E6FF"/>
                  </a:solidFill>
                  <a:latin typeface="Segoe UI Semibold"/>
                </a:endParaRPr>
              </a:p>
            </p:txBody>
          </p:sp>
          <p:grpSp>
            <p:nvGrpSpPr>
              <p:cNvPr id="180" name="Group 19" descr="integrate">
                <a:extLst>
                  <a:ext uri="{FF2B5EF4-FFF2-40B4-BE49-F238E27FC236}">
                    <a16:creationId xmlns:a16="http://schemas.microsoft.com/office/drawing/2014/main" id="{63236E12-3002-4939-AAFF-53A8D6BF24FB}"/>
                  </a:ext>
                </a:extLst>
              </p:cNvPr>
              <p:cNvGrpSpPr>
                <a:grpSpLocks noChangeAspect="1"/>
              </p:cNvGrpSpPr>
              <p:nvPr/>
            </p:nvGrpSpPr>
            <p:grpSpPr bwMode="auto">
              <a:xfrm>
                <a:off x="11516301" y="3850683"/>
                <a:ext cx="378836" cy="378832"/>
                <a:chOff x="1057" y="811"/>
                <a:chExt cx="230" cy="230"/>
              </a:xfrm>
            </p:grpSpPr>
            <p:sp>
              <p:nvSpPr>
                <p:cNvPr id="181" name="AutoShape 18">
                  <a:extLst>
                    <a:ext uri="{FF2B5EF4-FFF2-40B4-BE49-F238E27FC236}">
                      <a16:creationId xmlns:a16="http://schemas.microsoft.com/office/drawing/2014/main" id="{D3624F4F-969F-4E3F-9871-505D63C50151}"/>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2" name="Rectangle 20">
                  <a:extLst>
                    <a:ext uri="{FF2B5EF4-FFF2-40B4-BE49-F238E27FC236}">
                      <a16:creationId xmlns:a16="http://schemas.microsoft.com/office/drawing/2014/main" id="{BC724A55-8A9E-44C9-B16A-67F1E9B6001D}"/>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3" name="Rectangle 21">
                  <a:extLst>
                    <a:ext uri="{FF2B5EF4-FFF2-40B4-BE49-F238E27FC236}">
                      <a16:creationId xmlns:a16="http://schemas.microsoft.com/office/drawing/2014/main" id="{0FD3E9F8-9121-491A-8E59-C52A338EDD33}"/>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4" name="Rectangle 22">
                  <a:extLst>
                    <a:ext uri="{FF2B5EF4-FFF2-40B4-BE49-F238E27FC236}">
                      <a16:creationId xmlns:a16="http://schemas.microsoft.com/office/drawing/2014/main" id="{0B5D5ABF-0E00-43C1-A5D0-4234A54FD35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5" name="Rectangle 23">
                  <a:extLst>
                    <a:ext uri="{FF2B5EF4-FFF2-40B4-BE49-F238E27FC236}">
                      <a16:creationId xmlns:a16="http://schemas.microsoft.com/office/drawing/2014/main" id="{434B5C87-A0DF-4B37-9B4F-09760DA99111}"/>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6" name="Rectangle 24">
                  <a:extLst>
                    <a:ext uri="{FF2B5EF4-FFF2-40B4-BE49-F238E27FC236}">
                      <a16:creationId xmlns:a16="http://schemas.microsoft.com/office/drawing/2014/main" id="{DA3914E5-8394-4E96-842B-32D5656CDFA2}"/>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7" name="Rectangle 25">
                  <a:extLst>
                    <a:ext uri="{FF2B5EF4-FFF2-40B4-BE49-F238E27FC236}">
                      <a16:creationId xmlns:a16="http://schemas.microsoft.com/office/drawing/2014/main" id="{445AD595-EEDA-47E5-AFD5-E5181121BA01}"/>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8" name="Rectangle 26">
                  <a:extLst>
                    <a:ext uri="{FF2B5EF4-FFF2-40B4-BE49-F238E27FC236}">
                      <a16:creationId xmlns:a16="http://schemas.microsoft.com/office/drawing/2014/main" id="{24F1D289-436C-4E25-8AB9-4E1997A70525}"/>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9" name="Rectangle 27">
                  <a:extLst>
                    <a:ext uri="{FF2B5EF4-FFF2-40B4-BE49-F238E27FC236}">
                      <a16:creationId xmlns:a16="http://schemas.microsoft.com/office/drawing/2014/main" id="{8347FBF3-FAA3-46F5-AE73-FDCCA0D7C9C2}"/>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0" name="Oval 28">
                  <a:extLst>
                    <a:ext uri="{FF2B5EF4-FFF2-40B4-BE49-F238E27FC236}">
                      <a16:creationId xmlns:a16="http://schemas.microsoft.com/office/drawing/2014/main" id="{22D033AC-2CB4-41F0-A5B2-DC2FF4187B33}"/>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1" name="Oval 29">
                  <a:extLst>
                    <a:ext uri="{FF2B5EF4-FFF2-40B4-BE49-F238E27FC236}">
                      <a16:creationId xmlns:a16="http://schemas.microsoft.com/office/drawing/2014/main" id="{926DA371-4764-4C1E-AF84-B8927AF2AFA2}"/>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2" name="Oval 30">
                  <a:extLst>
                    <a:ext uri="{FF2B5EF4-FFF2-40B4-BE49-F238E27FC236}">
                      <a16:creationId xmlns:a16="http://schemas.microsoft.com/office/drawing/2014/main" id="{DD19DAEC-34B2-4B98-A4F5-BC18B9E7D2D2}"/>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4" name="Oval 31">
                  <a:extLst>
                    <a:ext uri="{FF2B5EF4-FFF2-40B4-BE49-F238E27FC236}">
                      <a16:creationId xmlns:a16="http://schemas.microsoft.com/office/drawing/2014/main" id="{76755009-A140-4C56-AA94-12D30FB591EB}"/>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5" name="Rectangle 32">
                  <a:extLst>
                    <a:ext uri="{FF2B5EF4-FFF2-40B4-BE49-F238E27FC236}">
                      <a16:creationId xmlns:a16="http://schemas.microsoft.com/office/drawing/2014/main" id="{36AD04F1-F419-484F-A7B8-BB0EDBB06B2D}"/>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205" name="Rectangle 33">
                  <a:extLst>
                    <a:ext uri="{FF2B5EF4-FFF2-40B4-BE49-F238E27FC236}">
                      <a16:creationId xmlns:a16="http://schemas.microsoft.com/office/drawing/2014/main" id="{F57318DF-5B45-4128-9CCE-37370A3AE381}"/>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206" name="Rectangle 34">
                  <a:extLst>
                    <a:ext uri="{FF2B5EF4-FFF2-40B4-BE49-F238E27FC236}">
                      <a16:creationId xmlns:a16="http://schemas.microsoft.com/office/drawing/2014/main" id="{752C5504-02EC-4113-91C7-71CB2957805B}"/>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207" name="Rectangle 35">
                  <a:extLst>
                    <a:ext uri="{FF2B5EF4-FFF2-40B4-BE49-F238E27FC236}">
                      <a16:creationId xmlns:a16="http://schemas.microsoft.com/office/drawing/2014/main" id="{838F7082-21EF-4380-838B-85E19DE9F99F}"/>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grpSp>
        </p:grpSp>
      </p:grpSp>
      <p:grpSp>
        <p:nvGrpSpPr>
          <p:cNvPr id="11" name="Group 10">
            <a:extLst>
              <a:ext uri="{FF2B5EF4-FFF2-40B4-BE49-F238E27FC236}">
                <a16:creationId xmlns:a16="http://schemas.microsoft.com/office/drawing/2014/main" id="{12C9E5EA-A583-47A0-82D2-E47E112FBE05}"/>
              </a:ext>
            </a:extLst>
          </p:cNvPr>
          <p:cNvGrpSpPr/>
          <p:nvPr/>
        </p:nvGrpSpPr>
        <p:grpSpPr>
          <a:xfrm>
            <a:off x="8650662" y="2227954"/>
            <a:ext cx="3474227" cy="2418433"/>
            <a:chOff x="4481125" y="3751535"/>
            <a:chExt cx="3474227" cy="2418433"/>
          </a:xfrm>
        </p:grpSpPr>
        <p:cxnSp>
          <p:nvCxnSpPr>
            <p:cNvPr id="146" name="Straight Connector 145">
              <a:extLst>
                <a:ext uri="{FF2B5EF4-FFF2-40B4-BE49-F238E27FC236}">
                  <a16:creationId xmlns:a16="http://schemas.microsoft.com/office/drawing/2014/main" id="{A78EB224-74B8-4663-8D82-53C1D7EEC61D}"/>
                </a:ext>
              </a:extLst>
            </p:cNvPr>
            <p:cNvCxnSpPr>
              <a:cxnSpLocks/>
            </p:cNvCxnSpPr>
            <p:nvPr/>
          </p:nvCxnSpPr>
          <p:spPr>
            <a:xfrm>
              <a:off x="4481125" y="4347761"/>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2017BB40-9718-449D-A09C-67DA16A9DCAE}"/>
                </a:ext>
              </a:extLst>
            </p:cNvPr>
            <p:cNvSpPr/>
            <p:nvPr/>
          </p:nvSpPr>
          <p:spPr>
            <a:xfrm>
              <a:off x="4481125" y="4432855"/>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dirty="0">
                  <a:solidFill>
                    <a:srgbClr val="50E6FF"/>
                  </a:solidFill>
                  <a:latin typeface="Segoe UI Semibold"/>
                </a:rPr>
                <a:t>Azure Functions</a:t>
              </a:r>
              <a:endParaRPr lang="en-US" sz="1836" dirty="0">
                <a:solidFill>
                  <a:prstClr val="white"/>
                </a:solidFill>
                <a:latin typeface="Segoe UI Semibold"/>
              </a:endParaRPr>
            </a:p>
            <a:p>
              <a:pPr>
                <a:spcBef>
                  <a:spcPts val="600"/>
                </a:spcBef>
                <a:defRPr/>
              </a:pPr>
              <a:r>
                <a:rPr lang="pt-BR" sz="1599" dirty="0">
                  <a:solidFill>
                    <a:prstClr val="white"/>
                  </a:solidFill>
                  <a:latin typeface="Segoe UI"/>
                </a:rPr>
                <a:t>Adicione novas funcionalidades mais rapidamente e sem recursos dedicados, respondendo a eventos que acontecem em outros lugares</a:t>
              </a:r>
              <a:endParaRPr lang="en-US" sz="1836" dirty="0">
                <a:solidFill>
                  <a:prstClr val="white"/>
                </a:solidFill>
                <a:latin typeface="Segoe UI"/>
              </a:endParaRPr>
            </a:p>
          </p:txBody>
        </p:sp>
        <p:grpSp>
          <p:nvGrpSpPr>
            <p:cNvPr id="8" name="Group 7">
              <a:extLst>
                <a:ext uri="{FF2B5EF4-FFF2-40B4-BE49-F238E27FC236}">
                  <a16:creationId xmlns:a16="http://schemas.microsoft.com/office/drawing/2014/main" id="{AD0A7DAA-A168-44CF-9B33-F0C39E78E2F7}"/>
                </a:ext>
              </a:extLst>
            </p:cNvPr>
            <p:cNvGrpSpPr/>
            <p:nvPr/>
          </p:nvGrpSpPr>
          <p:grpSpPr>
            <a:xfrm>
              <a:off x="4481125" y="3751535"/>
              <a:ext cx="3474227" cy="496164"/>
              <a:chOff x="4480878" y="3804569"/>
              <a:chExt cx="3474720" cy="496234"/>
            </a:xfrm>
          </p:grpSpPr>
          <p:sp>
            <p:nvSpPr>
              <p:cNvPr id="145" name="TextBox 96">
                <a:extLst>
                  <a:ext uri="{FF2B5EF4-FFF2-40B4-BE49-F238E27FC236}">
                    <a16:creationId xmlns:a16="http://schemas.microsoft.com/office/drawing/2014/main" id="{31D6210D-6F97-4ED9-B42E-B1691E0674FC}"/>
                  </a:ext>
                </a:extLst>
              </p:cNvPr>
              <p:cNvSpPr txBox="1"/>
              <p:nvPr/>
            </p:nvSpPr>
            <p:spPr>
              <a:xfrm>
                <a:off x="4480878" y="3809352"/>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r>
                  <a:rPr lang="pt-BR" sz="2000" dirty="0">
                    <a:solidFill>
                      <a:prstClr val="white"/>
                    </a:solidFill>
                    <a:latin typeface="Segoe UI Semibold"/>
                  </a:rPr>
                  <a:t>Construir um produtivo</a:t>
                </a:r>
              </a:p>
              <a:p>
                <a:pPr defTabSz="932563">
                  <a:defRPr/>
                </a:pPr>
                <a:r>
                  <a:rPr lang="pt-BR" sz="2000" dirty="0" err="1">
                    <a:solidFill>
                      <a:prstClr val="white"/>
                    </a:solidFill>
                    <a:latin typeface="Segoe UI Semibold"/>
                  </a:rPr>
                  <a:t>back-end</a:t>
                </a:r>
                <a:r>
                  <a:rPr lang="pt-BR" sz="2000" dirty="0">
                    <a:solidFill>
                      <a:prstClr val="white"/>
                    </a:solidFill>
                    <a:latin typeface="Segoe UI Semibold"/>
                  </a:rPr>
                  <a:t> em minutos</a:t>
                </a:r>
                <a:endParaRPr lang="en-US" sz="2000" dirty="0">
                  <a:solidFill>
                    <a:srgbClr val="50E6FF"/>
                  </a:solidFill>
                  <a:latin typeface="Segoe UI Semibold"/>
                </a:endParaRPr>
              </a:p>
            </p:txBody>
          </p:sp>
          <p:grpSp>
            <p:nvGrpSpPr>
              <p:cNvPr id="213" name="Group 212">
                <a:extLst>
                  <a:ext uri="{FF2B5EF4-FFF2-40B4-BE49-F238E27FC236}">
                    <a16:creationId xmlns:a16="http://schemas.microsoft.com/office/drawing/2014/main" id="{69CF9E5A-274E-4CA0-9B46-C07AC3CEE3F6}"/>
                  </a:ext>
                </a:extLst>
              </p:cNvPr>
              <p:cNvGrpSpPr/>
              <p:nvPr/>
            </p:nvGrpSpPr>
            <p:grpSpPr>
              <a:xfrm>
                <a:off x="7418627" y="3804569"/>
                <a:ext cx="536971" cy="496234"/>
                <a:chOff x="2554288" y="3076575"/>
                <a:chExt cx="460376" cy="425450"/>
              </a:xfrm>
              <a:solidFill>
                <a:schemeClr val="accent3"/>
              </a:solidFill>
            </p:grpSpPr>
            <p:sp>
              <p:nvSpPr>
                <p:cNvPr id="214" name="Freeform 5">
                  <a:extLst>
                    <a:ext uri="{FF2B5EF4-FFF2-40B4-BE49-F238E27FC236}">
                      <a16:creationId xmlns:a16="http://schemas.microsoft.com/office/drawing/2014/main" id="{274CA3F3-CE2C-4F8A-A7A8-2D54B7EE47D3}"/>
                    </a:ext>
                  </a:extLst>
                </p:cNvPr>
                <p:cNvSpPr>
                  <a:spLocks/>
                </p:cNvSpPr>
                <p:nvPr/>
              </p:nvSpPr>
              <p:spPr bwMode="auto">
                <a:xfrm>
                  <a:off x="2867026" y="3152775"/>
                  <a:ext cx="147638" cy="265113"/>
                </a:xfrm>
                <a:custGeom>
                  <a:avLst/>
                  <a:gdLst>
                    <a:gd name="T0" fmla="*/ 8 w 53"/>
                    <a:gd name="T1" fmla="*/ 2 h 95"/>
                    <a:gd name="T2" fmla="*/ 2 w 53"/>
                    <a:gd name="T3" fmla="*/ 2 h 95"/>
                    <a:gd name="T4" fmla="*/ 1 w 53"/>
                    <a:gd name="T5" fmla="*/ 5 h 95"/>
                    <a:gd name="T6" fmla="*/ 2 w 53"/>
                    <a:gd name="T7" fmla="*/ 8 h 95"/>
                    <a:gd name="T8" fmla="*/ 39 w 53"/>
                    <a:gd name="T9" fmla="*/ 44 h 95"/>
                    <a:gd name="T10" fmla="*/ 39 w 53"/>
                    <a:gd name="T11" fmla="*/ 50 h 95"/>
                    <a:gd name="T12" fmla="*/ 2 w 53"/>
                    <a:gd name="T13" fmla="*/ 88 h 95"/>
                    <a:gd name="T14" fmla="*/ 2 w 53"/>
                    <a:gd name="T15" fmla="*/ 94 h 95"/>
                    <a:gd name="T16" fmla="*/ 7 w 53"/>
                    <a:gd name="T17" fmla="*/ 94 h 95"/>
                    <a:gd name="T18" fmla="*/ 51 w 53"/>
                    <a:gd name="T19" fmla="*/ 50 h 95"/>
                    <a:gd name="T20" fmla="*/ 51 w 53"/>
                    <a:gd name="T21" fmla="*/ 44 h 95"/>
                    <a:gd name="T22" fmla="*/ 8 w 53"/>
                    <a:gd name="T23" fmla="*/ 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5">
                      <a:moveTo>
                        <a:pt x="8" y="2"/>
                      </a:moveTo>
                      <a:cubicBezTo>
                        <a:pt x="6" y="0"/>
                        <a:pt x="4" y="0"/>
                        <a:pt x="2" y="2"/>
                      </a:cubicBezTo>
                      <a:cubicBezTo>
                        <a:pt x="1" y="2"/>
                        <a:pt x="1" y="3"/>
                        <a:pt x="1" y="5"/>
                      </a:cubicBezTo>
                      <a:cubicBezTo>
                        <a:pt x="1" y="6"/>
                        <a:pt x="1" y="7"/>
                        <a:pt x="2" y="8"/>
                      </a:cubicBezTo>
                      <a:cubicBezTo>
                        <a:pt x="39" y="44"/>
                        <a:pt x="39" y="44"/>
                        <a:pt x="39" y="44"/>
                      </a:cubicBezTo>
                      <a:cubicBezTo>
                        <a:pt x="41" y="46"/>
                        <a:pt x="41" y="48"/>
                        <a:pt x="39" y="50"/>
                      </a:cubicBezTo>
                      <a:cubicBezTo>
                        <a:pt x="2" y="88"/>
                        <a:pt x="2" y="88"/>
                        <a:pt x="2" y="88"/>
                      </a:cubicBezTo>
                      <a:cubicBezTo>
                        <a:pt x="0" y="90"/>
                        <a:pt x="0" y="92"/>
                        <a:pt x="2" y="94"/>
                      </a:cubicBezTo>
                      <a:cubicBezTo>
                        <a:pt x="3" y="95"/>
                        <a:pt x="6" y="95"/>
                        <a:pt x="7" y="94"/>
                      </a:cubicBezTo>
                      <a:cubicBezTo>
                        <a:pt x="51" y="50"/>
                        <a:pt x="51" y="50"/>
                        <a:pt x="51" y="50"/>
                      </a:cubicBezTo>
                      <a:cubicBezTo>
                        <a:pt x="53" y="48"/>
                        <a:pt x="53" y="46"/>
                        <a:pt x="51" y="44"/>
                      </a:cubicBezTo>
                      <a:lnTo>
                        <a:pt x="8"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IN" sz="1836">
                    <a:solidFill>
                      <a:prstClr val="black"/>
                    </a:solidFill>
                    <a:latin typeface="Segoe UI"/>
                  </a:endParaRPr>
                </a:p>
              </p:txBody>
            </p:sp>
            <p:sp>
              <p:nvSpPr>
                <p:cNvPr id="215" name="Freeform 6">
                  <a:extLst>
                    <a:ext uri="{FF2B5EF4-FFF2-40B4-BE49-F238E27FC236}">
                      <a16:creationId xmlns:a16="http://schemas.microsoft.com/office/drawing/2014/main" id="{2D5D343D-A91B-4B0C-A64C-43FF4A90C159}"/>
                    </a:ext>
                  </a:extLst>
                </p:cNvPr>
                <p:cNvSpPr>
                  <a:spLocks/>
                </p:cNvSpPr>
                <p:nvPr/>
              </p:nvSpPr>
              <p:spPr bwMode="auto">
                <a:xfrm>
                  <a:off x="2554288" y="3152775"/>
                  <a:ext cx="147638" cy="265113"/>
                </a:xfrm>
                <a:custGeom>
                  <a:avLst/>
                  <a:gdLst>
                    <a:gd name="T0" fmla="*/ 14 w 53"/>
                    <a:gd name="T1" fmla="*/ 50 h 95"/>
                    <a:gd name="T2" fmla="*/ 14 w 53"/>
                    <a:gd name="T3" fmla="*/ 44 h 95"/>
                    <a:gd name="T4" fmla="*/ 50 w 53"/>
                    <a:gd name="T5" fmla="*/ 8 h 95"/>
                    <a:gd name="T6" fmla="*/ 52 w 53"/>
                    <a:gd name="T7" fmla="*/ 5 h 95"/>
                    <a:gd name="T8" fmla="*/ 50 w 53"/>
                    <a:gd name="T9" fmla="*/ 2 h 95"/>
                    <a:gd name="T10" fmla="*/ 45 w 53"/>
                    <a:gd name="T11" fmla="*/ 2 h 95"/>
                    <a:gd name="T12" fmla="*/ 1 w 53"/>
                    <a:gd name="T13" fmla="*/ 44 h 95"/>
                    <a:gd name="T14" fmla="*/ 1 w 53"/>
                    <a:gd name="T15" fmla="*/ 50 h 95"/>
                    <a:gd name="T16" fmla="*/ 45 w 53"/>
                    <a:gd name="T17" fmla="*/ 94 h 95"/>
                    <a:gd name="T18" fmla="*/ 51 w 53"/>
                    <a:gd name="T19" fmla="*/ 94 h 95"/>
                    <a:gd name="T20" fmla="*/ 51 w 53"/>
                    <a:gd name="T21" fmla="*/ 88 h 95"/>
                    <a:gd name="T22" fmla="*/ 14 w 53"/>
                    <a:gd name="T23" fmla="*/ 5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5">
                      <a:moveTo>
                        <a:pt x="14" y="50"/>
                      </a:moveTo>
                      <a:cubicBezTo>
                        <a:pt x="12" y="48"/>
                        <a:pt x="12" y="46"/>
                        <a:pt x="14" y="44"/>
                      </a:cubicBezTo>
                      <a:cubicBezTo>
                        <a:pt x="50" y="8"/>
                        <a:pt x="50" y="8"/>
                        <a:pt x="50" y="8"/>
                      </a:cubicBezTo>
                      <a:cubicBezTo>
                        <a:pt x="51" y="7"/>
                        <a:pt x="52" y="6"/>
                        <a:pt x="52" y="5"/>
                      </a:cubicBezTo>
                      <a:cubicBezTo>
                        <a:pt x="52" y="3"/>
                        <a:pt x="51" y="2"/>
                        <a:pt x="50" y="2"/>
                      </a:cubicBezTo>
                      <a:cubicBezTo>
                        <a:pt x="49" y="0"/>
                        <a:pt x="46" y="0"/>
                        <a:pt x="45" y="2"/>
                      </a:cubicBezTo>
                      <a:cubicBezTo>
                        <a:pt x="1" y="44"/>
                        <a:pt x="1" y="44"/>
                        <a:pt x="1" y="44"/>
                      </a:cubicBezTo>
                      <a:cubicBezTo>
                        <a:pt x="0" y="46"/>
                        <a:pt x="0" y="48"/>
                        <a:pt x="1" y="50"/>
                      </a:cubicBezTo>
                      <a:cubicBezTo>
                        <a:pt x="45" y="94"/>
                        <a:pt x="45" y="94"/>
                        <a:pt x="45" y="94"/>
                      </a:cubicBezTo>
                      <a:cubicBezTo>
                        <a:pt x="47" y="95"/>
                        <a:pt x="49" y="95"/>
                        <a:pt x="51" y="94"/>
                      </a:cubicBezTo>
                      <a:cubicBezTo>
                        <a:pt x="53" y="92"/>
                        <a:pt x="53" y="90"/>
                        <a:pt x="51" y="88"/>
                      </a:cubicBezTo>
                      <a:lnTo>
                        <a:pt x="14" y="5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IN" sz="1836">
                    <a:solidFill>
                      <a:prstClr val="black"/>
                    </a:solidFill>
                    <a:latin typeface="Segoe UI"/>
                  </a:endParaRPr>
                </a:p>
              </p:txBody>
            </p:sp>
            <p:sp>
              <p:nvSpPr>
                <p:cNvPr id="216" name="Freeform 8">
                  <a:extLst>
                    <a:ext uri="{FF2B5EF4-FFF2-40B4-BE49-F238E27FC236}">
                      <a16:creationId xmlns:a16="http://schemas.microsoft.com/office/drawing/2014/main" id="{78612417-3A18-43CF-91E8-F766DA54220F}"/>
                    </a:ext>
                  </a:extLst>
                </p:cNvPr>
                <p:cNvSpPr>
                  <a:spLocks/>
                </p:cNvSpPr>
                <p:nvPr/>
              </p:nvSpPr>
              <p:spPr bwMode="auto">
                <a:xfrm>
                  <a:off x="2706689" y="3076575"/>
                  <a:ext cx="155575" cy="425450"/>
                </a:xfrm>
                <a:custGeom>
                  <a:avLst/>
                  <a:gdLst>
                    <a:gd name="T0" fmla="*/ 14 w 98"/>
                    <a:gd name="T1" fmla="*/ 268 h 268"/>
                    <a:gd name="T2" fmla="*/ 98 w 98"/>
                    <a:gd name="T3" fmla="*/ 113 h 268"/>
                    <a:gd name="T4" fmla="*/ 40 w 98"/>
                    <a:gd name="T5" fmla="*/ 111 h 268"/>
                    <a:gd name="T6" fmla="*/ 90 w 98"/>
                    <a:gd name="T7" fmla="*/ 0 h 268"/>
                    <a:gd name="T8" fmla="*/ 47 w 98"/>
                    <a:gd name="T9" fmla="*/ 0 h 268"/>
                    <a:gd name="T10" fmla="*/ 0 w 98"/>
                    <a:gd name="T11" fmla="*/ 134 h 268"/>
                    <a:gd name="T12" fmla="*/ 58 w 98"/>
                    <a:gd name="T13" fmla="*/ 136 h 268"/>
                    <a:gd name="T14" fmla="*/ 14 w 98"/>
                    <a:gd name="T15" fmla="*/ 268 h 268"/>
                    <a:gd name="T16" fmla="*/ 14 w 98"/>
                    <a:gd name="T17"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68">
                      <a:moveTo>
                        <a:pt x="14" y="268"/>
                      </a:moveTo>
                      <a:lnTo>
                        <a:pt x="98" y="113"/>
                      </a:lnTo>
                      <a:lnTo>
                        <a:pt x="40" y="111"/>
                      </a:lnTo>
                      <a:lnTo>
                        <a:pt x="90" y="0"/>
                      </a:lnTo>
                      <a:lnTo>
                        <a:pt x="47" y="0"/>
                      </a:lnTo>
                      <a:lnTo>
                        <a:pt x="0" y="134"/>
                      </a:lnTo>
                      <a:lnTo>
                        <a:pt x="58" y="136"/>
                      </a:lnTo>
                      <a:lnTo>
                        <a:pt x="14" y="268"/>
                      </a:lnTo>
                      <a:lnTo>
                        <a:pt x="14"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IN" sz="1836">
                    <a:solidFill>
                      <a:prstClr val="black"/>
                    </a:solidFill>
                    <a:latin typeface="Segoe UI"/>
                  </a:endParaRPr>
                </a:p>
              </p:txBody>
            </p:sp>
          </p:grpSp>
        </p:grpSp>
      </p:grpSp>
      <p:grpSp>
        <p:nvGrpSpPr>
          <p:cNvPr id="9" name="Group 8">
            <a:extLst>
              <a:ext uri="{FF2B5EF4-FFF2-40B4-BE49-F238E27FC236}">
                <a16:creationId xmlns:a16="http://schemas.microsoft.com/office/drawing/2014/main" id="{C3B52CF5-63B1-4B08-88DC-6CA0F1075A79}"/>
              </a:ext>
            </a:extLst>
          </p:cNvPr>
          <p:cNvGrpSpPr/>
          <p:nvPr/>
        </p:nvGrpSpPr>
        <p:grpSpPr>
          <a:xfrm>
            <a:off x="460504" y="4713431"/>
            <a:ext cx="3474227" cy="2419712"/>
            <a:chOff x="4481125" y="1282914"/>
            <a:chExt cx="3474227" cy="2419712"/>
          </a:xfrm>
        </p:grpSpPr>
        <p:cxnSp>
          <p:nvCxnSpPr>
            <p:cNvPr id="85" name="Straight Connector 84">
              <a:extLst>
                <a:ext uri="{FF2B5EF4-FFF2-40B4-BE49-F238E27FC236}">
                  <a16:creationId xmlns:a16="http://schemas.microsoft.com/office/drawing/2014/main" id="{9E64B13A-CCDF-4860-B0A0-75D5B1154137}"/>
                </a:ext>
              </a:extLst>
            </p:cNvPr>
            <p:cNvCxnSpPr>
              <a:cxnSpLocks/>
            </p:cNvCxnSpPr>
            <p:nvPr/>
          </p:nvCxnSpPr>
          <p:spPr>
            <a:xfrm>
              <a:off x="4481125" y="1880418"/>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60036AC-244E-432F-B7F5-9A9F77202BE8}"/>
                </a:ext>
              </a:extLst>
            </p:cNvPr>
            <p:cNvSpPr/>
            <p:nvPr/>
          </p:nvSpPr>
          <p:spPr>
            <a:xfrm>
              <a:off x="4481125" y="1965513"/>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IN" sz="1599" dirty="0">
                  <a:solidFill>
                    <a:srgbClr val="50E6FF"/>
                  </a:solidFill>
                  <a:latin typeface="Segoe UI Semibold"/>
                </a:rPr>
                <a:t>Azure DevOps &amp; GitHub</a:t>
              </a:r>
            </a:p>
            <a:p>
              <a:pPr>
                <a:spcBef>
                  <a:spcPts val="600"/>
                </a:spcBef>
                <a:defRPr/>
              </a:pPr>
              <a:r>
                <a:rPr lang="pt-BR" sz="1500" dirty="0">
                  <a:solidFill>
                    <a:prstClr val="white"/>
                  </a:solidFill>
                  <a:latin typeface="Segoe UI"/>
                </a:rPr>
                <a:t>Planeje de forma mais inteligente, colabore melhor e envie mais rapidamente com um conjunto de serviços de desenvolvimento modernos para planejar, testar, criar e liberar</a:t>
              </a:r>
              <a:endParaRPr lang="en-IN" sz="1500" dirty="0">
                <a:solidFill>
                  <a:prstClr val="white"/>
                </a:solidFill>
                <a:latin typeface="Segoe UI"/>
              </a:endParaRPr>
            </a:p>
          </p:txBody>
        </p:sp>
        <p:grpSp>
          <p:nvGrpSpPr>
            <p:cNvPr id="10" name="Group 9">
              <a:extLst>
                <a:ext uri="{FF2B5EF4-FFF2-40B4-BE49-F238E27FC236}">
                  <a16:creationId xmlns:a16="http://schemas.microsoft.com/office/drawing/2014/main" id="{7CF0BD2C-A2D1-4DA4-8203-557190241852}"/>
                </a:ext>
              </a:extLst>
            </p:cNvPr>
            <p:cNvGrpSpPr/>
            <p:nvPr/>
          </p:nvGrpSpPr>
          <p:grpSpPr>
            <a:xfrm>
              <a:off x="4481125" y="1282914"/>
              <a:ext cx="3474227" cy="486600"/>
              <a:chOff x="4480878" y="1281646"/>
              <a:chExt cx="3474720" cy="486669"/>
            </a:xfrm>
          </p:grpSpPr>
          <p:sp>
            <p:nvSpPr>
              <p:cNvPr id="84" name="TextBox 96">
                <a:extLst>
                  <a:ext uri="{FF2B5EF4-FFF2-40B4-BE49-F238E27FC236}">
                    <a16:creationId xmlns:a16="http://schemas.microsoft.com/office/drawing/2014/main" id="{864D6E22-99C4-449F-8B3D-E937FF8DD5F9}"/>
                  </a:ext>
                </a:extLst>
              </p:cNvPr>
              <p:cNvSpPr txBox="1"/>
              <p:nvPr/>
            </p:nvSpPr>
            <p:spPr>
              <a:xfrm>
                <a:off x="4480878" y="1281646"/>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en-US" sz="2000" dirty="0" err="1">
                    <a:solidFill>
                      <a:prstClr val="white"/>
                    </a:solidFill>
                    <a:latin typeface="Segoe UI Semibold"/>
                  </a:rPr>
                  <a:t>Simplifique</a:t>
                </a:r>
                <a:r>
                  <a:rPr lang="en-US" sz="2000" dirty="0">
                    <a:solidFill>
                      <a:prstClr val="white"/>
                    </a:solidFill>
                    <a:latin typeface="Segoe UI Semibold"/>
                  </a:rPr>
                  <a:t> </a:t>
                </a:r>
                <a:r>
                  <a:rPr lang="en-US" sz="2000" dirty="0" err="1">
                    <a:solidFill>
                      <a:prstClr val="white"/>
                    </a:solidFill>
                    <a:latin typeface="Segoe UI Semibold"/>
                  </a:rPr>
                  <a:t>implantações</a:t>
                </a:r>
                <a:endParaRPr lang="en-US" sz="2000" dirty="0">
                  <a:solidFill>
                    <a:prstClr val="white"/>
                  </a:solidFill>
                  <a:latin typeface="Segoe UI Semibold"/>
                </a:endParaRPr>
              </a:p>
              <a:p>
                <a:pPr defTabSz="457112">
                  <a:defRPr/>
                </a:pPr>
                <a:r>
                  <a:rPr lang="en-US" sz="2000" dirty="0">
                    <a:solidFill>
                      <a:prstClr val="white"/>
                    </a:solidFill>
                    <a:latin typeface="Segoe UI Semibold"/>
                  </a:rPr>
                  <a:t>e </a:t>
                </a:r>
                <a:r>
                  <a:rPr lang="en-US" sz="2000" dirty="0" err="1">
                    <a:solidFill>
                      <a:prstClr val="white"/>
                    </a:solidFill>
                    <a:latin typeface="Segoe UI Semibold"/>
                  </a:rPr>
                  <a:t>colaboração</a:t>
                </a:r>
                <a:endParaRPr lang="en-US" sz="2000" dirty="0">
                  <a:solidFill>
                    <a:prstClr val="white"/>
                  </a:solidFill>
                  <a:latin typeface="Segoe UI Semibold"/>
                </a:endParaRPr>
              </a:p>
            </p:txBody>
          </p:sp>
          <p:grpSp>
            <p:nvGrpSpPr>
              <p:cNvPr id="88" name="Group 130">
                <a:extLst>
                  <a:ext uri="{FF2B5EF4-FFF2-40B4-BE49-F238E27FC236}">
                    <a16:creationId xmlns:a16="http://schemas.microsoft.com/office/drawing/2014/main" id="{A5BCF051-551F-400F-A357-BD6636E015B2}"/>
                  </a:ext>
                </a:extLst>
              </p:cNvPr>
              <p:cNvGrpSpPr>
                <a:grpSpLocks noChangeAspect="1"/>
              </p:cNvGrpSpPr>
              <p:nvPr/>
            </p:nvGrpSpPr>
            <p:grpSpPr bwMode="auto">
              <a:xfrm>
                <a:off x="7449369" y="1287236"/>
                <a:ext cx="475488" cy="475488"/>
                <a:chOff x="410" y="1787"/>
                <a:chExt cx="312" cy="312"/>
              </a:xfrm>
              <a:solidFill>
                <a:schemeClr val="accent1"/>
              </a:solidFill>
            </p:grpSpPr>
            <p:sp>
              <p:nvSpPr>
                <p:cNvPr id="89" name="Oval 131">
                  <a:extLst>
                    <a:ext uri="{FF2B5EF4-FFF2-40B4-BE49-F238E27FC236}">
                      <a16:creationId xmlns:a16="http://schemas.microsoft.com/office/drawing/2014/main" id="{0EBC315D-8E01-409F-AA93-5EE8D9B59995}"/>
                    </a:ext>
                  </a:extLst>
                </p:cNvPr>
                <p:cNvSpPr>
                  <a:spLocks noChangeArrowheads="1"/>
                </p:cNvSpPr>
                <p:nvPr/>
              </p:nvSpPr>
              <p:spPr bwMode="auto">
                <a:xfrm>
                  <a:off x="410" y="2041"/>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0" name="Rectangle 132">
                  <a:extLst>
                    <a:ext uri="{FF2B5EF4-FFF2-40B4-BE49-F238E27FC236}">
                      <a16:creationId xmlns:a16="http://schemas.microsoft.com/office/drawing/2014/main" id="{E7684FCD-1D65-4455-950D-4818AFF5CF88}"/>
                    </a:ext>
                  </a:extLst>
                </p:cNvPr>
                <p:cNvSpPr>
                  <a:spLocks noChangeArrowheads="1"/>
                </p:cNvSpPr>
                <p:nvPr/>
              </p:nvSpPr>
              <p:spPr bwMode="auto">
                <a:xfrm>
                  <a:off x="664" y="1787"/>
                  <a:ext cx="58" cy="5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1" name="Freeform 133">
                  <a:extLst>
                    <a:ext uri="{FF2B5EF4-FFF2-40B4-BE49-F238E27FC236}">
                      <a16:creationId xmlns:a16="http://schemas.microsoft.com/office/drawing/2014/main" id="{D9DF64A7-8B90-44E4-8851-5BCA5C0CC82E}"/>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2" name="Rectangle 134">
                  <a:extLst>
                    <a:ext uri="{FF2B5EF4-FFF2-40B4-BE49-F238E27FC236}">
                      <a16:creationId xmlns:a16="http://schemas.microsoft.com/office/drawing/2014/main" id="{463D828D-86DE-44CC-9387-749559141F8B}"/>
                    </a:ext>
                  </a:extLst>
                </p:cNvPr>
                <p:cNvSpPr>
                  <a:spLocks noChangeArrowheads="1"/>
                </p:cNvSpPr>
                <p:nvPr/>
              </p:nvSpPr>
              <p:spPr bwMode="auto">
                <a:xfrm>
                  <a:off x="615" y="1865"/>
                  <a:ext cx="2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3" name="Rectangle 135">
                  <a:extLst>
                    <a:ext uri="{FF2B5EF4-FFF2-40B4-BE49-F238E27FC236}">
                      <a16:creationId xmlns:a16="http://schemas.microsoft.com/office/drawing/2014/main" id="{5815CB4C-2912-48F4-B7C0-929D14E7CB9B}"/>
                    </a:ext>
                  </a:extLst>
                </p:cNvPr>
                <p:cNvSpPr>
                  <a:spLocks noChangeArrowheads="1"/>
                </p:cNvSpPr>
                <p:nvPr/>
              </p:nvSpPr>
              <p:spPr bwMode="auto">
                <a:xfrm>
                  <a:off x="546" y="1865"/>
                  <a:ext cx="9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grpSp>
        </p:grpSp>
      </p:grpSp>
      <p:grpSp>
        <p:nvGrpSpPr>
          <p:cNvPr id="6" name="Group 5">
            <a:extLst>
              <a:ext uri="{FF2B5EF4-FFF2-40B4-BE49-F238E27FC236}">
                <a16:creationId xmlns:a16="http://schemas.microsoft.com/office/drawing/2014/main" id="{7DAFC378-1CF5-4B63-8C9C-3B4A72E3DA2A}"/>
              </a:ext>
            </a:extLst>
          </p:cNvPr>
          <p:cNvGrpSpPr/>
          <p:nvPr/>
        </p:nvGrpSpPr>
        <p:grpSpPr>
          <a:xfrm>
            <a:off x="4577021" y="2067320"/>
            <a:ext cx="3527247" cy="2574285"/>
            <a:chOff x="489123" y="3595683"/>
            <a:chExt cx="3527247" cy="2574285"/>
          </a:xfrm>
        </p:grpSpPr>
        <p:cxnSp>
          <p:nvCxnSpPr>
            <p:cNvPr id="143" name="Straight Connector 142">
              <a:extLst>
                <a:ext uri="{FF2B5EF4-FFF2-40B4-BE49-F238E27FC236}">
                  <a16:creationId xmlns:a16="http://schemas.microsoft.com/office/drawing/2014/main" id="{65789D05-398D-44A9-B75C-29C1402B904F}"/>
                </a:ext>
              </a:extLst>
            </p:cNvPr>
            <p:cNvCxnSpPr>
              <a:cxnSpLocks/>
            </p:cNvCxnSpPr>
            <p:nvPr/>
          </p:nvCxnSpPr>
          <p:spPr>
            <a:xfrm>
              <a:off x="542143" y="4347761"/>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1028E5A-7BAB-42CB-AEA5-2665B0A53E62}"/>
                </a:ext>
              </a:extLst>
            </p:cNvPr>
            <p:cNvSpPr/>
            <p:nvPr/>
          </p:nvSpPr>
          <p:spPr>
            <a:xfrm>
              <a:off x="542143" y="4432855"/>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dirty="0">
                  <a:solidFill>
                    <a:srgbClr val="50E6FF"/>
                  </a:solidFill>
                  <a:latin typeface="Segoe UI Semibold"/>
                </a:rPr>
                <a:t>Azure Cognitive Search</a:t>
              </a:r>
            </a:p>
            <a:p>
              <a:pPr>
                <a:spcBef>
                  <a:spcPts val="600"/>
                </a:spcBef>
                <a:defRPr/>
              </a:pPr>
              <a:r>
                <a:rPr lang="pt-BR" sz="1599" dirty="0">
                  <a:solidFill>
                    <a:prstClr val="white"/>
                  </a:solidFill>
                  <a:latin typeface="Segoe UI"/>
                </a:rPr>
                <a:t>Enriqueça todos os tipos de informações para identificar e explorar facilmente conteúdo relevante em grande escala, com os recursos de IA incorporados líderes do setor</a:t>
              </a:r>
              <a:endParaRPr lang="en-US" sz="1599" dirty="0">
                <a:solidFill>
                  <a:prstClr val="white"/>
                </a:solidFill>
                <a:latin typeface="Segoe UI"/>
              </a:endParaRPr>
            </a:p>
          </p:txBody>
        </p:sp>
        <p:grpSp>
          <p:nvGrpSpPr>
            <p:cNvPr id="3" name="Group 2">
              <a:extLst>
                <a:ext uri="{FF2B5EF4-FFF2-40B4-BE49-F238E27FC236}">
                  <a16:creationId xmlns:a16="http://schemas.microsoft.com/office/drawing/2014/main" id="{8F84FFA3-FB54-44BD-B33A-2C40AFBDA266}"/>
                </a:ext>
              </a:extLst>
            </p:cNvPr>
            <p:cNvGrpSpPr/>
            <p:nvPr/>
          </p:nvGrpSpPr>
          <p:grpSpPr>
            <a:xfrm>
              <a:off x="489123" y="3595683"/>
              <a:ext cx="3525555" cy="545191"/>
              <a:chOff x="489123" y="3595683"/>
              <a:chExt cx="3525555" cy="545191"/>
            </a:xfrm>
          </p:grpSpPr>
          <p:sp>
            <p:nvSpPr>
              <p:cNvPr id="142" name="TextBox 96">
                <a:extLst>
                  <a:ext uri="{FF2B5EF4-FFF2-40B4-BE49-F238E27FC236}">
                    <a16:creationId xmlns:a16="http://schemas.microsoft.com/office/drawing/2014/main" id="{7DEC2678-2557-4C13-97E9-192CEE07C39E}"/>
                  </a:ext>
                </a:extLst>
              </p:cNvPr>
              <p:cNvSpPr txBox="1"/>
              <p:nvPr/>
            </p:nvSpPr>
            <p:spPr>
              <a:xfrm>
                <a:off x="489123" y="3595683"/>
                <a:ext cx="3049224" cy="486600"/>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spcBef>
                    <a:spcPts val="600"/>
                  </a:spcBef>
                  <a:defRPr/>
                </a:pPr>
                <a:r>
                  <a:rPr lang="pt-BR" sz="2000" dirty="0">
                    <a:solidFill>
                      <a:prstClr val="white"/>
                    </a:solidFill>
                    <a:latin typeface="Segoe UI Semibold"/>
                  </a:rPr>
                  <a:t>Descubra e obtenha informações de superfície de todo o conteúdo</a:t>
                </a:r>
                <a:endParaRPr lang="en-US" sz="2000" dirty="0">
                  <a:solidFill>
                    <a:srgbClr val="50E6FF"/>
                  </a:solidFill>
                  <a:latin typeface="Segoe UI Semibold"/>
                </a:endParaRPr>
              </a:p>
            </p:txBody>
          </p:sp>
          <p:grpSp>
            <p:nvGrpSpPr>
              <p:cNvPr id="110" name="Group 109">
                <a:extLst>
                  <a:ext uri="{FF2B5EF4-FFF2-40B4-BE49-F238E27FC236}">
                    <a16:creationId xmlns:a16="http://schemas.microsoft.com/office/drawing/2014/main" id="{A5D4784D-FE72-4EF1-9293-0621C324F03A}"/>
                  </a:ext>
                </a:extLst>
              </p:cNvPr>
              <p:cNvGrpSpPr/>
              <p:nvPr/>
            </p:nvGrpSpPr>
            <p:grpSpPr>
              <a:xfrm>
                <a:off x="3495379" y="3831943"/>
                <a:ext cx="519299" cy="308931"/>
                <a:chOff x="8943432" y="3276958"/>
                <a:chExt cx="1399516" cy="828272"/>
              </a:xfrm>
            </p:grpSpPr>
            <p:sp>
              <p:nvSpPr>
                <p:cNvPr id="111" name="Freeform: Shape 110">
                  <a:extLst>
                    <a:ext uri="{FF2B5EF4-FFF2-40B4-BE49-F238E27FC236}">
                      <a16:creationId xmlns:a16="http://schemas.microsoft.com/office/drawing/2014/main" id="{3D82C426-6D20-464E-BC95-5C0C5117C0B3}"/>
                    </a:ext>
                  </a:extLst>
                </p:cNvPr>
                <p:cNvSpPr>
                  <a:spLocks noChangeArrowheads="1"/>
                </p:cNvSpPr>
                <p:nvPr/>
              </p:nvSpPr>
              <p:spPr bwMode="auto">
                <a:xfrm>
                  <a:off x="8943432" y="3276958"/>
                  <a:ext cx="1399516" cy="828272"/>
                </a:xfrm>
                <a:custGeom>
                  <a:avLst/>
                  <a:gdLst>
                    <a:gd name="connsiteX0" fmla="*/ 564093 w 1399516"/>
                    <a:gd name="connsiteY0" fmla="*/ 0 h 828272"/>
                    <a:gd name="connsiteX1" fmla="*/ 861986 w 1399516"/>
                    <a:gd name="connsiteY1" fmla="*/ 121298 h 828272"/>
                    <a:gd name="connsiteX2" fmla="*/ 892246 w 1399516"/>
                    <a:gd name="connsiteY2" fmla="*/ 157351 h 828272"/>
                    <a:gd name="connsiteX3" fmla="*/ 922109 w 1399516"/>
                    <a:gd name="connsiteY3" fmla="*/ 148319 h 828272"/>
                    <a:gd name="connsiteX4" fmla="*/ 978232 w 1399516"/>
                    <a:gd name="connsiteY4" fmla="*/ 142806 h 828272"/>
                    <a:gd name="connsiteX5" fmla="*/ 1256710 w 1399516"/>
                    <a:gd name="connsiteY5" fmla="*/ 414137 h 828272"/>
                    <a:gd name="connsiteX6" fmla="*/ 1235997 w 1399516"/>
                    <a:gd name="connsiteY6" fmla="*/ 514100 h 828272"/>
                    <a:gd name="connsiteX7" fmla="*/ 1238055 w 1399516"/>
                    <a:gd name="connsiteY7" fmla="*/ 514100 h 828272"/>
                    <a:gd name="connsiteX8" fmla="*/ 1242193 w 1399516"/>
                    <a:gd name="connsiteY8" fmla="*/ 514100 h 828272"/>
                    <a:gd name="connsiteX9" fmla="*/ 1399516 w 1399516"/>
                    <a:gd name="connsiteY9" fmla="*/ 671186 h 828272"/>
                    <a:gd name="connsiteX10" fmla="*/ 1242193 w 1399516"/>
                    <a:gd name="connsiteY10" fmla="*/ 828272 h 828272"/>
                    <a:gd name="connsiteX11" fmla="*/ 615003 w 1399516"/>
                    <a:gd name="connsiteY11" fmla="*/ 828272 h 828272"/>
                    <a:gd name="connsiteX12" fmla="*/ 564093 w 1399516"/>
                    <a:gd name="connsiteY12" fmla="*/ 828272 h 828272"/>
                    <a:gd name="connsiteX13" fmla="*/ 509853 w 1399516"/>
                    <a:gd name="connsiteY13" fmla="*/ 828272 h 828272"/>
                    <a:gd name="connsiteX14" fmla="*/ 157323 w 1399516"/>
                    <a:gd name="connsiteY14" fmla="*/ 828272 h 828272"/>
                    <a:gd name="connsiteX15" fmla="*/ 0 w 1399516"/>
                    <a:gd name="connsiteY15" fmla="*/ 671186 h 828272"/>
                    <a:gd name="connsiteX16" fmla="*/ 96790 w 1399516"/>
                    <a:gd name="connsiteY16" fmla="*/ 526219 h 828272"/>
                    <a:gd name="connsiteX17" fmla="*/ 156622 w 1399516"/>
                    <a:gd name="connsiteY17" fmla="*/ 514240 h 828272"/>
                    <a:gd name="connsiteX18" fmla="*/ 151367 w 1399516"/>
                    <a:gd name="connsiteY18" fmla="*/ 497599 h 828272"/>
                    <a:gd name="connsiteX19" fmla="*/ 142808 w 1399516"/>
                    <a:gd name="connsiteY19" fmla="*/ 414136 h 828272"/>
                    <a:gd name="connsiteX20" fmla="*/ 564093 w 1399516"/>
                    <a:gd name="connsiteY20" fmla="*/ 0 h 82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9516" h="828272">
                      <a:moveTo>
                        <a:pt x="564093" y="0"/>
                      </a:moveTo>
                      <a:cubicBezTo>
                        <a:pt x="680428" y="0"/>
                        <a:pt x="785749" y="46354"/>
                        <a:pt x="861986" y="121298"/>
                      </a:cubicBezTo>
                      <a:lnTo>
                        <a:pt x="892246" y="157351"/>
                      </a:lnTo>
                      <a:lnTo>
                        <a:pt x="922109" y="148319"/>
                      </a:lnTo>
                      <a:cubicBezTo>
                        <a:pt x="940237" y="144704"/>
                        <a:pt x="959007" y="142806"/>
                        <a:pt x="978232" y="142806"/>
                      </a:cubicBezTo>
                      <a:cubicBezTo>
                        <a:pt x="1132031" y="142806"/>
                        <a:pt x="1256710" y="264285"/>
                        <a:pt x="1256710" y="414137"/>
                      </a:cubicBezTo>
                      <a:lnTo>
                        <a:pt x="1235997" y="514100"/>
                      </a:lnTo>
                      <a:lnTo>
                        <a:pt x="1238055" y="514100"/>
                      </a:lnTo>
                      <a:cubicBezTo>
                        <a:pt x="1242193" y="514100"/>
                        <a:pt x="1242193" y="514100"/>
                        <a:pt x="1242193" y="514100"/>
                      </a:cubicBezTo>
                      <a:cubicBezTo>
                        <a:pt x="1330687" y="514100"/>
                        <a:pt x="1399516" y="582825"/>
                        <a:pt x="1399516" y="671186"/>
                      </a:cubicBezTo>
                      <a:cubicBezTo>
                        <a:pt x="1399516" y="759547"/>
                        <a:pt x="1330687" y="828272"/>
                        <a:pt x="1242193" y="828272"/>
                      </a:cubicBezTo>
                      <a:cubicBezTo>
                        <a:pt x="970976" y="828272"/>
                        <a:pt x="767562" y="828272"/>
                        <a:pt x="615003" y="828272"/>
                      </a:cubicBezTo>
                      <a:lnTo>
                        <a:pt x="564093" y="828272"/>
                      </a:lnTo>
                      <a:lnTo>
                        <a:pt x="509853" y="828272"/>
                      </a:lnTo>
                      <a:cubicBezTo>
                        <a:pt x="157323" y="828272"/>
                        <a:pt x="157323" y="828272"/>
                        <a:pt x="157323" y="828272"/>
                      </a:cubicBezTo>
                      <a:cubicBezTo>
                        <a:pt x="72106" y="828272"/>
                        <a:pt x="0" y="759547"/>
                        <a:pt x="0" y="671186"/>
                      </a:cubicBezTo>
                      <a:cubicBezTo>
                        <a:pt x="0" y="604915"/>
                        <a:pt x="40560" y="549690"/>
                        <a:pt x="96790" y="526219"/>
                      </a:cubicBezTo>
                      <a:lnTo>
                        <a:pt x="156622" y="514240"/>
                      </a:lnTo>
                      <a:lnTo>
                        <a:pt x="151367" y="497599"/>
                      </a:lnTo>
                      <a:cubicBezTo>
                        <a:pt x="145755" y="470640"/>
                        <a:pt x="142808" y="442726"/>
                        <a:pt x="142808" y="414136"/>
                      </a:cubicBezTo>
                      <a:cubicBezTo>
                        <a:pt x="142808" y="185415"/>
                        <a:pt x="331424" y="0"/>
                        <a:pt x="564093"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grpSp>
              <p:nvGrpSpPr>
                <p:cNvPr id="112" name="Group 111">
                  <a:extLst>
                    <a:ext uri="{FF2B5EF4-FFF2-40B4-BE49-F238E27FC236}">
                      <a16:creationId xmlns:a16="http://schemas.microsoft.com/office/drawing/2014/main" id="{416B96FD-4EE8-4D0F-BF35-15B2B510731E}"/>
                    </a:ext>
                  </a:extLst>
                </p:cNvPr>
                <p:cNvGrpSpPr/>
                <p:nvPr/>
              </p:nvGrpSpPr>
              <p:grpSpPr>
                <a:xfrm>
                  <a:off x="9410860" y="3495436"/>
                  <a:ext cx="454814" cy="452708"/>
                  <a:chOff x="5522913" y="1631951"/>
                  <a:chExt cx="342900" cy="341312"/>
                </a:xfrm>
                <a:solidFill>
                  <a:srgbClr val="50E6FF"/>
                </a:solidFill>
              </p:grpSpPr>
              <p:sp>
                <p:nvSpPr>
                  <p:cNvPr id="113" name="Freeform 88">
                    <a:extLst>
                      <a:ext uri="{FF2B5EF4-FFF2-40B4-BE49-F238E27FC236}">
                        <a16:creationId xmlns:a16="http://schemas.microsoft.com/office/drawing/2014/main" id="{10C59236-3681-4BB1-B8D4-5C00F05A7192}"/>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sp>
                <p:nvSpPr>
                  <p:cNvPr id="114" name="Freeform 89">
                    <a:extLst>
                      <a:ext uri="{FF2B5EF4-FFF2-40B4-BE49-F238E27FC236}">
                        <a16:creationId xmlns:a16="http://schemas.microsoft.com/office/drawing/2014/main" id="{59F36E26-B3D0-473F-B6F1-4D83FACDD4C6}"/>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grpSp>
          </p:grpSp>
        </p:grpSp>
      </p:grpSp>
      <p:grpSp>
        <p:nvGrpSpPr>
          <p:cNvPr id="14" name="Group 13">
            <a:extLst>
              <a:ext uri="{FF2B5EF4-FFF2-40B4-BE49-F238E27FC236}">
                <a16:creationId xmlns:a16="http://schemas.microsoft.com/office/drawing/2014/main" id="{5DEA016A-976C-4DF6-9859-1C8F66B7F1CB}"/>
              </a:ext>
            </a:extLst>
          </p:cNvPr>
          <p:cNvGrpSpPr/>
          <p:nvPr/>
        </p:nvGrpSpPr>
        <p:grpSpPr>
          <a:xfrm>
            <a:off x="882" y="1101751"/>
            <a:ext cx="4393471" cy="593226"/>
            <a:chOff x="882" y="1101751"/>
            <a:chExt cx="4393471" cy="593226"/>
          </a:xfrm>
        </p:grpSpPr>
        <p:sp>
          <p:nvSpPr>
            <p:cNvPr id="94" name="Freeform: Shape 93">
              <a:extLst>
                <a:ext uri="{FF2B5EF4-FFF2-40B4-BE49-F238E27FC236}">
                  <a16:creationId xmlns:a16="http://schemas.microsoft.com/office/drawing/2014/main" id="{7605317E-D11D-4828-B843-A1719AF38693}"/>
                </a:ext>
              </a:extLst>
            </p:cNvPr>
            <p:cNvSpPr/>
            <p:nvPr/>
          </p:nvSpPr>
          <p:spPr>
            <a:xfrm>
              <a:off x="882" y="1101751"/>
              <a:ext cx="4393471" cy="593226"/>
            </a:xfrm>
            <a:custGeom>
              <a:avLst/>
              <a:gdLst>
                <a:gd name="connsiteX0" fmla="*/ 0 w 2957440"/>
                <a:gd name="connsiteY0" fmla="*/ 0 h 399327"/>
                <a:gd name="connsiteX1" fmla="*/ 2957440 w 2957440"/>
                <a:gd name="connsiteY1" fmla="*/ 0 h 399327"/>
                <a:gd name="connsiteX2" fmla="*/ 2783133 w 2957440"/>
                <a:gd name="connsiteY2" fmla="*/ 399327 h 399327"/>
                <a:gd name="connsiteX3" fmla="*/ 0 w 2957440"/>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57440" h="399327">
                  <a:moveTo>
                    <a:pt x="0" y="0"/>
                  </a:moveTo>
                  <a:lnTo>
                    <a:pt x="2957440" y="0"/>
                  </a:lnTo>
                  <a:lnTo>
                    <a:pt x="2783133"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99" name="Rectangle 98">
              <a:extLst>
                <a:ext uri="{FF2B5EF4-FFF2-40B4-BE49-F238E27FC236}">
                  <a16:creationId xmlns:a16="http://schemas.microsoft.com/office/drawing/2014/main" id="{958BA369-103D-482A-88D6-9F3300169471}"/>
                </a:ext>
              </a:extLst>
            </p:cNvPr>
            <p:cNvSpPr/>
            <p:nvPr/>
          </p:nvSpPr>
          <p:spPr>
            <a:xfrm>
              <a:off x="443595" y="1257108"/>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dirty="0" err="1">
                  <a:solidFill>
                    <a:prstClr val="black"/>
                  </a:solidFill>
                  <a:latin typeface="Segoe UI Semibold"/>
                </a:rPr>
                <a:t>Otimizar</a:t>
              </a:r>
              <a:r>
                <a:rPr lang="en-IN" sz="1836" dirty="0">
                  <a:solidFill>
                    <a:prstClr val="black"/>
                  </a:solidFill>
                  <a:latin typeface="Segoe UI Semibold"/>
                </a:rPr>
                <a:t> </a:t>
              </a:r>
              <a:r>
                <a:rPr lang="en-IN" sz="1836" dirty="0" err="1">
                  <a:solidFill>
                    <a:prstClr val="black"/>
                  </a:solidFill>
                  <a:latin typeface="Segoe UI Semibold"/>
                </a:rPr>
                <a:t>operações</a:t>
              </a:r>
              <a:endParaRPr lang="en-IN" sz="1836" dirty="0">
                <a:solidFill>
                  <a:prstClr val="black"/>
                </a:solidFill>
                <a:latin typeface="Segoe UI Semibold"/>
              </a:endParaRPr>
            </a:p>
          </p:txBody>
        </p:sp>
      </p:grpSp>
      <p:grpSp>
        <p:nvGrpSpPr>
          <p:cNvPr id="16" name="Group 15">
            <a:extLst>
              <a:ext uri="{FF2B5EF4-FFF2-40B4-BE49-F238E27FC236}">
                <a16:creationId xmlns:a16="http://schemas.microsoft.com/office/drawing/2014/main" id="{B88F9466-4602-48C8-9841-58341CACE599}"/>
              </a:ext>
            </a:extLst>
          </p:cNvPr>
          <p:cNvGrpSpPr/>
          <p:nvPr/>
        </p:nvGrpSpPr>
        <p:grpSpPr>
          <a:xfrm>
            <a:off x="8339957" y="1101751"/>
            <a:ext cx="4095637" cy="593226"/>
            <a:chOff x="8339957" y="1101751"/>
            <a:chExt cx="4095637" cy="593226"/>
          </a:xfrm>
        </p:grpSpPr>
        <p:sp>
          <p:nvSpPr>
            <p:cNvPr id="97" name="Freeform: Shape 96">
              <a:extLst>
                <a:ext uri="{FF2B5EF4-FFF2-40B4-BE49-F238E27FC236}">
                  <a16:creationId xmlns:a16="http://schemas.microsoft.com/office/drawing/2014/main" id="{A414155A-6C90-47AE-9102-BE351FC3D0A2}"/>
                </a:ext>
              </a:extLst>
            </p:cNvPr>
            <p:cNvSpPr/>
            <p:nvPr/>
          </p:nvSpPr>
          <p:spPr>
            <a:xfrm>
              <a:off x="8339957" y="1101751"/>
              <a:ext cx="4095637" cy="593226"/>
            </a:xfrm>
            <a:custGeom>
              <a:avLst/>
              <a:gdLst>
                <a:gd name="connsiteX0" fmla="*/ 263691 w 4096218"/>
                <a:gd name="connsiteY0" fmla="*/ 0 h 593310"/>
                <a:gd name="connsiteX1" fmla="*/ 4096218 w 4096218"/>
                <a:gd name="connsiteY1" fmla="*/ 0 h 593310"/>
                <a:gd name="connsiteX2" fmla="*/ 4096218 w 4096218"/>
                <a:gd name="connsiteY2" fmla="*/ 593310 h 593310"/>
                <a:gd name="connsiteX3" fmla="*/ 0 w 4096218"/>
                <a:gd name="connsiteY3" fmla="*/ 593310 h 593310"/>
              </a:gdLst>
              <a:ahLst/>
              <a:cxnLst>
                <a:cxn ang="0">
                  <a:pos x="connsiteX0" y="connsiteY0"/>
                </a:cxn>
                <a:cxn ang="0">
                  <a:pos x="connsiteX1" y="connsiteY1"/>
                </a:cxn>
                <a:cxn ang="0">
                  <a:pos x="connsiteX2" y="connsiteY2"/>
                </a:cxn>
                <a:cxn ang="0">
                  <a:pos x="connsiteX3" y="connsiteY3"/>
                </a:cxn>
              </a:cxnLst>
              <a:rect l="l" t="t" r="r" b="b"/>
              <a:pathLst>
                <a:path w="4096218" h="593310">
                  <a:moveTo>
                    <a:pt x="263691" y="0"/>
                  </a:moveTo>
                  <a:lnTo>
                    <a:pt x="4096218" y="0"/>
                  </a:lnTo>
                  <a:lnTo>
                    <a:pt x="4096218" y="593310"/>
                  </a:lnTo>
                  <a:lnTo>
                    <a:pt x="0" y="5933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sz="1836">
                <a:solidFill>
                  <a:prstClr val="white"/>
                </a:solidFill>
                <a:latin typeface="Segoe UI"/>
              </a:endParaRPr>
            </a:p>
          </p:txBody>
        </p:sp>
        <p:sp>
          <p:nvSpPr>
            <p:cNvPr id="103" name="Rectangle 102">
              <a:extLst>
                <a:ext uri="{FF2B5EF4-FFF2-40B4-BE49-F238E27FC236}">
                  <a16:creationId xmlns:a16="http://schemas.microsoft.com/office/drawing/2014/main" id="{339247FE-6A57-4EAB-ABEE-792D437546E0}"/>
                </a:ext>
              </a:extLst>
            </p:cNvPr>
            <p:cNvSpPr/>
            <p:nvPr/>
          </p:nvSpPr>
          <p:spPr>
            <a:xfrm>
              <a:off x="8703494" y="1257108"/>
              <a:ext cx="3368563"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dirty="0" err="1">
                  <a:solidFill>
                    <a:prstClr val="black"/>
                  </a:solidFill>
                  <a:latin typeface="Segoe UI Semibold"/>
                </a:rPr>
                <a:t>Estenda</a:t>
              </a:r>
              <a:r>
                <a:rPr lang="en-IN" sz="1836" dirty="0">
                  <a:solidFill>
                    <a:prstClr val="black"/>
                  </a:solidFill>
                  <a:latin typeface="Segoe UI Semibold"/>
                </a:rPr>
                <a:t> serverless</a:t>
              </a:r>
            </a:p>
          </p:txBody>
        </p:sp>
      </p:grpSp>
      <p:grpSp>
        <p:nvGrpSpPr>
          <p:cNvPr id="15" name="Group 14">
            <a:extLst>
              <a:ext uri="{FF2B5EF4-FFF2-40B4-BE49-F238E27FC236}">
                <a16:creationId xmlns:a16="http://schemas.microsoft.com/office/drawing/2014/main" id="{3D25588B-976A-40B8-802B-2210612000A7}"/>
              </a:ext>
            </a:extLst>
          </p:cNvPr>
          <p:cNvGrpSpPr/>
          <p:nvPr/>
        </p:nvGrpSpPr>
        <p:grpSpPr>
          <a:xfrm>
            <a:off x="4188868" y="1101751"/>
            <a:ext cx="4356573" cy="593226"/>
            <a:chOff x="4188868" y="1101751"/>
            <a:chExt cx="4356573" cy="593226"/>
          </a:xfrm>
        </p:grpSpPr>
        <p:sp>
          <p:nvSpPr>
            <p:cNvPr id="96" name="Freeform: Shape 95">
              <a:extLst>
                <a:ext uri="{FF2B5EF4-FFF2-40B4-BE49-F238E27FC236}">
                  <a16:creationId xmlns:a16="http://schemas.microsoft.com/office/drawing/2014/main" id="{E5FBCE2D-A309-45CA-83B8-20AD90F6B637}"/>
                </a:ext>
              </a:extLst>
            </p:cNvPr>
            <p:cNvSpPr/>
            <p:nvPr/>
          </p:nvSpPr>
          <p:spPr>
            <a:xfrm>
              <a:off x="4188868" y="1101751"/>
              <a:ext cx="4356573" cy="593226"/>
            </a:xfrm>
            <a:custGeom>
              <a:avLst/>
              <a:gdLst>
                <a:gd name="connsiteX0" fmla="*/ 177477 w 2948169"/>
                <a:gd name="connsiteY0" fmla="*/ 0 h 399327"/>
                <a:gd name="connsiteX1" fmla="*/ 2948169 w 2948169"/>
                <a:gd name="connsiteY1" fmla="*/ 0 h 399327"/>
                <a:gd name="connsiteX2" fmla="*/ 2770692 w 2948169"/>
                <a:gd name="connsiteY2" fmla="*/ 399327 h 399327"/>
                <a:gd name="connsiteX3" fmla="*/ 0 w 2948169"/>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48169" h="399327">
                  <a:moveTo>
                    <a:pt x="177477" y="0"/>
                  </a:moveTo>
                  <a:lnTo>
                    <a:pt x="2948169" y="0"/>
                  </a:lnTo>
                  <a:lnTo>
                    <a:pt x="2770692"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104" name="Rectangle 103">
              <a:extLst>
                <a:ext uri="{FF2B5EF4-FFF2-40B4-BE49-F238E27FC236}">
                  <a16:creationId xmlns:a16="http://schemas.microsoft.com/office/drawing/2014/main" id="{F0913475-F6A5-4DC2-AD2E-24636DC2263A}"/>
                </a:ext>
              </a:extLst>
            </p:cNvPr>
            <p:cNvSpPr/>
            <p:nvPr/>
          </p:nvSpPr>
          <p:spPr>
            <a:xfrm>
              <a:off x="4983588" y="1257108"/>
              <a:ext cx="2767136"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dirty="0" err="1">
                  <a:solidFill>
                    <a:prstClr val="black"/>
                  </a:solidFill>
                  <a:latin typeface="Segoe UI Semibold"/>
                </a:rPr>
                <a:t>Infundir</a:t>
              </a:r>
              <a:r>
                <a:rPr lang="en-IN" sz="1836" dirty="0">
                  <a:solidFill>
                    <a:prstClr val="black"/>
                  </a:solidFill>
                  <a:latin typeface="Segoe UI Semibold"/>
                </a:rPr>
                <a:t> </a:t>
              </a:r>
              <a:r>
                <a:rPr lang="en-IN" sz="1836" dirty="0" err="1">
                  <a:solidFill>
                    <a:prstClr val="black"/>
                  </a:solidFill>
                  <a:latin typeface="Segoe UI Semibold"/>
                </a:rPr>
                <a:t>inteligência</a:t>
              </a:r>
              <a:endParaRPr lang="en-IN" sz="1836" dirty="0">
                <a:solidFill>
                  <a:prstClr val="black"/>
                </a:solidFill>
                <a:latin typeface="Segoe UI Semibold"/>
              </a:endParaRPr>
            </a:p>
          </p:txBody>
        </p:sp>
      </p:grpSp>
    </p:spTree>
    <p:extLst>
      <p:ext uri="{BB962C8B-B14F-4D97-AF65-F5344CB8AC3E}">
        <p14:creationId xmlns:p14="http://schemas.microsoft.com/office/powerpoint/2010/main" val="312659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C2C95556-7646-4108-986C-DEE5B7504FB1}"/>
              </a:ext>
            </a:extLst>
          </p:cNvPr>
          <p:cNvSpPr/>
          <p:nvPr/>
        </p:nvSpPr>
        <p:spPr>
          <a:xfrm>
            <a:off x="2022160" y="621016"/>
            <a:ext cx="5665586" cy="56655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40" name="Oval 39">
            <a:extLst>
              <a:ext uri="{FF2B5EF4-FFF2-40B4-BE49-F238E27FC236}">
                <a16:creationId xmlns:a16="http://schemas.microsoft.com/office/drawing/2014/main" id="{E38FA66E-A55A-4CAD-A233-F94EC143BA5F}"/>
              </a:ext>
            </a:extLst>
          </p:cNvPr>
          <p:cNvSpPr/>
          <p:nvPr/>
        </p:nvSpPr>
        <p:spPr>
          <a:xfrm>
            <a:off x="2799640" y="1398496"/>
            <a:ext cx="4110628" cy="411062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0D475CF6-B933-4DE4-8DB3-589AAD2E1BAB}"/>
              </a:ext>
            </a:extLst>
          </p:cNvPr>
          <p:cNvSpPr/>
          <p:nvPr/>
        </p:nvSpPr>
        <p:spPr>
          <a:xfrm>
            <a:off x="882" y="-1"/>
            <a:ext cx="4922729"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A92D2352-38A8-4630-B384-4A0E8ED72225}"/>
              </a:ext>
            </a:extLst>
          </p:cNvPr>
          <p:cNvSpPr txBox="1"/>
          <p:nvPr/>
        </p:nvSpPr>
        <p:spPr>
          <a:xfrm>
            <a:off x="7520772" y="776383"/>
            <a:ext cx="4094965" cy="307777"/>
          </a:xfrm>
          <a:prstGeom prst="rect">
            <a:avLst/>
          </a:prstGeom>
        </p:spPr>
        <p:txBody>
          <a:bodyPr wrap="square" lIns="0" tIns="0" rIns="0" bIns="0" rtlCol="0" anchor="ctr" anchorCtr="0">
            <a:spAutoFit/>
          </a:bodyPr>
          <a:lstStyle/>
          <a:p>
            <a:pPr marL="0" marR="0" lvl="0" indent="0" algn="l" defTabSz="914224" rtl="0" eaLnBrk="1" fontAlgn="auto" latinLnBrk="0" hangingPunct="1">
              <a:lnSpc>
                <a:spcPct val="100000"/>
              </a:lnSpc>
              <a:spcBef>
                <a:spcPts val="306"/>
              </a:spcBef>
              <a:spcAft>
                <a:spcPts val="0"/>
              </a:spcAft>
              <a:buClrTx/>
              <a:buSzTx/>
              <a:buFontTx/>
              <a:buNone/>
              <a:tabLst/>
              <a:defRPr/>
            </a:pPr>
            <a:r>
              <a:rPr kumimoji="0" lang="pt-BR" sz="2000" b="0" i="0" u="none" strike="noStrike" kern="1200" cap="none" spc="0" normalizeH="0" baseline="0" noProof="0" dirty="0">
                <a:ln>
                  <a:noFill/>
                </a:ln>
                <a:solidFill>
                  <a:srgbClr val="282828"/>
                </a:solidFill>
                <a:effectLst/>
                <a:uLnTx/>
                <a:uFillTx/>
                <a:latin typeface="Segoe UI"/>
                <a:ea typeface="+mn-ea"/>
                <a:cs typeface="+mn-cs"/>
              </a:rPr>
              <a:t>Aplicativos voltados para o cliente</a:t>
            </a:r>
            <a:endParaRPr kumimoji="0" lang="en-US" sz="20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DD0974EF-2D05-4406-A7B4-D5947955C405}"/>
              </a:ext>
            </a:extLst>
          </p:cNvPr>
          <p:cNvSpPr txBox="1"/>
          <p:nvPr/>
        </p:nvSpPr>
        <p:spPr>
          <a:xfrm>
            <a:off x="7956769" y="2597355"/>
            <a:ext cx="3569989" cy="307777"/>
          </a:xfrm>
          <a:prstGeom prst="rect">
            <a:avLst/>
          </a:prstGeom>
        </p:spPr>
        <p:txBody>
          <a:bodyPr wrap="square" lIns="0" tIns="0" rIns="0" bIns="0" rtlCol="0" anchor="ctr" anchorCtr="0">
            <a:spAutoFit/>
          </a:bodyPr>
          <a:lstStyle/>
          <a:p>
            <a:pPr marL="0" marR="0" lvl="0" indent="0" algn="ctr" defTabSz="914224" rtl="0" eaLnBrk="1" fontAlgn="auto" latinLnBrk="0" hangingPunct="1">
              <a:lnSpc>
                <a:spcPct val="100000"/>
              </a:lnSpc>
              <a:spcBef>
                <a:spcPts val="306"/>
              </a:spcBef>
              <a:spcAft>
                <a:spcPts val="0"/>
              </a:spcAft>
              <a:buClrTx/>
              <a:buSzTx/>
              <a:buFontTx/>
              <a:buNone/>
              <a:tabLst/>
              <a:defRPr/>
            </a:pPr>
            <a:r>
              <a:rPr kumimoji="0" lang="en-US" sz="2000" b="0" i="0" u="none" strike="noStrike" kern="1200" cap="none" spc="0" normalizeH="0" baseline="0" noProof="0" dirty="0" err="1">
                <a:ln>
                  <a:noFill/>
                </a:ln>
                <a:solidFill>
                  <a:srgbClr val="282828"/>
                </a:solidFill>
                <a:effectLst/>
                <a:uLnTx/>
                <a:uFillTx/>
                <a:latin typeface="Segoe UI"/>
                <a:ea typeface="+mn-ea"/>
                <a:cs typeface="+mn-cs"/>
              </a:rPr>
              <a:t>Aplicações</a:t>
            </a:r>
            <a:r>
              <a:rPr kumimoji="0" lang="en-US" sz="2000" b="0" i="0" u="none" strike="noStrike" kern="1200" cap="none" spc="0" normalizeH="0" baseline="0" noProof="0" dirty="0">
                <a:ln>
                  <a:noFill/>
                </a:ln>
                <a:solidFill>
                  <a:srgbClr val="282828"/>
                </a:solidFill>
                <a:effectLst/>
                <a:uLnTx/>
                <a:uFillTx/>
                <a:latin typeface="Segoe UI"/>
                <a:ea typeface="+mn-ea"/>
                <a:cs typeface="+mn-cs"/>
              </a:rPr>
              <a:t> </a:t>
            </a:r>
            <a:r>
              <a:rPr kumimoji="0" lang="en-US" sz="2000" b="0" i="0" u="none" strike="noStrike" kern="1200" cap="none" spc="0" normalizeH="0" baseline="0" noProof="0" dirty="0" err="1">
                <a:ln>
                  <a:noFill/>
                </a:ln>
                <a:solidFill>
                  <a:srgbClr val="282828"/>
                </a:solidFill>
                <a:effectLst/>
                <a:uLnTx/>
                <a:uFillTx/>
                <a:latin typeface="Segoe UI"/>
                <a:ea typeface="+mn-ea"/>
                <a:cs typeface="+mn-cs"/>
              </a:rPr>
              <a:t>internas</a:t>
            </a:r>
            <a:endParaRPr kumimoji="0" lang="en-US" sz="20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962B30B2-A9A8-4F46-999F-D646D8C1E86C}"/>
              </a:ext>
            </a:extLst>
          </p:cNvPr>
          <p:cNvSpPr/>
          <p:nvPr/>
        </p:nvSpPr>
        <p:spPr>
          <a:xfrm>
            <a:off x="6923889" y="2463386"/>
            <a:ext cx="2786008" cy="969249"/>
          </a:xfrm>
          <a:custGeom>
            <a:avLst/>
            <a:gdLst>
              <a:gd name="connsiteX0" fmla="*/ 0 w 4056993"/>
              <a:gd name="connsiteY0" fmla="*/ 1713186 h 1713186"/>
              <a:gd name="connsiteX1" fmla="*/ 1713186 w 4056993"/>
              <a:gd name="connsiteY1" fmla="*/ 0 h 1713186"/>
              <a:gd name="connsiteX2" fmla="*/ 4056993 w 4056993"/>
              <a:gd name="connsiteY2" fmla="*/ 0 h 1713186"/>
            </a:gdLst>
            <a:ahLst/>
            <a:cxnLst>
              <a:cxn ang="0">
                <a:pos x="connsiteX0" y="connsiteY0"/>
              </a:cxn>
              <a:cxn ang="0">
                <a:pos x="connsiteX1" y="connsiteY1"/>
              </a:cxn>
              <a:cxn ang="0">
                <a:pos x="connsiteX2" y="connsiteY2"/>
              </a:cxn>
            </a:cxnLst>
            <a:rect l="l" t="t" r="r" b="b"/>
            <a:pathLst>
              <a:path w="4056993" h="1713186">
                <a:moveTo>
                  <a:pt x="0" y="1713186"/>
                </a:moveTo>
                <a:lnTo>
                  <a:pt x="1713186" y="0"/>
                </a:lnTo>
                <a:lnTo>
                  <a:pt x="4056993" y="0"/>
                </a:lnTo>
              </a:path>
            </a:pathLst>
          </a:cu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7D9914DE-61E5-4714-A3C9-92740327C6E4}"/>
              </a:ext>
            </a:extLst>
          </p:cNvPr>
          <p:cNvSpPr txBox="1"/>
          <p:nvPr/>
        </p:nvSpPr>
        <p:spPr>
          <a:xfrm>
            <a:off x="7922044" y="5105290"/>
            <a:ext cx="3569989" cy="307777"/>
          </a:xfrm>
          <a:prstGeom prst="rect">
            <a:avLst/>
          </a:prstGeom>
        </p:spPr>
        <p:txBody>
          <a:bodyPr wrap="square" lIns="0" tIns="0" rIns="0" bIns="0" rtlCol="0" anchor="ctr" anchorCtr="0">
            <a:spAutoFit/>
          </a:bodyPr>
          <a:lstStyle/>
          <a:p>
            <a:pPr marL="0" marR="0" lvl="0" indent="0" algn="ctr" defTabSz="914224" rtl="0" eaLnBrk="1" fontAlgn="auto" latinLnBrk="0" hangingPunct="1">
              <a:lnSpc>
                <a:spcPct val="100000"/>
              </a:lnSpc>
              <a:spcBef>
                <a:spcPts val="306"/>
              </a:spcBef>
              <a:spcAft>
                <a:spcPts val="0"/>
              </a:spcAft>
              <a:buClrTx/>
              <a:buSzTx/>
              <a:buFontTx/>
              <a:buNone/>
              <a:tabLst/>
              <a:defRPr/>
            </a:pPr>
            <a:r>
              <a:rPr kumimoji="0" lang="en-US" sz="2000" b="0" i="0" u="none" strike="noStrike" kern="1200" cap="none" spc="0" normalizeH="0" baseline="0" noProof="0" dirty="0" err="1">
                <a:ln>
                  <a:noFill/>
                </a:ln>
                <a:solidFill>
                  <a:srgbClr val="282828"/>
                </a:solidFill>
                <a:effectLst/>
                <a:uLnTx/>
                <a:uFillTx/>
                <a:latin typeface="Segoe UI"/>
                <a:ea typeface="+mn-ea"/>
                <a:cs typeface="+mn-cs"/>
              </a:rPr>
              <a:t>Aplicações</a:t>
            </a:r>
            <a:r>
              <a:rPr kumimoji="0" lang="en-US" sz="2000" b="0" i="0" u="none" strike="noStrike" kern="1200" cap="none" spc="0" normalizeH="0" baseline="0" noProof="0" dirty="0">
                <a:ln>
                  <a:noFill/>
                </a:ln>
                <a:solidFill>
                  <a:srgbClr val="282828"/>
                </a:solidFill>
                <a:effectLst/>
                <a:uLnTx/>
                <a:uFillTx/>
                <a:latin typeface="Segoe UI"/>
                <a:ea typeface="+mn-ea"/>
                <a:cs typeface="+mn-cs"/>
              </a:rPr>
              <a:t> B2B</a:t>
            </a:r>
          </a:p>
        </p:txBody>
      </p:sp>
      <p:sp>
        <p:nvSpPr>
          <p:cNvPr id="48" name="Oval 47">
            <a:extLst>
              <a:ext uri="{FF2B5EF4-FFF2-40B4-BE49-F238E27FC236}">
                <a16:creationId xmlns:a16="http://schemas.microsoft.com/office/drawing/2014/main" id="{543E05A5-947A-4B4E-8453-442E6062700E}"/>
              </a:ext>
            </a:extLst>
          </p:cNvPr>
          <p:cNvSpPr>
            <a:spLocks noChangeAspect="1"/>
          </p:cNvSpPr>
          <p:nvPr/>
        </p:nvSpPr>
        <p:spPr>
          <a:xfrm>
            <a:off x="6585506" y="3064971"/>
            <a:ext cx="635830" cy="635830"/>
          </a:xfrm>
          <a:prstGeom prst="ellipse">
            <a:avLst/>
          </a:prstGeom>
          <a:solidFill>
            <a:schemeClr val="accent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8BD90115-64AF-479F-B2AF-E611CF56309C}"/>
              </a:ext>
            </a:extLst>
          </p:cNvPr>
          <p:cNvSpPr>
            <a:spLocks noChangeAspect="1"/>
          </p:cNvSpPr>
          <p:nvPr/>
        </p:nvSpPr>
        <p:spPr>
          <a:xfrm>
            <a:off x="6905249" y="4642512"/>
            <a:ext cx="635830" cy="635830"/>
          </a:xfrm>
          <a:prstGeom prst="ellipse">
            <a:avLst/>
          </a:prstGeom>
          <a:solidFill>
            <a:schemeClr val="accent4"/>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36" name="Oval 35">
            <a:extLst>
              <a:ext uri="{FF2B5EF4-FFF2-40B4-BE49-F238E27FC236}">
                <a16:creationId xmlns:a16="http://schemas.microsoft.com/office/drawing/2014/main" id="{2E434022-8938-4E40-AFAE-DF0C02D49F2D}"/>
              </a:ext>
            </a:extLst>
          </p:cNvPr>
          <p:cNvSpPr/>
          <p:nvPr/>
        </p:nvSpPr>
        <p:spPr>
          <a:xfrm>
            <a:off x="3524401" y="2123257"/>
            <a:ext cx="2661107" cy="2661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9" name="Oval 38">
            <a:extLst>
              <a:ext uri="{FF2B5EF4-FFF2-40B4-BE49-F238E27FC236}">
                <a16:creationId xmlns:a16="http://schemas.microsoft.com/office/drawing/2014/main" id="{B3D2C2F5-19C0-498F-A9C3-DFD3078ECEA5}"/>
              </a:ext>
            </a:extLst>
          </p:cNvPr>
          <p:cNvSpPr/>
          <p:nvPr/>
        </p:nvSpPr>
        <p:spPr>
          <a:xfrm>
            <a:off x="3683696" y="2283548"/>
            <a:ext cx="2345266" cy="23452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20" name="Straight Connector 19">
            <a:extLst>
              <a:ext uri="{FF2B5EF4-FFF2-40B4-BE49-F238E27FC236}">
                <a16:creationId xmlns:a16="http://schemas.microsoft.com/office/drawing/2014/main" id="{9A12FF8C-BB67-44AC-A342-DC1B9F1258B5}"/>
              </a:ext>
            </a:extLst>
          </p:cNvPr>
          <p:cNvCxnSpPr>
            <a:stCxn id="55" idx="6"/>
            <a:endCxn id="59" idx="2"/>
          </p:cNvCxnSpPr>
          <p:nvPr/>
        </p:nvCxnSpPr>
        <p:spPr>
          <a:xfrm>
            <a:off x="7541079" y="4960427"/>
            <a:ext cx="2102744" cy="0"/>
          </a:xfrm>
          <a:prstGeom prst="lin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6" name="Freeform: Shape 25">
            <a:extLst>
              <a:ext uri="{FF2B5EF4-FFF2-40B4-BE49-F238E27FC236}">
                <a16:creationId xmlns:a16="http://schemas.microsoft.com/office/drawing/2014/main" id="{488B17F8-AD51-4669-BC3A-C3E99571E36D}"/>
              </a:ext>
            </a:extLst>
          </p:cNvPr>
          <p:cNvSpPr/>
          <p:nvPr/>
        </p:nvSpPr>
        <p:spPr>
          <a:xfrm>
            <a:off x="5372205" y="913195"/>
            <a:ext cx="1947843" cy="1183270"/>
          </a:xfrm>
          <a:custGeom>
            <a:avLst/>
            <a:gdLst>
              <a:gd name="connsiteX0" fmla="*/ 0 w 1909823"/>
              <a:gd name="connsiteY0" fmla="*/ 1192192 h 1192192"/>
              <a:gd name="connsiteX1" fmla="*/ 1435261 w 1909823"/>
              <a:gd name="connsiteY1" fmla="*/ 0 h 1192192"/>
              <a:gd name="connsiteX2" fmla="*/ 1909823 w 1909823"/>
              <a:gd name="connsiteY2" fmla="*/ 0 h 1192192"/>
            </a:gdLst>
            <a:ahLst/>
            <a:cxnLst>
              <a:cxn ang="0">
                <a:pos x="connsiteX0" y="connsiteY0"/>
              </a:cxn>
              <a:cxn ang="0">
                <a:pos x="connsiteX1" y="connsiteY1"/>
              </a:cxn>
              <a:cxn ang="0">
                <a:pos x="connsiteX2" y="connsiteY2"/>
              </a:cxn>
            </a:cxnLst>
            <a:rect l="l" t="t" r="r" b="b"/>
            <a:pathLst>
              <a:path w="1909823" h="1192192">
                <a:moveTo>
                  <a:pt x="0" y="1192192"/>
                </a:moveTo>
                <a:lnTo>
                  <a:pt x="1435261" y="0"/>
                </a:lnTo>
                <a:lnTo>
                  <a:pt x="1909823" y="0"/>
                </a:lnTo>
              </a:path>
            </a:pathLst>
          </a:cu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93" name="Title 3">
            <a:extLst>
              <a:ext uri="{FF2B5EF4-FFF2-40B4-BE49-F238E27FC236}">
                <a16:creationId xmlns:a16="http://schemas.microsoft.com/office/drawing/2014/main" id="{2BB3EAE6-6252-431D-BEC6-B6C880DDA145}"/>
              </a:ext>
            </a:extLst>
          </p:cNvPr>
          <p:cNvSpPr txBox="1">
            <a:spLocks/>
          </p:cNvSpPr>
          <p:nvPr/>
        </p:nvSpPr>
        <p:spPr>
          <a:xfrm>
            <a:off x="552450" y="482656"/>
            <a:ext cx="4371159" cy="1040920"/>
          </a:xfrm>
          <a:prstGeom prst="rect">
            <a:avLst/>
          </a:prstGeom>
        </p:spPr>
        <p:txBody>
          <a:bodyPr lIns="0"/>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12114"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0" normalizeH="0" baseline="0" noProof="0" dirty="0">
                <a:ln>
                  <a:noFill/>
                </a:ln>
                <a:solidFill>
                  <a:prstClr val="white"/>
                </a:solidFill>
                <a:effectLst/>
                <a:uLnTx/>
                <a:uFillTx/>
                <a:latin typeface="Segoe UI Semibold"/>
                <a:ea typeface="+mj-ea"/>
                <a:cs typeface="+mj-cs"/>
              </a:rPr>
              <a:t>Os negócios são alimentados por aplicativos</a:t>
            </a:r>
            <a:endParaRPr kumimoji="0" lang="en-US" sz="3600" b="0" i="0" u="none" strike="noStrike" kern="1200" cap="none" spc="0" normalizeH="0" baseline="0" noProof="0" dirty="0">
              <a:ln>
                <a:noFill/>
              </a:ln>
              <a:solidFill>
                <a:prstClr val="white"/>
              </a:solidFill>
              <a:effectLst/>
              <a:uLnTx/>
              <a:uFillTx/>
              <a:latin typeface="Segoe UI Semibold"/>
              <a:ea typeface="+mj-ea"/>
              <a:cs typeface="+mj-cs"/>
            </a:endParaRPr>
          </a:p>
        </p:txBody>
      </p:sp>
      <p:pic>
        <p:nvPicPr>
          <p:cNvPr id="79" name="Picture 78">
            <a:extLst>
              <a:ext uri="{FF2B5EF4-FFF2-40B4-BE49-F238E27FC236}">
                <a16:creationId xmlns:a16="http://schemas.microsoft.com/office/drawing/2014/main" id="{292F4A7D-6553-45D7-84E0-0A32914CBE74}"/>
              </a:ext>
            </a:extLst>
          </p:cNvPr>
          <p:cNvPicPr>
            <a:picLocks noChangeAspect="1"/>
          </p:cNvPicPr>
          <p:nvPr/>
        </p:nvPicPr>
        <p:blipFill rotWithShape="1">
          <a:blip r:embed="rId3">
            <a:alphaModFix amt="20000"/>
          </a:blip>
          <a:srcRect l="20719" t="5284" r="6606" b="11230"/>
          <a:stretch/>
        </p:blipFill>
        <p:spPr>
          <a:xfrm>
            <a:off x="3682321" y="2281177"/>
            <a:ext cx="2348016" cy="2350008"/>
          </a:xfrm>
          <a:prstGeom prst="ellipse">
            <a:avLst/>
          </a:prstGeom>
        </p:spPr>
      </p:pic>
      <p:sp>
        <p:nvSpPr>
          <p:cNvPr id="10" name="Oval 9">
            <a:extLst>
              <a:ext uri="{FF2B5EF4-FFF2-40B4-BE49-F238E27FC236}">
                <a16:creationId xmlns:a16="http://schemas.microsoft.com/office/drawing/2014/main" id="{0CD8681D-7233-4C08-AD05-2D5761A5A6EF}"/>
              </a:ext>
            </a:extLst>
          </p:cNvPr>
          <p:cNvSpPr>
            <a:spLocks noChangeAspect="1"/>
          </p:cNvSpPr>
          <p:nvPr/>
        </p:nvSpPr>
        <p:spPr>
          <a:xfrm>
            <a:off x="5128602" y="1886673"/>
            <a:ext cx="635830" cy="635830"/>
          </a:xfrm>
          <a:prstGeom prst="ellipse">
            <a:avLst/>
          </a:prstGeom>
          <a:solidFill>
            <a:schemeClr val="accent3"/>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80" name="network" title="Icon of a device or computer network">
            <a:extLst>
              <a:ext uri="{FF2B5EF4-FFF2-40B4-BE49-F238E27FC236}">
                <a16:creationId xmlns:a16="http://schemas.microsoft.com/office/drawing/2014/main" id="{3EEA2323-EFE3-42BE-A788-7F7563BC681C}"/>
              </a:ext>
            </a:extLst>
          </p:cNvPr>
          <p:cNvSpPr>
            <a:spLocks noChangeAspect="1" noEditPoints="1"/>
          </p:cNvSpPr>
          <p:nvPr/>
        </p:nvSpPr>
        <p:spPr bwMode="auto">
          <a:xfrm>
            <a:off x="6734222" y="3206712"/>
            <a:ext cx="338400" cy="35235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1734" b="0" i="0" u="none" strike="noStrike" kern="0" cap="none" spc="0" normalizeH="0" baseline="0" noProof="0">
              <a:ln>
                <a:noFill/>
              </a:ln>
              <a:solidFill>
                <a:srgbClr val="505050"/>
              </a:solidFill>
              <a:effectLst/>
              <a:uLnTx/>
              <a:uFillTx/>
              <a:latin typeface="Segoe UI"/>
              <a:ea typeface="+mn-ea"/>
              <a:cs typeface="+mn-cs"/>
            </a:endParaRPr>
          </a:p>
        </p:txBody>
      </p:sp>
      <p:sp>
        <p:nvSpPr>
          <p:cNvPr id="81" name="Touchscreen" title="Icon of a closed hand with one finger touching a screen">
            <a:extLst>
              <a:ext uri="{FF2B5EF4-FFF2-40B4-BE49-F238E27FC236}">
                <a16:creationId xmlns:a16="http://schemas.microsoft.com/office/drawing/2014/main" id="{BAF6A08A-8831-4179-B41D-B416FA792329}"/>
              </a:ext>
            </a:extLst>
          </p:cNvPr>
          <p:cNvSpPr>
            <a:spLocks noChangeAspect="1" noEditPoints="1"/>
          </p:cNvSpPr>
          <p:nvPr/>
        </p:nvSpPr>
        <p:spPr bwMode="auto">
          <a:xfrm>
            <a:off x="5277095" y="2045739"/>
            <a:ext cx="338846" cy="31770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network_3" title="Icon of a server connected to a network">
            <a:extLst>
              <a:ext uri="{FF2B5EF4-FFF2-40B4-BE49-F238E27FC236}">
                <a16:creationId xmlns:a16="http://schemas.microsoft.com/office/drawing/2014/main" id="{EAAB39C9-0764-409A-852D-D389405C1A48}"/>
              </a:ext>
            </a:extLst>
          </p:cNvPr>
          <p:cNvSpPr>
            <a:spLocks noChangeAspect="1" noEditPoints="1"/>
          </p:cNvSpPr>
          <p:nvPr/>
        </p:nvSpPr>
        <p:spPr bwMode="auto">
          <a:xfrm>
            <a:off x="7032075" y="4762128"/>
            <a:ext cx="382178" cy="396599"/>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1734" b="0" i="0" u="none" strike="noStrike" kern="0" cap="none" spc="0" normalizeH="0" baseline="0" noProof="0">
              <a:ln>
                <a:noFill/>
              </a:ln>
              <a:solidFill>
                <a:srgbClr val="505050"/>
              </a:solidFill>
              <a:effectLst/>
              <a:uLnTx/>
              <a:uFillTx/>
              <a:latin typeface="Segoe UI"/>
              <a:ea typeface="+mn-ea"/>
              <a:cs typeface="+mn-cs"/>
            </a:endParaRPr>
          </a:p>
        </p:txBody>
      </p:sp>
      <p:sp>
        <p:nvSpPr>
          <p:cNvPr id="50" name="Oval 49">
            <a:extLst>
              <a:ext uri="{FF2B5EF4-FFF2-40B4-BE49-F238E27FC236}">
                <a16:creationId xmlns:a16="http://schemas.microsoft.com/office/drawing/2014/main" id="{E103C675-066E-490E-96E8-B188E2F27C8F}"/>
              </a:ext>
            </a:extLst>
          </p:cNvPr>
          <p:cNvSpPr/>
          <p:nvPr/>
        </p:nvSpPr>
        <p:spPr>
          <a:xfrm>
            <a:off x="7294463" y="864622"/>
            <a:ext cx="107400" cy="107400"/>
          </a:xfrm>
          <a:prstGeom prst="ellipse">
            <a:avLst/>
          </a:prstGeom>
          <a:solidFill>
            <a:schemeClr val="accent3"/>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7CBFAF16-A666-4C19-A057-83FBF90124D0}"/>
              </a:ext>
            </a:extLst>
          </p:cNvPr>
          <p:cNvSpPr/>
          <p:nvPr/>
        </p:nvSpPr>
        <p:spPr>
          <a:xfrm>
            <a:off x="9675322" y="2421018"/>
            <a:ext cx="107400" cy="107400"/>
          </a:xfrm>
          <a:prstGeom prst="ellipse">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9" name="Oval 58">
            <a:extLst>
              <a:ext uri="{FF2B5EF4-FFF2-40B4-BE49-F238E27FC236}">
                <a16:creationId xmlns:a16="http://schemas.microsoft.com/office/drawing/2014/main" id="{625A4D92-E6F4-4804-BFB4-AC0C181B4CD0}"/>
              </a:ext>
            </a:extLst>
          </p:cNvPr>
          <p:cNvSpPr/>
          <p:nvPr/>
        </p:nvSpPr>
        <p:spPr>
          <a:xfrm>
            <a:off x="9643823" y="4906727"/>
            <a:ext cx="107400" cy="107400"/>
          </a:xfrm>
          <a:prstGeom prst="ellipse">
            <a:avLst/>
          </a:prstGeom>
          <a:solidFill>
            <a:schemeClr val="accent4">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24" name="Graphic 39" descr="decentralized identity">
            <a:extLst>
              <a:ext uri="{FF2B5EF4-FFF2-40B4-BE49-F238E27FC236}">
                <a16:creationId xmlns:a16="http://schemas.microsoft.com/office/drawing/2014/main" id="{84A37309-2969-4EB6-B684-B3D360D543A8}"/>
              </a:ext>
            </a:extLst>
          </p:cNvPr>
          <p:cNvGrpSpPr>
            <a:grpSpLocks noChangeAspect="1"/>
          </p:cNvGrpSpPr>
          <p:nvPr/>
        </p:nvGrpSpPr>
        <p:grpSpPr>
          <a:xfrm>
            <a:off x="4343556" y="2884675"/>
            <a:ext cx="1025547" cy="1142999"/>
            <a:chOff x="7299144" y="3026630"/>
            <a:chExt cx="411707" cy="458859"/>
          </a:xfrm>
        </p:grpSpPr>
        <p:sp>
          <p:nvSpPr>
            <p:cNvPr id="25" name="Freeform: Shape 24">
              <a:extLst>
                <a:ext uri="{FF2B5EF4-FFF2-40B4-BE49-F238E27FC236}">
                  <a16:creationId xmlns:a16="http://schemas.microsoft.com/office/drawing/2014/main" id="{88100B59-7CD0-4837-A956-EC75A0EABF9A}"/>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D68E869-A1A3-4056-BD46-518B7B67CF3B}"/>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C7B7AD2D-B53F-4B83-AF86-99B6B7638994}"/>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221C436E-4E4E-4E60-BB91-6E725E2CC600}"/>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28FD773-A505-4C49-95BA-0D139EB1F90D}"/>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87413D53-8174-443B-B2F1-243B068392B5}"/>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77BB8BC-1735-4E0B-860A-04610F81F137}"/>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B28DFD4-1983-4E58-BEDD-1AFE596AB8DA}"/>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BB877618-0830-416D-9F43-A816E44E7FB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08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a:extLst>
              <a:ext uri="{FF2B5EF4-FFF2-40B4-BE49-F238E27FC236}">
                <a16:creationId xmlns:a16="http://schemas.microsoft.com/office/drawing/2014/main" id="{6AD6F5B3-5BD9-4DE3-B9A3-5A0F02182B25}"/>
              </a:ext>
            </a:extLst>
          </p:cNvPr>
          <p:cNvPicPr>
            <a:picLocks noChangeAspect="1"/>
          </p:cNvPicPr>
          <p:nvPr/>
        </p:nvPicPr>
        <p:blipFill rotWithShape="1">
          <a:blip r:embed="rId3"/>
          <a:srcRect b="28941"/>
          <a:stretch/>
        </p:blipFill>
        <p:spPr>
          <a:xfrm>
            <a:off x="882" y="497"/>
            <a:ext cx="12434711" cy="3147868"/>
          </a:xfrm>
          <a:prstGeom prst="rect">
            <a:avLst/>
          </a:prstGeom>
        </p:spPr>
      </p:pic>
      <p:sp>
        <p:nvSpPr>
          <p:cNvPr id="184" name="Rectangle 183">
            <a:extLst>
              <a:ext uri="{FF2B5EF4-FFF2-40B4-BE49-F238E27FC236}">
                <a16:creationId xmlns:a16="http://schemas.microsoft.com/office/drawing/2014/main" id="{5F12D6A2-E06B-4614-AAE9-90B4FB0C1976}"/>
              </a:ext>
            </a:extLst>
          </p:cNvPr>
          <p:cNvSpPr/>
          <p:nvPr/>
        </p:nvSpPr>
        <p:spPr>
          <a:xfrm>
            <a:off x="882" y="496"/>
            <a:ext cx="12434711" cy="3147867"/>
          </a:xfrm>
          <a:prstGeom prst="rect">
            <a:avLst/>
          </a:prstGeom>
          <a:solidFill>
            <a:schemeClr val="tx1">
              <a:alpha val="85000"/>
            </a:schemeClr>
          </a:solidFill>
          <a:ln w="10795" cap="flat" cmpd="sng" algn="ctr">
            <a:noFill/>
            <a:prstDash val="solid"/>
          </a:ln>
          <a:effectLst/>
        </p:spPr>
        <p:txBody>
          <a:bodyPr rtlCol="0" anchor="ctr"/>
          <a:lstStyle/>
          <a:p>
            <a:pPr algn="ctr" defTabSz="932418">
              <a:defRPr/>
            </a:pPr>
            <a:r>
              <a:rPr lang="en-US" sz="1836" kern="0">
                <a:solidFill>
                  <a:schemeClr val="bg1"/>
                </a:solidFill>
              </a:rPr>
              <a:t>         </a:t>
            </a:r>
            <a:endParaRPr lang="en-US" sz="1836" kern="0">
              <a:solidFill>
                <a:schemeClr val="bg1"/>
              </a:solidFill>
              <a:latin typeface="Segoe UI"/>
            </a:endParaRPr>
          </a:p>
        </p:txBody>
      </p:sp>
      <p:sp>
        <p:nvSpPr>
          <p:cNvPr id="204" name="Freeform: Shape 203">
            <a:extLst>
              <a:ext uri="{FF2B5EF4-FFF2-40B4-BE49-F238E27FC236}">
                <a16:creationId xmlns:a16="http://schemas.microsoft.com/office/drawing/2014/main" id="{40CE09DD-FC72-4657-B565-368AD154B4EA}"/>
              </a:ext>
            </a:extLst>
          </p:cNvPr>
          <p:cNvSpPr/>
          <p:nvPr/>
        </p:nvSpPr>
        <p:spPr>
          <a:xfrm>
            <a:off x="882" y="2503039"/>
            <a:ext cx="4393471" cy="593226"/>
          </a:xfrm>
          <a:custGeom>
            <a:avLst/>
            <a:gdLst>
              <a:gd name="connsiteX0" fmla="*/ 0 w 2957440"/>
              <a:gd name="connsiteY0" fmla="*/ 0 h 399327"/>
              <a:gd name="connsiteX1" fmla="*/ 2957440 w 2957440"/>
              <a:gd name="connsiteY1" fmla="*/ 0 h 399327"/>
              <a:gd name="connsiteX2" fmla="*/ 2783133 w 2957440"/>
              <a:gd name="connsiteY2" fmla="*/ 399327 h 399327"/>
              <a:gd name="connsiteX3" fmla="*/ 0 w 2957440"/>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57440" h="399327">
                <a:moveTo>
                  <a:pt x="0" y="0"/>
                </a:moveTo>
                <a:lnTo>
                  <a:pt x="2957440" y="0"/>
                </a:lnTo>
                <a:lnTo>
                  <a:pt x="2783133"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205" name="Freeform: Shape 204">
            <a:extLst>
              <a:ext uri="{FF2B5EF4-FFF2-40B4-BE49-F238E27FC236}">
                <a16:creationId xmlns:a16="http://schemas.microsoft.com/office/drawing/2014/main" id="{098477B0-4ECB-46A7-98B6-B8573AFA6217}"/>
              </a:ext>
            </a:extLst>
          </p:cNvPr>
          <p:cNvSpPr/>
          <p:nvPr/>
        </p:nvSpPr>
        <p:spPr>
          <a:xfrm>
            <a:off x="4188868" y="2503039"/>
            <a:ext cx="4356573" cy="593226"/>
          </a:xfrm>
          <a:custGeom>
            <a:avLst/>
            <a:gdLst>
              <a:gd name="connsiteX0" fmla="*/ 177477 w 2948169"/>
              <a:gd name="connsiteY0" fmla="*/ 0 h 399327"/>
              <a:gd name="connsiteX1" fmla="*/ 2948169 w 2948169"/>
              <a:gd name="connsiteY1" fmla="*/ 0 h 399327"/>
              <a:gd name="connsiteX2" fmla="*/ 2770692 w 2948169"/>
              <a:gd name="connsiteY2" fmla="*/ 399327 h 399327"/>
              <a:gd name="connsiteX3" fmla="*/ 0 w 2948169"/>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48169" h="399327">
                <a:moveTo>
                  <a:pt x="177477" y="0"/>
                </a:moveTo>
                <a:lnTo>
                  <a:pt x="2948169" y="0"/>
                </a:lnTo>
                <a:lnTo>
                  <a:pt x="2770692"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252" name="Freeform: Shape 251">
            <a:extLst>
              <a:ext uri="{FF2B5EF4-FFF2-40B4-BE49-F238E27FC236}">
                <a16:creationId xmlns:a16="http://schemas.microsoft.com/office/drawing/2014/main" id="{5DBFFF24-260A-4725-A697-038CC1C09FC5}"/>
              </a:ext>
            </a:extLst>
          </p:cNvPr>
          <p:cNvSpPr/>
          <p:nvPr/>
        </p:nvSpPr>
        <p:spPr>
          <a:xfrm>
            <a:off x="8339957" y="2503039"/>
            <a:ext cx="4095637" cy="593226"/>
          </a:xfrm>
          <a:custGeom>
            <a:avLst/>
            <a:gdLst>
              <a:gd name="connsiteX0" fmla="*/ 263691 w 4096218"/>
              <a:gd name="connsiteY0" fmla="*/ 0 h 593310"/>
              <a:gd name="connsiteX1" fmla="*/ 4096218 w 4096218"/>
              <a:gd name="connsiteY1" fmla="*/ 0 h 593310"/>
              <a:gd name="connsiteX2" fmla="*/ 4096218 w 4096218"/>
              <a:gd name="connsiteY2" fmla="*/ 593310 h 593310"/>
              <a:gd name="connsiteX3" fmla="*/ 0 w 4096218"/>
              <a:gd name="connsiteY3" fmla="*/ 593310 h 593310"/>
            </a:gdLst>
            <a:ahLst/>
            <a:cxnLst>
              <a:cxn ang="0">
                <a:pos x="connsiteX0" y="connsiteY0"/>
              </a:cxn>
              <a:cxn ang="0">
                <a:pos x="connsiteX1" y="connsiteY1"/>
              </a:cxn>
              <a:cxn ang="0">
                <a:pos x="connsiteX2" y="connsiteY2"/>
              </a:cxn>
              <a:cxn ang="0">
                <a:pos x="connsiteX3" y="connsiteY3"/>
              </a:cxn>
            </a:cxnLst>
            <a:rect l="l" t="t" r="r" b="b"/>
            <a:pathLst>
              <a:path w="4096218" h="593310">
                <a:moveTo>
                  <a:pt x="263691" y="0"/>
                </a:moveTo>
                <a:lnTo>
                  <a:pt x="4096218" y="0"/>
                </a:lnTo>
                <a:lnTo>
                  <a:pt x="4096218" y="593310"/>
                </a:lnTo>
                <a:lnTo>
                  <a:pt x="0" y="5933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sz="1836">
              <a:solidFill>
                <a:prstClr val="white"/>
              </a:solidFill>
              <a:latin typeface="Segoe UI"/>
            </a:endParaRPr>
          </a:p>
        </p:txBody>
      </p:sp>
      <p:sp>
        <p:nvSpPr>
          <p:cNvPr id="5" name="Title 4">
            <a:extLst>
              <a:ext uri="{FF2B5EF4-FFF2-40B4-BE49-F238E27FC236}">
                <a16:creationId xmlns:a16="http://schemas.microsoft.com/office/drawing/2014/main" id="{1E8F1754-C9C2-446D-B1E5-04E31CC34F68}"/>
              </a:ext>
            </a:extLst>
          </p:cNvPr>
          <p:cNvSpPr>
            <a:spLocks noGrp="1"/>
          </p:cNvSpPr>
          <p:nvPr>
            <p:ph type="title"/>
          </p:nvPr>
        </p:nvSpPr>
        <p:spPr>
          <a:xfrm>
            <a:off x="579382" y="692087"/>
            <a:ext cx="11301775" cy="1040920"/>
          </a:xfrm>
        </p:spPr>
        <p:txBody>
          <a:bodyPr/>
          <a:lstStyle/>
          <a:p>
            <a:pPr defTabSz="911938">
              <a:defRPr/>
            </a:pPr>
            <a:r>
              <a:rPr lang="pt-BR" dirty="0">
                <a:solidFill>
                  <a:prstClr val="white"/>
                </a:solidFill>
              </a:rPr>
              <a:t>Crie experiências inteligentes com o Azure AI</a:t>
            </a:r>
            <a:br>
              <a:rPr lang="en-US" sz="1836" dirty="0">
                <a:solidFill>
                  <a:prstClr val="white"/>
                </a:solidFill>
                <a:latin typeface="+mn-lt"/>
              </a:rPr>
            </a:br>
            <a:br>
              <a:rPr lang="en-US" sz="1836" dirty="0">
                <a:solidFill>
                  <a:prstClr val="white"/>
                </a:solidFill>
                <a:latin typeface="+mn-lt"/>
              </a:rPr>
            </a:br>
            <a:r>
              <a:rPr lang="pt-BR" sz="1836" dirty="0">
                <a:solidFill>
                  <a:prstClr val="white"/>
                </a:solidFill>
                <a:latin typeface="+mn-lt"/>
              </a:rPr>
              <a:t>Crie a próxima geração de aplicativos para qualquer desenvolvedor e qualquer cenário</a:t>
            </a:r>
            <a:endParaRPr lang="en-US" sz="1122" dirty="0">
              <a:solidFill>
                <a:prstClr val="white"/>
              </a:solidFill>
              <a:latin typeface="+mn-lt"/>
            </a:endParaRPr>
          </a:p>
        </p:txBody>
      </p:sp>
      <p:sp>
        <p:nvSpPr>
          <p:cNvPr id="253" name="Rectangle 252">
            <a:extLst>
              <a:ext uri="{FF2B5EF4-FFF2-40B4-BE49-F238E27FC236}">
                <a16:creationId xmlns:a16="http://schemas.microsoft.com/office/drawing/2014/main" id="{E7497C87-CCF5-49F3-96A4-5467B3508FD4}"/>
              </a:ext>
            </a:extLst>
          </p:cNvPr>
          <p:cNvSpPr/>
          <p:nvPr/>
        </p:nvSpPr>
        <p:spPr>
          <a:xfrm>
            <a:off x="443595" y="2658397"/>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Cognitive Services</a:t>
            </a:r>
          </a:p>
        </p:txBody>
      </p:sp>
      <p:sp>
        <p:nvSpPr>
          <p:cNvPr id="254" name="Rectangle 253">
            <a:extLst>
              <a:ext uri="{FF2B5EF4-FFF2-40B4-BE49-F238E27FC236}">
                <a16:creationId xmlns:a16="http://schemas.microsoft.com/office/drawing/2014/main" id="{2E6574BC-2129-4CD5-8675-2498B91AD5F4}"/>
              </a:ext>
            </a:extLst>
          </p:cNvPr>
          <p:cNvSpPr/>
          <p:nvPr/>
        </p:nvSpPr>
        <p:spPr>
          <a:xfrm>
            <a:off x="8703494" y="2658397"/>
            <a:ext cx="3368563"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Cognitive Search</a:t>
            </a:r>
          </a:p>
        </p:txBody>
      </p:sp>
      <p:sp>
        <p:nvSpPr>
          <p:cNvPr id="255" name="Rectangle 254">
            <a:extLst>
              <a:ext uri="{FF2B5EF4-FFF2-40B4-BE49-F238E27FC236}">
                <a16:creationId xmlns:a16="http://schemas.microsoft.com/office/drawing/2014/main" id="{0B7F4A44-8A47-4F21-AA1E-6ED59A9F6DB5}"/>
              </a:ext>
            </a:extLst>
          </p:cNvPr>
          <p:cNvSpPr/>
          <p:nvPr/>
        </p:nvSpPr>
        <p:spPr>
          <a:xfrm>
            <a:off x="4983588" y="2658397"/>
            <a:ext cx="2767136"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Bot Service</a:t>
            </a:r>
          </a:p>
        </p:txBody>
      </p:sp>
      <p:cxnSp>
        <p:nvCxnSpPr>
          <p:cNvPr id="256" name="Straight Connector 255">
            <a:extLst>
              <a:ext uri="{FF2B5EF4-FFF2-40B4-BE49-F238E27FC236}">
                <a16:creationId xmlns:a16="http://schemas.microsoft.com/office/drawing/2014/main" id="{25B81BFD-5369-4D6C-A256-9086BE4EFBF2}"/>
              </a:ext>
            </a:extLst>
          </p:cNvPr>
          <p:cNvCxnSpPr>
            <a:cxnSpLocks/>
          </p:cNvCxnSpPr>
          <p:nvPr/>
        </p:nvCxnSpPr>
        <p:spPr>
          <a:xfrm>
            <a:off x="8320795" y="3148363"/>
            <a:ext cx="0" cy="3657081"/>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E546584-D1E5-4729-9109-3BE350C9FCE0}"/>
              </a:ext>
            </a:extLst>
          </p:cNvPr>
          <p:cNvCxnSpPr>
            <a:cxnSpLocks/>
          </p:cNvCxnSpPr>
          <p:nvPr/>
        </p:nvCxnSpPr>
        <p:spPr>
          <a:xfrm>
            <a:off x="4160865" y="3148363"/>
            <a:ext cx="0" cy="3657081"/>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95B7EA7-53C1-4DE0-9485-09A9CE840F8F}"/>
              </a:ext>
            </a:extLst>
          </p:cNvPr>
          <p:cNvGrpSpPr/>
          <p:nvPr/>
        </p:nvGrpSpPr>
        <p:grpSpPr>
          <a:xfrm>
            <a:off x="8475505" y="4370867"/>
            <a:ext cx="3575767" cy="645946"/>
            <a:chOff x="8475825" y="3236670"/>
            <a:chExt cx="3576274" cy="646038"/>
          </a:xfrm>
        </p:grpSpPr>
        <p:sp>
          <p:nvSpPr>
            <p:cNvPr id="398" name="Rectangle 397">
              <a:extLst>
                <a:ext uri="{FF2B5EF4-FFF2-40B4-BE49-F238E27FC236}">
                  <a16:creationId xmlns:a16="http://schemas.microsoft.com/office/drawing/2014/main" id="{4E916526-EA06-4777-AB2A-69E1A9B09014}"/>
                </a:ext>
              </a:extLst>
            </p:cNvPr>
            <p:cNvSpPr/>
            <p:nvPr/>
          </p:nvSpPr>
          <p:spPr>
            <a:xfrm>
              <a:off x="8846289" y="3236670"/>
              <a:ext cx="3205810" cy="646038"/>
            </a:xfrm>
            <a:prstGeom prst="rect">
              <a:avLst/>
            </a:prstGeom>
          </p:spPr>
          <p:txBody>
            <a:bodyPr wrap="square">
              <a:spAutoFit/>
            </a:bodyPr>
            <a:lstStyle/>
            <a:p>
              <a:pPr defTabSz="932395">
                <a:defRPr/>
              </a:pPr>
              <a:r>
                <a:rPr lang="pt-BR" sz="1199" kern="0" dirty="0">
                  <a:solidFill>
                    <a:srgbClr val="282828"/>
                  </a:solidFill>
                  <a:cs typeface="Segoe UI" panose="020B0502040204020203" pitchFamily="34" charset="0"/>
                </a:rPr>
                <a:t>Pesquisa como serviço totalmente gerenciada para reduzir a complexidade e dimensionar facilmente</a:t>
              </a:r>
              <a:endParaRPr lang="en-US" sz="1199" kern="0" dirty="0">
                <a:solidFill>
                  <a:srgbClr val="282828"/>
                </a:solidFill>
                <a:latin typeface="Segoe UI"/>
                <a:cs typeface="Segoe UI" panose="020B0502040204020203" pitchFamily="34" charset="0"/>
              </a:endParaRPr>
            </a:p>
          </p:txBody>
        </p:sp>
        <p:grpSp>
          <p:nvGrpSpPr>
            <p:cNvPr id="443" name="Group 442">
              <a:extLst>
                <a:ext uri="{FF2B5EF4-FFF2-40B4-BE49-F238E27FC236}">
                  <a16:creationId xmlns:a16="http://schemas.microsoft.com/office/drawing/2014/main" id="{053B396E-8EEB-4A60-B538-9B991CFF02F6}"/>
                </a:ext>
              </a:extLst>
            </p:cNvPr>
            <p:cNvGrpSpPr/>
            <p:nvPr/>
          </p:nvGrpSpPr>
          <p:grpSpPr>
            <a:xfrm>
              <a:off x="8475825" y="3242365"/>
              <a:ext cx="264489" cy="265609"/>
              <a:chOff x="3841750" y="3327404"/>
              <a:chExt cx="374651" cy="376237"/>
            </a:xfrm>
            <a:solidFill>
              <a:schemeClr val="accent1"/>
            </a:solidFill>
          </p:grpSpPr>
          <p:sp>
            <p:nvSpPr>
              <p:cNvPr id="444" name="Freeform 155">
                <a:extLst>
                  <a:ext uri="{FF2B5EF4-FFF2-40B4-BE49-F238E27FC236}">
                    <a16:creationId xmlns:a16="http://schemas.microsoft.com/office/drawing/2014/main" id="{837AFDA8-9F4E-4657-BCB5-852F5C94413B}"/>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5" name="Freeform 156">
                <a:extLst>
                  <a:ext uri="{FF2B5EF4-FFF2-40B4-BE49-F238E27FC236}">
                    <a16:creationId xmlns:a16="http://schemas.microsoft.com/office/drawing/2014/main" id="{C3C08016-4032-46A6-A35C-631839002EBA}"/>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6" name="Freeform 157">
                <a:extLst>
                  <a:ext uri="{FF2B5EF4-FFF2-40B4-BE49-F238E27FC236}">
                    <a16:creationId xmlns:a16="http://schemas.microsoft.com/office/drawing/2014/main" id="{1845FEA7-34B7-47A3-8588-81E59AA278CD}"/>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7" name="Freeform 158">
                <a:extLst>
                  <a:ext uri="{FF2B5EF4-FFF2-40B4-BE49-F238E27FC236}">
                    <a16:creationId xmlns:a16="http://schemas.microsoft.com/office/drawing/2014/main" id="{0910261B-936F-4DBE-8BA1-7B1E503749BE}"/>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8" name="Freeform 159">
                <a:extLst>
                  <a:ext uri="{FF2B5EF4-FFF2-40B4-BE49-F238E27FC236}">
                    <a16:creationId xmlns:a16="http://schemas.microsoft.com/office/drawing/2014/main" id="{6D021BA8-EF5A-4E6E-AF52-374C39715B8E}"/>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9" name="Freeform 160">
                <a:extLst>
                  <a:ext uri="{FF2B5EF4-FFF2-40B4-BE49-F238E27FC236}">
                    <a16:creationId xmlns:a16="http://schemas.microsoft.com/office/drawing/2014/main" id="{A9344DE3-0A20-40A2-8418-D0174C1943E1}"/>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0" name="Freeform 161">
                <a:extLst>
                  <a:ext uri="{FF2B5EF4-FFF2-40B4-BE49-F238E27FC236}">
                    <a16:creationId xmlns:a16="http://schemas.microsoft.com/office/drawing/2014/main" id="{EF6C005C-14F6-4D17-A560-93BDF4545C3A}"/>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1" name="Freeform 162">
                <a:extLst>
                  <a:ext uri="{FF2B5EF4-FFF2-40B4-BE49-F238E27FC236}">
                    <a16:creationId xmlns:a16="http://schemas.microsoft.com/office/drawing/2014/main" id="{E6529174-FE3A-4B7D-A426-4D18117D2B63}"/>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2" name="Freeform 163">
                <a:extLst>
                  <a:ext uri="{FF2B5EF4-FFF2-40B4-BE49-F238E27FC236}">
                    <a16:creationId xmlns:a16="http://schemas.microsoft.com/office/drawing/2014/main" id="{267C3BD5-8EE5-422C-9D6E-9E8C1D5B6B06}"/>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1" name="Group 20">
            <a:extLst>
              <a:ext uri="{FF2B5EF4-FFF2-40B4-BE49-F238E27FC236}">
                <a16:creationId xmlns:a16="http://schemas.microsoft.com/office/drawing/2014/main" id="{4D72A24B-5B9C-4C8A-BAD0-2802E4A3255E}"/>
              </a:ext>
            </a:extLst>
          </p:cNvPr>
          <p:cNvGrpSpPr/>
          <p:nvPr/>
        </p:nvGrpSpPr>
        <p:grpSpPr>
          <a:xfrm>
            <a:off x="8452536" y="5191970"/>
            <a:ext cx="3798501" cy="679020"/>
            <a:chOff x="8437864" y="3876183"/>
            <a:chExt cx="3799040" cy="679115"/>
          </a:xfrm>
        </p:grpSpPr>
        <p:sp>
          <p:nvSpPr>
            <p:cNvPr id="415" name="Rectangle 414">
              <a:extLst>
                <a:ext uri="{FF2B5EF4-FFF2-40B4-BE49-F238E27FC236}">
                  <a16:creationId xmlns:a16="http://schemas.microsoft.com/office/drawing/2014/main" id="{30574CB9-758E-48D0-8337-1630672AEC20}"/>
                </a:ext>
              </a:extLst>
            </p:cNvPr>
            <p:cNvSpPr/>
            <p:nvPr/>
          </p:nvSpPr>
          <p:spPr>
            <a:xfrm>
              <a:off x="8846289" y="3909262"/>
              <a:ext cx="3390615" cy="646036"/>
            </a:xfrm>
            <a:prstGeom prst="rect">
              <a:avLst/>
            </a:prstGeom>
          </p:spPr>
          <p:txBody>
            <a:bodyPr wrap="square">
              <a:spAutoFit/>
            </a:bodyPr>
            <a:lstStyle/>
            <a:p>
              <a:pPr defTabSz="932395">
                <a:defRPr/>
              </a:pPr>
              <a:r>
                <a:rPr lang="pt-BR" sz="1199" kern="0" dirty="0">
                  <a:solidFill>
                    <a:srgbClr val="282828"/>
                  </a:solidFill>
                  <a:cs typeface="Segoe UI" panose="020B0502040204020203" pitchFamily="34" charset="0"/>
                </a:rPr>
                <a:t>Recursos de preenchimento </a:t>
              </a:r>
              <a:r>
                <a:rPr lang="pt-BR" sz="1199" kern="0" dirty="0" err="1">
                  <a:solidFill>
                    <a:srgbClr val="282828"/>
                  </a:solidFill>
                  <a:cs typeface="Segoe UI" panose="020B0502040204020203" pitchFamily="34" charset="0"/>
                </a:rPr>
                <a:t>geoespacial</a:t>
              </a:r>
              <a:r>
                <a:rPr lang="pt-BR" sz="1199" kern="0" dirty="0">
                  <a:solidFill>
                    <a:srgbClr val="282828"/>
                  </a:solidFill>
                  <a:cs typeface="Segoe UI" panose="020B0502040204020203" pitchFamily="34" charset="0"/>
                </a:rPr>
                <a:t>, filtragem e lapidação automáticos para uma rica experiência do usuário</a:t>
              </a:r>
              <a:endParaRPr lang="en-US" sz="1199" kern="0" dirty="0">
                <a:solidFill>
                  <a:srgbClr val="282828"/>
                </a:solidFill>
                <a:latin typeface="Segoe UI"/>
                <a:cs typeface="Segoe UI" panose="020B0502040204020203" pitchFamily="34" charset="0"/>
              </a:endParaRPr>
            </a:p>
          </p:txBody>
        </p:sp>
        <p:grpSp>
          <p:nvGrpSpPr>
            <p:cNvPr id="456" name="Group 49">
              <a:extLst>
                <a:ext uri="{FF2B5EF4-FFF2-40B4-BE49-F238E27FC236}">
                  <a16:creationId xmlns:a16="http://schemas.microsoft.com/office/drawing/2014/main" id="{B28FCF94-BF30-48C0-8965-4F452D551AF7}"/>
                </a:ext>
              </a:extLst>
            </p:cNvPr>
            <p:cNvGrpSpPr>
              <a:grpSpLocks noChangeAspect="1"/>
            </p:cNvGrpSpPr>
            <p:nvPr/>
          </p:nvGrpSpPr>
          <p:grpSpPr bwMode="auto">
            <a:xfrm>
              <a:off x="8437864" y="3876183"/>
              <a:ext cx="340411" cy="339466"/>
              <a:chOff x="3989" y="1530"/>
              <a:chExt cx="360" cy="359"/>
            </a:xfrm>
          </p:grpSpPr>
          <p:sp>
            <p:nvSpPr>
              <p:cNvPr id="457" name="Freeform 50">
                <a:extLst>
                  <a:ext uri="{FF2B5EF4-FFF2-40B4-BE49-F238E27FC236}">
                    <a16:creationId xmlns:a16="http://schemas.microsoft.com/office/drawing/2014/main" id="{FC49DF64-A5C0-4122-9C12-E68B9B4BDE6C}"/>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8" name="Freeform 51">
                <a:extLst>
                  <a:ext uri="{FF2B5EF4-FFF2-40B4-BE49-F238E27FC236}">
                    <a16:creationId xmlns:a16="http://schemas.microsoft.com/office/drawing/2014/main" id="{8FBBE9BE-6BEB-4DB9-82DF-3EBA57008C95}"/>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9" name="Freeform 52">
                <a:extLst>
                  <a:ext uri="{FF2B5EF4-FFF2-40B4-BE49-F238E27FC236}">
                    <a16:creationId xmlns:a16="http://schemas.microsoft.com/office/drawing/2014/main" id="{088131F9-F71B-492E-B062-F0E49C989B57}"/>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0" name="Freeform 53">
                <a:extLst>
                  <a:ext uri="{FF2B5EF4-FFF2-40B4-BE49-F238E27FC236}">
                    <a16:creationId xmlns:a16="http://schemas.microsoft.com/office/drawing/2014/main" id="{242563AF-8E88-4CF8-97B8-1CDA95D0C479}"/>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1" name="Freeform 54">
                <a:extLst>
                  <a:ext uri="{FF2B5EF4-FFF2-40B4-BE49-F238E27FC236}">
                    <a16:creationId xmlns:a16="http://schemas.microsoft.com/office/drawing/2014/main" id="{A3A50A4E-8CF4-4ADA-A2CD-3DBC4718C10D}"/>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2" name="Freeform 55">
                <a:extLst>
                  <a:ext uri="{FF2B5EF4-FFF2-40B4-BE49-F238E27FC236}">
                    <a16:creationId xmlns:a16="http://schemas.microsoft.com/office/drawing/2014/main" id="{00215130-FA3F-4E77-8770-698A5A69C8F9}"/>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3" name="Freeform 56">
                <a:extLst>
                  <a:ext uri="{FF2B5EF4-FFF2-40B4-BE49-F238E27FC236}">
                    <a16:creationId xmlns:a16="http://schemas.microsoft.com/office/drawing/2014/main" id="{01285080-4CDF-4B83-970D-21837925C76D}"/>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4" name="Freeform 57">
                <a:extLst>
                  <a:ext uri="{FF2B5EF4-FFF2-40B4-BE49-F238E27FC236}">
                    <a16:creationId xmlns:a16="http://schemas.microsoft.com/office/drawing/2014/main" id="{B26BA06B-4818-4F58-A37E-307183E642A6}"/>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2" name="Group 21">
            <a:extLst>
              <a:ext uri="{FF2B5EF4-FFF2-40B4-BE49-F238E27FC236}">
                <a16:creationId xmlns:a16="http://schemas.microsoft.com/office/drawing/2014/main" id="{0FA9F6D5-1DE9-4F90-B715-E6992D582212}"/>
              </a:ext>
            </a:extLst>
          </p:cNvPr>
          <p:cNvGrpSpPr/>
          <p:nvPr/>
        </p:nvGrpSpPr>
        <p:grpSpPr>
          <a:xfrm>
            <a:off x="8480601" y="6085900"/>
            <a:ext cx="3720570" cy="662974"/>
            <a:chOff x="8460837" y="4564656"/>
            <a:chExt cx="3721098" cy="663068"/>
          </a:xfrm>
        </p:grpSpPr>
        <p:sp>
          <p:nvSpPr>
            <p:cNvPr id="412" name="Rectangle 411">
              <a:extLst>
                <a:ext uri="{FF2B5EF4-FFF2-40B4-BE49-F238E27FC236}">
                  <a16:creationId xmlns:a16="http://schemas.microsoft.com/office/drawing/2014/main" id="{85C04B63-95B1-4F2B-8234-0779D7667222}"/>
                </a:ext>
              </a:extLst>
            </p:cNvPr>
            <p:cNvSpPr/>
            <p:nvPr/>
          </p:nvSpPr>
          <p:spPr>
            <a:xfrm>
              <a:off x="8846288" y="4581687"/>
              <a:ext cx="3335647" cy="646037"/>
            </a:xfrm>
            <a:prstGeom prst="rect">
              <a:avLst/>
            </a:prstGeom>
          </p:spPr>
          <p:txBody>
            <a:bodyPr wrap="square">
              <a:spAutoFit/>
            </a:bodyPr>
            <a:lstStyle/>
            <a:p>
              <a:pPr defTabSz="932395">
                <a:defRPr/>
              </a:pPr>
              <a:r>
                <a:rPr lang="pt-BR" sz="1199" kern="0" dirty="0">
                  <a:solidFill>
                    <a:srgbClr val="282828"/>
                  </a:solidFill>
                  <a:cs typeface="Segoe UI" panose="020B0502040204020203" pitchFamily="34" charset="0"/>
                </a:rPr>
                <a:t>Recursos de IA incorporados, incluindo OCR, extração de frases-chave e muito mais para desbloquear insights</a:t>
              </a:r>
              <a:endParaRPr lang="en-US" sz="1199" kern="0" dirty="0">
                <a:solidFill>
                  <a:srgbClr val="282828"/>
                </a:solidFill>
                <a:cs typeface="Segoe UI" panose="020B0502040204020203" pitchFamily="34" charset="0"/>
              </a:endParaRPr>
            </a:p>
          </p:txBody>
        </p:sp>
        <p:grpSp>
          <p:nvGrpSpPr>
            <p:cNvPr id="473" name="Group 472">
              <a:extLst>
                <a:ext uri="{FF2B5EF4-FFF2-40B4-BE49-F238E27FC236}">
                  <a16:creationId xmlns:a16="http://schemas.microsoft.com/office/drawing/2014/main" id="{DA4198FB-0099-47E7-8DA6-B57F69F59B99}"/>
                </a:ext>
              </a:extLst>
            </p:cNvPr>
            <p:cNvGrpSpPr/>
            <p:nvPr/>
          </p:nvGrpSpPr>
          <p:grpSpPr>
            <a:xfrm>
              <a:off x="8460837" y="4564656"/>
              <a:ext cx="294464" cy="294464"/>
              <a:chOff x="8619439" y="3899815"/>
              <a:chExt cx="294464" cy="294464"/>
            </a:xfrm>
          </p:grpSpPr>
          <p:grpSp>
            <p:nvGrpSpPr>
              <p:cNvPr id="474" name="Group 473">
                <a:extLst>
                  <a:ext uri="{FF2B5EF4-FFF2-40B4-BE49-F238E27FC236}">
                    <a16:creationId xmlns:a16="http://schemas.microsoft.com/office/drawing/2014/main" id="{2BEBFD39-73F6-47AD-A189-F0FA4430B879}"/>
                  </a:ext>
                </a:extLst>
              </p:cNvPr>
              <p:cNvGrpSpPr/>
              <p:nvPr/>
            </p:nvGrpSpPr>
            <p:grpSpPr>
              <a:xfrm>
                <a:off x="8619439" y="4064979"/>
                <a:ext cx="129300" cy="129300"/>
                <a:chOff x="8619439" y="4064979"/>
                <a:chExt cx="129300" cy="129300"/>
              </a:xfrm>
              <a:solidFill>
                <a:schemeClr val="accent2"/>
              </a:solidFill>
            </p:grpSpPr>
            <p:sp>
              <p:nvSpPr>
                <p:cNvPr id="476" name="Freeform 21">
                  <a:extLst>
                    <a:ext uri="{FF2B5EF4-FFF2-40B4-BE49-F238E27FC236}">
                      <a16:creationId xmlns:a16="http://schemas.microsoft.com/office/drawing/2014/main" id="{3350B6AD-6211-4FF8-8FFF-C260C1A3285C}"/>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7" name="Freeform 22">
                  <a:extLst>
                    <a:ext uri="{FF2B5EF4-FFF2-40B4-BE49-F238E27FC236}">
                      <a16:creationId xmlns:a16="http://schemas.microsoft.com/office/drawing/2014/main" id="{457CA025-8AB1-47B6-95A6-F9EB8DB0EFEA}"/>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8" name="Freeform 23">
                  <a:extLst>
                    <a:ext uri="{FF2B5EF4-FFF2-40B4-BE49-F238E27FC236}">
                      <a16:creationId xmlns:a16="http://schemas.microsoft.com/office/drawing/2014/main" id="{5CE497F9-8665-47F8-8F1A-AA1116C075B6}"/>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9" name="Freeform 24">
                  <a:extLst>
                    <a:ext uri="{FF2B5EF4-FFF2-40B4-BE49-F238E27FC236}">
                      <a16:creationId xmlns:a16="http://schemas.microsoft.com/office/drawing/2014/main" id="{667A2430-AA9C-4C11-A6D0-F64C773E5AE0}"/>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0" name="Freeform 25">
                  <a:extLst>
                    <a:ext uri="{FF2B5EF4-FFF2-40B4-BE49-F238E27FC236}">
                      <a16:creationId xmlns:a16="http://schemas.microsoft.com/office/drawing/2014/main" id="{1559658A-580E-440E-BC32-B2494102F690}"/>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1" name="Freeform 26">
                  <a:extLst>
                    <a:ext uri="{FF2B5EF4-FFF2-40B4-BE49-F238E27FC236}">
                      <a16:creationId xmlns:a16="http://schemas.microsoft.com/office/drawing/2014/main" id="{A00FEE01-BA48-47CD-A81A-D36F00C1FD7D}"/>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2" name="Freeform 27">
                  <a:extLst>
                    <a:ext uri="{FF2B5EF4-FFF2-40B4-BE49-F238E27FC236}">
                      <a16:creationId xmlns:a16="http://schemas.microsoft.com/office/drawing/2014/main" id="{49F3275B-6150-4622-A2AE-DEE68E6E3A75}"/>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3" name="Freeform 28">
                  <a:extLst>
                    <a:ext uri="{FF2B5EF4-FFF2-40B4-BE49-F238E27FC236}">
                      <a16:creationId xmlns:a16="http://schemas.microsoft.com/office/drawing/2014/main" id="{2E0094B7-A1F6-488C-92B8-B658843D04C1}"/>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4" name="Freeform 29">
                  <a:extLst>
                    <a:ext uri="{FF2B5EF4-FFF2-40B4-BE49-F238E27FC236}">
                      <a16:creationId xmlns:a16="http://schemas.microsoft.com/office/drawing/2014/main" id="{05090820-B6EB-492A-86E8-3CC639E21EC1}"/>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sp>
            <p:nvSpPr>
              <p:cNvPr id="475" name="Freeform 30">
                <a:extLst>
                  <a:ext uri="{FF2B5EF4-FFF2-40B4-BE49-F238E27FC236}">
                    <a16:creationId xmlns:a16="http://schemas.microsoft.com/office/drawing/2014/main" id="{3E270418-AE24-46AF-A989-C018E43F884C}"/>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19" name="Group 18">
            <a:extLst>
              <a:ext uri="{FF2B5EF4-FFF2-40B4-BE49-F238E27FC236}">
                <a16:creationId xmlns:a16="http://schemas.microsoft.com/office/drawing/2014/main" id="{0E016567-B89A-4961-B29C-E93522B43932}"/>
              </a:ext>
            </a:extLst>
          </p:cNvPr>
          <p:cNvGrpSpPr/>
          <p:nvPr/>
        </p:nvGrpSpPr>
        <p:grpSpPr>
          <a:xfrm>
            <a:off x="4379922" y="4370867"/>
            <a:ext cx="3567765" cy="645946"/>
            <a:chOff x="4379661" y="3236670"/>
            <a:chExt cx="3568271" cy="646038"/>
          </a:xfrm>
        </p:grpSpPr>
        <p:sp>
          <p:nvSpPr>
            <p:cNvPr id="356" name="Rectangle 355">
              <a:extLst>
                <a:ext uri="{FF2B5EF4-FFF2-40B4-BE49-F238E27FC236}">
                  <a16:creationId xmlns:a16="http://schemas.microsoft.com/office/drawing/2014/main" id="{0B1B91AB-73B6-4447-B683-CFF697BDFE5F}"/>
                </a:ext>
              </a:extLst>
            </p:cNvPr>
            <p:cNvSpPr/>
            <p:nvPr/>
          </p:nvSpPr>
          <p:spPr>
            <a:xfrm>
              <a:off x="4742122" y="3236670"/>
              <a:ext cx="3205810" cy="646038"/>
            </a:xfrm>
            <a:prstGeom prst="rect">
              <a:avLst/>
            </a:prstGeom>
          </p:spPr>
          <p:txBody>
            <a:bodyPr wrap="square">
              <a:spAutoFit/>
            </a:bodyPr>
            <a:lstStyle/>
            <a:p>
              <a:pPr defTabSz="932395">
                <a:defRPr/>
              </a:pPr>
              <a:r>
                <a:rPr lang="pt-BR" sz="1199" kern="0" dirty="0">
                  <a:solidFill>
                    <a:srgbClr val="282828"/>
                  </a:solidFill>
                  <a:cs typeface="Segoe UI" panose="020B0502040204020203" pitchFamily="34" charset="0"/>
                </a:rPr>
                <a:t>Use o SDK de código-fonte aberto e ferramentas para criar, testar e publicar seu </a:t>
              </a:r>
              <a:r>
                <a:rPr lang="pt-BR" sz="1199" kern="0" dirty="0" err="1">
                  <a:solidFill>
                    <a:srgbClr val="282828"/>
                  </a:solidFill>
                  <a:cs typeface="Segoe UI" panose="020B0502040204020203" pitchFamily="34" charset="0"/>
                </a:rPr>
                <a:t>bot</a:t>
              </a:r>
              <a:r>
                <a:rPr lang="pt-BR" sz="1199" kern="0" dirty="0">
                  <a:solidFill>
                    <a:srgbClr val="282828"/>
                  </a:solidFill>
                  <a:cs typeface="Segoe UI" panose="020B0502040204020203" pitchFamily="34" charset="0"/>
                </a:rPr>
                <a:t> no Azure.</a:t>
              </a:r>
              <a:endParaRPr lang="en-US" sz="1199" kern="0" dirty="0">
                <a:solidFill>
                  <a:srgbClr val="282828"/>
                </a:solidFill>
                <a:latin typeface="Segoe UI"/>
                <a:cs typeface="Segoe UI" panose="020B0502040204020203" pitchFamily="34" charset="0"/>
              </a:endParaRPr>
            </a:p>
          </p:txBody>
        </p:sp>
        <p:grpSp>
          <p:nvGrpSpPr>
            <p:cNvPr id="439" name="Group 20">
              <a:extLst>
                <a:ext uri="{FF2B5EF4-FFF2-40B4-BE49-F238E27FC236}">
                  <a16:creationId xmlns:a16="http://schemas.microsoft.com/office/drawing/2014/main" id="{10D40CA4-2173-412E-93F0-74B70240CD6F}"/>
                </a:ext>
              </a:extLst>
            </p:cNvPr>
            <p:cNvGrpSpPr>
              <a:grpSpLocks noChangeAspect="1"/>
            </p:cNvGrpSpPr>
            <p:nvPr/>
          </p:nvGrpSpPr>
          <p:grpSpPr bwMode="auto">
            <a:xfrm>
              <a:off x="4379661" y="3246844"/>
              <a:ext cx="256650" cy="256650"/>
              <a:chOff x="1614" y="999"/>
              <a:chExt cx="312" cy="312"/>
            </a:xfrm>
            <a:solidFill>
              <a:schemeClr val="accent2"/>
            </a:solidFill>
          </p:grpSpPr>
          <p:sp>
            <p:nvSpPr>
              <p:cNvPr id="440" name="Rectangle 21">
                <a:extLst>
                  <a:ext uri="{FF2B5EF4-FFF2-40B4-BE49-F238E27FC236}">
                    <a16:creationId xmlns:a16="http://schemas.microsoft.com/office/drawing/2014/main" id="{46198B00-970D-4B06-B29B-AE9E54151957}"/>
                  </a:ext>
                </a:extLst>
              </p:cNvPr>
              <p:cNvSpPr>
                <a:spLocks noChangeArrowheads="1"/>
              </p:cNvSpPr>
              <p:nvPr/>
            </p:nvSpPr>
            <p:spPr bwMode="auto">
              <a:xfrm>
                <a:off x="1614"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1" name="Rectangle 22">
                <a:extLst>
                  <a:ext uri="{FF2B5EF4-FFF2-40B4-BE49-F238E27FC236}">
                    <a16:creationId xmlns:a16="http://schemas.microsoft.com/office/drawing/2014/main" id="{241F5FE3-57B9-4EFA-B148-CCDB60D68EB2}"/>
                  </a:ext>
                </a:extLst>
              </p:cNvPr>
              <p:cNvSpPr>
                <a:spLocks noChangeArrowheads="1"/>
              </p:cNvSpPr>
              <p:nvPr/>
            </p:nvSpPr>
            <p:spPr bwMode="auto">
              <a:xfrm>
                <a:off x="1614" y="999"/>
                <a:ext cx="312" cy="1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2" name="Rectangle 23">
                <a:extLst>
                  <a:ext uri="{FF2B5EF4-FFF2-40B4-BE49-F238E27FC236}">
                    <a16:creationId xmlns:a16="http://schemas.microsoft.com/office/drawing/2014/main" id="{D958F274-C007-4274-91F8-59675EE37A78}"/>
                  </a:ext>
                </a:extLst>
              </p:cNvPr>
              <p:cNvSpPr>
                <a:spLocks noChangeArrowheads="1"/>
              </p:cNvSpPr>
              <p:nvPr/>
            </p:nvSpPr>
            <p:spPr bwMode="auto">
              <a:xfrm>
                <a:off x="1789" y="999"/>
                <a:ext cx="137"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6" name="Group 25">
            <a:extLst>
              <a:ext uri="{FF2B5EF4-FFF2-40B4-BE49-F238E27FC236}">
                <a16:creationId xmlns:a16="http://schemas.microsoft.com/office/drawing/2014/main" id="{C8A625BA-C627-4B31-8A93-1B2BAA7C02F9}"/>
              </a:ext>
            </a:extLst>
          </p:cNvPr>
          <p:cNvGrpSpPr/>
          <p:nvPr/>
        </p:nvGrpSpPr>
        <p:grpSpPr>
          <a:xfrm>
            <a:off x="4354809" y="5193268"/>
            <a:ext cx="3607863" cy="502359"/>
            <a:chOff x="4339557" y="3877487"/>
            <a:chExt cx="3608375" cy="502431"/>
          </a:xfrm>
        </p:grpSpPr>
        <p:sp>
          <p:nvSpPr>
            <p:cNvPr id="373" name="Rectangle 372">
              <a:extLst>
                <a:ext uri="{FF2B5EF4-FFF2-40B4-BE49-F238E27FC236}">
                  <a16:creationId xmlns:a16="http://schemas.microsoft.com/office/drawing/2014/main" id="{65269598-DDDE-4F5A-8348-A71E462385E0}"/>
                </a:ext>
              </a:extLst>
            </p:cNvPr>
            <p:cNvSpPr/>
            <p:nvPr/>
          </p:nvSpPr>
          <p:spPr>
            <a:xfrm>
              <a:off x="4742122" y="3909258"/>
              <a:ext cx="3205810" cy="470660"/>
            </a:xfrm>
            <a:prstGeom prst="rect">
              <a:avLst/>
            </a:prstGeom>
          </p:spPr>
          <p:txBody>
            <a:bodyPr wrap="square">
              <a:spAutoFit/>
            </a:bodyPr>
            <a:lstStyle/>
            <a:p>
              <a:pPr defTabSz="932395">
                <a:defRPr/>
              </a:pPr>
              <a:r>
                <a:rPr lang="pt-BR" sz="1199" kern="0" dirty="0">
                  <a:solidFill>
                    <a:srgbClr val="282828"/>
                  </a:solidFill>
                  <a:cs typeface="Segoe UI" panose="020B0502040204020203" pitchFamily="34" charset="0"/>
                </a:rPr>
                <a:t>Implante seu </a:t>
              </a:r>
              <a:r>
                <a:rPr lang="pt-BR" sz="1199" kern="0" dirty="0" err="1">
                  <a:solidFill>
                    <a:srgbClr val="282828"/>
                  </a:solidFill>
                  <a:cs typeface="Segoe UI" panose="020B0502040204020203" pitchFamily="34" charset="0"/>
                </a:rPr>
                <a:t>bot</a:t>
              </a:r>
              <a:r>
                <a:rPr lang="pt-BR" sz="1199" kern="0" dirty="0">
                  <a:solidFill>
                    <a:srgbClr val="282828"/>
                  </a:solidFill>
                  <a:cs typeface="Segoe UI" panose="020B0502040204020203" pitchFamily="34" charset="0"/>
                </a:rPr>
                <a:t> em canais populares, onde quer que seus clientes interajam.</a:t>
              </a:r>
              <a:endParaRPr lang="en-US" sz="1199" kern="0" dirty="0">
                <a:solidFill>
                  <a:srgbClr val="282828"/>
                </a:solidFill>
                <a:latin typeface="Segoe UI"/>
                <a:cs typeface="Segoe UI" panose="020B0502040204020203" pitchFamily="34" charset="0"/>
              </a:endParaRPr>
            </a:p>
          </p:txBody>
        </p:sp>
        <p:grpSp>
          <p:nvGrpSpPr>
            <p:cNvPr id="453" name="Group 141">
              <a:extLst>
                <a:ext uri="{FF2B5EF4-FFF2-40B4-BE49-F238E27FC236}">
                  <a16:creationId xmlns:a16="http://schemas.microsoft.com/office/drawing/2014/main" id="{8A0B4117-E659-4653-975A-4E420AF3BE62}"/>
                </a:ext>
              </a:extLst>
            </p:cNvPr>
            <p:cNvGrpSpPr>
              <a:grpSpLocks noChangeAspect="1"/>
            </p:cNvGrpSpPr>
            <p:nvPr/>
          </p:nvGrpSpPr>
          <p:grpSpPr bwMode="auto">
            <a:xfrm>
              <a:off x="4339557" y="3877487"/>
              <a:ext cx="336859" cy="336858"/>
              <a:chOff x="388" y="2529"/>
              <a:chExt cx="359" cy="359"/>
            </a:xfrm>
          </p:grpSpPr>
          <p:sp>
            <p:nvSpPr>
              <p:cNvPr id="454" name="Freeform 142">
                <a:extLst>
                  <a:ext uri="{FF2B5EF4-FFF2-40B4-BE49-F238E27FC236}">
                    <a16:creationId xmlns:a16="http://schemas.microsoft.com/office/drawing/2014/main" id="{1722ECCA-B0BA-4287-A40D-30FA70C958AE}"/>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5" name="Freeform 143">
                <a:extLst>
                  <a:ext uri="{FF2B5EF4-FFF2-40B4-BE49-F238E27FC236}">
                    <a16:creationId xmlns:a16="http://schemas.microsoft.com/office/drawing/2014/main" id="{4E6A992E-05A1-4994-BBEF-9333D632B5B9}"/>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5" name="Group 24">
            <a:extLst>
              <a:ext uri="{FF2B5EF4-FFF2-40B4-BE49-F238E27FC236}">
                <a16:creationId xmlns:a16="http://schemas.microsoft.com/office/drawing/2014/main" id="{BC75D335-6112-4FD2-B7D7-D8772309C67F}"/>
              </a:ext>
            </a:extLst>
          </p:cNvPr>
          <p:cNvGrpSpPr/>
          <p:nvPr/>
        </p:nvGrpSpPr>
        <p:grpSpPr>
          <a:xfrm>
            <a:off x="4397918" y="6084082"/>
            <a:ext cx="3569850" cy="491246"/>
            <a:chOff x="4377575" y="4561036"/>
            <a:chExt cx="3570357" cy="491316"/>
          </a:xfrm>
        </p:grpSpPr>
        <p:sp>
          <p:nvSpPr>
            <p:cNvPr id="370" name="Rectangle 369">
              <a:extLst>
                <a:ext uri="{FF2B5EF4-FFF2-40B4-BE49-F238E27FC236}">
                  <a16:creationId xmlns:a16="http://schemas.microsoft.com/office/drawing/2014/main" id="{EB48B1C7-6E9E-4D2B-9199-1334237484B7}"/>
                </a:ext>
              </a:extLst>
            </p:cNvPr>
            <p:cNvSpPr/>
            <p:nvPr/>
          </p:nvSpPr>
          <p:spPr>
            <a:xfrm>
              <a:off x="4742122" y="4581691"/>
              <a:ext cx="3205810" cy="470661"/>
            </a:xfrm>
            <a:prstGeom prst="rect">
              <a:avLst/>
            </a:prstGeom>
          </p:spPr>
          <p:txBody>
            <a:bodyPr wrap="square">
              <a:spAutoFit/>
            </a:bodyPr>
            <a:lstStyle/>
            <a:p>
              <a:pPr defTabSz="932395">
                <a:defRPr/>
              </a:pPr>
              <a:r>
                <a:rPr lang="pt-BR" sz="1199" kern="0" dirty="0">
                  <a:solidFill>
                    <a:srgbClr val="282828"/>
                  </a:solidFill>
                  <a:cs typeface="Segoe UI" panose="020B0502040204020203" pitchFamily="34" charset="0"/>
                </a:rPr>
                <a:t>Crie seu próprio assistente virtual de marca usando aceleradores de solução.</a:t>
              </a:r>
              <a:endParaRPr lang="en-US" sz="1199" kern="0" dirty="0">
                <a:solidFill>
                  <a:srgbClr val="282828"/>
                </a:solidFill>
                <a:latin typeface="Segoe UI"/>
                <a:cs typeface="Segoe UI" panose="020B0502040204020203" pitchFamily="34" charset="0"/>
              </a:endParaRPr>
            </a:p>
          </p:txBody>
        </p:sp>
        <p:grpSp>
          <p:nvGrpSpPr>
            <p:cNvPr id="465" name="Group 10">
              <a:extLst>
                <a:ext uri="{FF2B5EF4-FFF2-40B4-BE49-F238E27FC236}">
                  <a16:creationId xmlns:a16="http://schemas.microsoft.com/office/drawing/2014/main" id="{87E31E6D-BEFE-450D-BD84-879EE808EAFF}"/>
                </a:ext>
              </a:extLst>
            </p:cNvPr>
            <p:cNvGrpSpPr>
              <a:grpSpLocks noChangeAspect="1"/>
            </p:cNvGrpSpPr>
            <p:nvPr/>
          </p:nvGrpSpPr>
          <p:grpSpPr bwMode="auto">
            <a:xfrm>
              <a:off x="4377575" y="4561036"/>
              <a:ext cx="260823" cy="298084"/>
              <a:chOff x="1033" y="999"/>
              <a:chExt cx="273" cy="312"/>
            </a:xfrm>
            <a:solidFill>
              <a:schemeClr val="accent1"/>
            </a:solidFill>
          </p:grpSpPr>
          <p:sp>
            <p:nvSpPr>
              <p:cNvPr id="466" name="Rectangle 11">
                <a:extLst>
                  <a:ext uri="{FF2B5EF4-FFF2-40B4-BE49-F238E27FC236}">
                    <a16:creationId xmlns:a16="http://schemas.microsoft.com/office/drawing/2014/main" id="{6584FD72-FD84-4483-BAA6-E49F0F743AC9}"/>
                  </a:ext>
                </a:extLst>
              </p:cNvPr>
              <p:cNvSpPr>
                <a:spLocks noChangeArrowheads="1"/>
              </p:cNvSpPr>
              <p:nvPr/>
            </p:nvSpPr>
            <p:spPr bwMode="auto">
              <a:xfrm>
                <a:off x="1277" y="1243"/>
                <a:ext cx="2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7" name="Rectangle 12">
                <a:extLst>
                  <a:ext uri="{FF2B5EF4-FFF2-40B4-BE49-F238E27FC236}">
                    <a16:creationId xmlns:a16="http://schemas.microsoft.com/office/drawing/2014/main" id="{1CC65F3F-9529-4454-AB03-3BAFB159C13B}"/>
                  </a:ext>
                </a:extLst>
              </p:cNvPr>
              <p:cNvSpPr>
                <a:spLocks noChangeArrowheads="1"/>
              </p:cNvSpPr>
              <p:nvPr/>
            </p:nvSpPr>
            <p:spPr bwMode="auto">
              <a:xfrm>
                <a:off x="1228" y="1194"/>
                <a:ext cx="29"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8" name="Rectangle 13">
                <a:extLst>
                  <a:ext uri="{FF2B5EF4-FFF2-40B4-BE49-F238E27FC236}">
                    <a16:creationId xmlns:a16="http://schemas.microsoft.com/office/drawing/2014/main" id="{C1C1A324-F979-4AD1-A282-0774ADD2AF35}"/>
                  </a:ext>
                </a:extLst>
              </p:cNvPr>
              <p:cNvSpPr>
                <a:spLocks noChangeArrowheads="1"/>
              </p:cNvSpPr>
              <p:nvPr/>
            </p:nvSpPr>
            <p:spPr bwMode="auto">
              <a:xfrm>
                <a:off x="1179" y="1145"/>
                <a:ext cx="3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9" name="Rectangle 14">
                <a:extLst>
                  <a:ext uri="{FF2B5EF4-FFF2-40B4-BE49-F238E27FC236}">
                    <a16:creationId xmlns:a16="http://schemas.microsoft.com/office/drawing/2014/main" id="{AB140C1F-6FE7-4CAA-8B29-E1DCD6ECDA15}"/>
                  </a:ext>
                </a:extLst>
              </p:cNvPr>
              <p:cNvSpPr>
                <a:spLocks noChangeArrowheads="1"/>
              </p:cNvSpPr>
              <p:nvPr/>
            </p:nvSpPr>
            <p:spPr bwMode="auto">
              <a:xfrm>
                <a:off x="1131" y="1097"/>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0" name="Rectangle 15">
                <a:extLst>
                  <a:ext uri="{FF2B5EF4-FFF2-40B4-BE49-F238E27FC236}">
                    <a16:creationId xmlns:a16="http://schemas.microsoft.com/office/drawing/2014/main" id="{9BB0C8B2-D220-4094-A72D-3AAE0C9C1457}"/>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1" name="Rectangle 16">
                <a:extLst>
                  <a:ext uri="{FF2B5EF4-FFF2-40B4-BE49-F238E27FC236}">
                    <a16:creationId xmlns:a16="http://schemas.microsoft.com/office/drawing/2014/main" id="{58DEFC0F-BC02-4F3A-9F7C-97A3EFB12EB6}"/>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2" name="Freeform 17">
                <a:extLst>
                  <a:ext uri="{FF2B5EF4-FFF2-40B4-BE49-F238E27FC236}">
                    <a16:creationId xmlns:a16="http://schemas.microsoft.com/office/drawing/2014/main" id="{6ACE68CD-C42A-4EA6-95C0-85D2001DF54B}"/>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sp>
        <p:nvSpPr>
          <p:cNvPr id="141" name="Title 1">
            <a:extLst>
              <a:ext uri="{FF2B5EF4-FFF2-40B4-BE49-F238E27FC236}">
                <a16:creationId xmlns:a16="http://schemas.microsoft.com/office/drawing/2014/main" id="{04450D23-483E-48EB-8D6F-7A9775F3DA99}"/>
              </a:ext>
            </a:extLst>
          </p:cNvPr>
          <p:cNvSpPr txBox="1">
            <a:spLocks/>
          </p:cNvSpPr>
          <p:nvPr/>
        </p:nvSpPr>
        <p:spPr>
          <a:xfrm>
            <a:off x="575466" y="1072567"/>
            <a:ext cx="11496590" cy="97359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defTabSz="930087">
              <a:lnSpc>
                <a:spcPct val="100000"/>
              </a:lnSpc>
              <a:spcBef>
                <a:spcPts val="600"/>
              </a:spcBef>
              <a:defRPr/>
            </a:pPr>
            <a:endParaRPr lang="en-US" sz="1599">
              <a:solidFill>
                <a:srgbClr val="50E6FF"/>
              </a:solidFill>
              <a:latin typeface="Segoe UI Semibold"/>
            </a:endParaRPr>
          </a:p>
        </p:txBody>
      </p:sp>
      <p:grpSp>
        <p:nvGrpSpPr>
          <p:cNvPr id="16" name="Group 15">
            <a:extLst>
              <a:ext uri="{FF2B5EF4-FFF2-40B4-BE49-F238E27FC236}">
                <a16:creationId xmlns:a16="http://schemas.microsoft.com/office/drawing/2014/main" id="{0C67238F-649B-4899-B52E-93FA2340D880}"/>
              </a:ext>
            </a:extLst>
          </p:cNvPr>
          <p:cNvGrpSpPr/>
          <p:nvPr/>
        </p:nvGrpSpPr>
        <p:grpSpPr>
          <a:xfrm>
            <a:off x="581233" y="4370873"/>
            <a:ext cx="3054514" cy="470593"/>
            <a:chOff x="580433" y="4581686"/>
            <a:chExt cx="3054946" cy="470659"/>
          </a:xfrm>
        </p:grpSpPr>
        <p:sp>
          <p:nvSpPr>
            <p:cNvPr id="290" name="Rectangle 289">
              <a:extLst>
                <a:ext uri="{FF2B5EF4-FFF2-40B4-BE49-F238E27FC236}">
                  <a16:creationId xmlns:a16="http://schemas.microsoft.com/office/drawing/2014/main" id="{05FACCC7-7736-4AB8-8243-131E64121420}"/>
                </a:ext>
              </a:extLst>
            </p:cNvPr>
            <p:cNvSpPr/>
            <p:nvPr/>
          </p:nvSpPr>
          <p:spPr>
            <a:xfrm>
              <a:off x="935666" y="4581686"/>
              <a:ext cx="2699713" cy="470659"/>
            </a:xfrm>
            <a:prstGeom prst="rect">
              <a:avLst/>
            </a:prstGeom>
          </p:spPr>
          <p:txBody>
            <a:bodyPr wrap="square">
              <a:spAutoFit/>
            </a:bodyPr>
            <a:lstStyle/>
            <a:p>
              <a:pPr defTabSz="932395">
                <a:defRPr/>
              </a:pPr>
              <a:r>
                <a:rPr lang="pt-BR" sz="1199" kern="0" dirty="0">
                  <a:solidFill>
                    <a:srgbClr val="282828"/>
                  </a:solidFill>
                  <a:cs typeface="Segoe UI" panose="020B0502040204020203" pitchFamily="34" charset="0"/>
                </a:rPr>
                <a:t>Incorporar a capacidade de ver, ouvir, falar e pesquisar</a:t>
              </a:r>
              <a:endParaRPr lang="en-US" sz="1199" kern="0" dirty="0">
                <a:solidFill>
                  <a:srgbClr val="282828"/>
                </a:solidFill>
                <a:latin typeface="Segoe UI"/>
                <a:cs typeface="Segoe UI" panose="020B0502040204020203" pitchFamily="34" charset="0"/>
              </a:endParaRPr>
            </a:p>
          </p:txBody>
        </p:sp>
        <p:sp>
          <p:nvSpPr>
            <p:cNvPr id="323" name="Freeform 12">
              <a:extLst>
                <a:ext uri="{FF2B5EF4-FFF2-40B4-BE49-F238E27FC236}">
                  <a16:creationId xmlns:a16="http://schemas.microsoft.com/office/drawing/2014/main" id="{F0D5DCCF-90C3-47F3-92B9-3EEBB0B04CDB}"/>
                </a:ext>
              </a:extLst>
            </p:cNvPr>
            <p:cNvSpPr>
              <a:spLocks/>
            </p:cNvSpPr>
            <p:nvPr/>
          </p:nvSpPr>
          <p:spPr bwMode="auto">
            <a:xfrm>
              <a:off x="580433" y="4653878"/>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grpSp>
      <p:grpSp>
        <p:nvGrpSpPr>
          <p:cNvPr id="15" name="Group 14">
            <a:extLst>
              <a:ext uri="{FF2B5EF4-FFF2-40B4-BE49-F238E27FC236}">
                <a16:creationId xmlns:a16="http://schemas.microsoft.com/office/drawing/2014/main" id="{7911D86C-0CB9-457E-BF2A-4D0D7F0F6FF8}"/>
              </a:ext>
            </a:extLst>
          </p:cNvPr>
          <p:cNvGrpSpPr/>
          <p:nvPr/>
        </p:nvGrpSpPr>
        <p:grpSpPr>
          <a:xfrm>
            <a:off x="559612" y="5205952"/>
            <a:ext cx="3597144" cy="478647"/>
            <a:chOff x="543822" y="5226435"/>
            <a:chExt cx="3597654" cy="478715"/>
          </a:xfrm>
        </p:grpSpPr>
        <p:sp>
          <p:nvSpPr>
            <p:cNvPr id="308" name="Rectangle 307">
              <a:extLst>
                <a:ext uri="{FF2B5EF4-FFF2-40B4-BE49-F238E27FC236}">
                  <a16:creationId xmlns:a16="http://schemas.microsoft.com/office/drawing/2014/main" id="{B2BC4A36-AC60-456E-9A62-7811D2D511BA}"/>
                </a:ext>
              </a:extLst>
            </p:cNvPr>
            <p:cNvSpPr/>
            <p:nvPr/>
          </p:nvSpPr>
          <p:spPr>
            <a:xfrm>
              <a:off x="935666" y="5243677"/>
              <a:ext cx="3205810" cy="461473"/>
            </a:xfrm>
            <a:prstGeom prst="rect">
              <a:avLst/>
            </a:prstGeom>
          </p:spPr>
          <p:txBody>
            <a:bodyPr wrap="square">
              <a:spAutoFit/>
            </a:bodyPr>
            <a:lstStyle/>
            <a:p>
              <a:pPr defTabSz="932395">
                <a:defRPr/>
              </a:pPr>
              <a:r>
                <a:rPr lang="pt-BR" sz="1199" kern="0" dirty="0">
                  <a:solidFill>
                    <a:srgbClr val="282828"/>
                  </a:solidFill>
                  <a:cs typeface="Segoe UI" panose="020B0502040204020203" pitchFamily="34" charset="0"/>
                </a:rPr>
                <a:t>Acelere a tomada de decisões em seus aplicativos.</a:t>
              </a:r>
              <a:endParaRPr lang="en-US" sz="1199" kern="0" dirty="0">
                <a:solidFill>
                  <a:srgbClr val="282828"/>
                </a:solidFill>
                <a:latin typeface="Segoe UI"/>
                <a:cs typeface="Segoe UI" panose="020B0502040204020203" pitchFamily="34" charset="0"/>
              </a:endParaRPr>
            </a:p>
          </p:txBody>
        </p:sp>
        <p:grpSp>
          <p:nvGrpSpPr>
            <p:cNvPr id="338" name="Group 48">
              <a:extLst>
                <a:ext uri="{FF2B5EF4-FFF2-40B4-BE49-F238E27FC236}">
                  <a16:creationId xmlns:a16="http://schemas.microsoft.com/office/drawing/2014/main" id="{2F480AD9-2607-4075-AF93-C33BCC694433}"/>
                </a:ext>
              </a:extLst>
            </p:cNvPr>
            <p:cNvGrpSpPr>
              <a:grpSpLocks noChangeAspect="1"/>
            </p:cNvGrpSpPr>
            <p:nvPr/>
          </p:nvGrpSpPr>
          <p:grpSpPr bwMode="auto">
            <a:xfrm>
              <a:off x="543822" y="5226435"/>
              <a:ext cx="331681" cy="311482"/>
              <a:chOff x="2208" y="1009"/>
              <a:chExt cx="312" cy="293"/>
            </a:xfrm>
            <a:solidFill>
              <a:schemeClr val="accent2"/>
            </a:solidFill>
          </p:grpSpPr>
          <p:sp>
            <p:nvSpPr>
              <p:cNvPr id="339" name="Rectangle 49">
                <a:extLst>
                  <a:ext uri="{FF2B5EF4-FFF2-40B4-BE49-F238E27FC236}">
                    <a16:creationId xmlns:a16="http://schemas.microsoft.com/office/drawing/2014/main" id="{6F0CDCCC-9954-471B-8165-4031038234EF}"/>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0" name="Rectangle 50">
                <a:extLst>
                  <a:ext uri="{FF2B5EF4-FFF2-40B4-BE49-F238E27FC236}">
                    <a16:creationId xmlns:a16="http://schemas.microsoft.com/office/drawing/2014/main" id="{6008B665-7BA0-4F87-929D-E9C6682FA720}"/>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1" name="Rectangle 51">
                <a:extLst>
                  <a:ext uri="{FF2B5EF4-FFF2-40B4-BE49-F238E27FC236}">
                    <a16:creationId xmlns:a16="http://schemas.microsoft.com/office/drawing/2014/main" id="{A8F61BFC-B717-458E-BB3C-7FF1742D18EF}"/>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2" name="Rectangle 52">
                <a:extLst>
                  <a:ext uri="{FF2B5EF4-FFF2-40B4-BE49-F238E27FC236}">
                    <a16:creationId xmlns:a16="http://schemas.microsoft.com/office/drawing/2014/main" id="{A47E6738-6975-4EE0-8EE7-FDEA65FA8271}"/>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3" name="Oval 53">
                <a:extLst>
                  <a:ext uri="{FF2B5EF4-FFF2-40B4-BE49-F238E27FC236}">
                    <a16:creationId xmlns:a16="http://schemas.microsoft.com/office/drawing/2014/main" id="{12E65AB9-0B56-4E1F-B116-9907D3D50164}"/>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4" name="Oval 54">
                <a:extLst>
                  <a:ext uri="{FF2B5EF4-FFF2-40B4-BE49-F238E27FC236}">
                    <a16:creationId xmlns:a16="http://schemas.microsoft.com/office/drawing/2014/main" id="{EAED4995-A558-40E9-BBB9-CF93E3C99C01}"/>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5" name="Oval 55">
                <a:extLst>
                  <a:ext uri="{FF2B5EF4-FFF2-40B4-BE49-F238E27FC236}">
                    <a16:creationId xmlns:a16="http://schemas.microsoft.com/office/drawing/2014/main" id="{FBB677E7-D699-4ABB-AA80-B9254EC38030}"/>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6" name="Oval 56">
                <a:extLst>
                  <a:ext uri="{FF2B5EF4-FFF2-40B4-BE49-F238E27FC236}">
                    <a16:creationId xmlns:a16="http://schemas.microsoft.com/office/drawing/2014/main" id="{1BDC605C-A54B-4AC3-BF37-27B6102CF973}"/>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7" name="Oval 57">
                <a:extLst>
                  <a:ext uri="{FF2B5EF4-FFF2-40B4-BE49-F238E27FC236}">
                    <a16:creationId xmlns:a16="http://schemas.microsoft.com/office/drawing/2014/main" id="{AE971D2E-6D9F-42F5-8FE8-A326E17A1E09}"/>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8" name="Oval 58">
                <a:extLst>
                  <a:ext uri="{FF2B5EF4-FFF2-40B4-BE49-F238E27FC236}">
                    <a16:creationId xmlns:a16="http://schemas.microsoft.com/office/drawing/2014/main" id="{6DB43679-FC5F-40B9-A8C6-F70AE681C7EB}"/>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9" name="Oval 59">
                <a:extLst>
                  <a:ext uri="{FF2B5EF4-FFF2-40B4-BE49-F238E27FC236}">
                    <a16:creationId xmlns:a16="http://schemas.microsoft.com/office/drawing/2014/main" id="{FB93E305-71AD-4478-BA40-45460BCCDC84}"/>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0" name="Oval 60">
                <a:extLst>
                  <a:ext uri="{FF2B5EF4-FFF2-40B4-BE49-F238E27FC236}">
                    <a16:creationId xmlns:a16="http://schemas.microsoft.com/office/drawing/2014/main" id="{F121FF8B-FC03-40B8-AE63-389F20982B6C}"/>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1" name="Oval 61">
                <a:extLst>
                  <a:ext uri="{FF2B5EF4-FFF2-40B4-BE49-F238E27FC236}">
                    <a16:creationId xmlns:a16="http://schemas.microsoft.com/office/drawing/2014/main" id="{4CBF26CC-B340-4747-8D55-9A327047DFE5}"/>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2" name="Oval 62">
                <a:extLst>
                  <a:ext uri="{FF2B5EF4-FFF2-40B4-BE49-F238E27FC236}">
                    <a16:creationId xmlns:a16="http://schemas.microsoft.com/office/drawing/2014/main" id="{4CD86DD7-D3CA-4154-B2B1-6607603A4D7E}"/>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3" name="Oval 63">
                <a:extLst>
                  <a:ext uri="{FF2B5EF4-FFF2-40B4-BE49-F238E27FC236}">
                    <a16:creationId xmlns:a16="http://schemas.microsoft.com/office/drawing/2014/main" id="{96390D0F-80DD-4F71-815B-0CA2DD98BEE1}"/>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4" name="Oval 64">
                <a:extLst>
                  <a:ext uri="{FF2B5EF4-FFF2-40B4-BE49-F238E27FC236}">
                    <a16:creationId xmlns:a16="http://schemas.microsoft.com/office/drawing/2014/main" id="{75AA3739-8996-4848-9774-01399C2E615B}"/>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grpSp>
      </p:grpSp>
      <p:grpSp>
        <p:nvGrpSpPr>
          <p:cNvPr id="8" name="Group 7">
            <a:extLst>
              <a:ext uri="{FF2B5EF4-FFF2-40B4-BE49-F238E27FC236}">
                <a16:creationId xmlns:a16="http://schemas.microsoft.com/office/drawing/2014/main" id="{6617616E-1015-43D0-BF8E-56488E825B22}"/>
              </a:ext>
            </a:extLst>
          </p:cNvPr>
          <p:cNvGrpSpPr/>
          <p:nvPr/>
        </p:nvGrpSpPr>
        <p:grpSpPr>
          <a:xfrm>
            <a:off x="559612" y="6058315"/>
            <a:ext cx="3602121" cy="506908"/>
            <a:chOff x="538726" y="5813545"/>
            <a:chExt cx="3602632" cy="506980"/>
          </a:xfrm>
        </p:grpSpPr>
        <p:sp>
          <p:nvSpPr>
            <p:cNvPr id="145" name="Rectangle 144">
              <a:extLst>
                <a:ext uri="{FF2B5EF4-FFF2-40B4-BE49-F238E27FC236}">
                  <a16:creationId xmlns:a16="http://schemas.microsoft.com/office/drawing/2014/main" id="{36A88D7A-C0C2-4FD0-878B-33AD848C98F5}"/>
                </a:ext>
              </a:extLst>
            </p:cNvPr>
            <p:cNvSpPr/>
            <p:nvPr/>
          </p:nvSpPr>
          <p:spPr>
            <a:xfrm>
              <a:off x="935548" y="5849865"/>
              <a:ext cx="3205810" cy="470660"/>
            </a:xfrm>
            <a:prstGeom prst="rect">
              <a:avLst/>
            </a:prstGeom>
          </p:spPr>
          <p:txBody>
            <a:bodyPr wrap="square">
              <a:spAutoFit/>
            </a:bodyPr>
            <a:lstStyle/>
            <a:p>
              <a:pPr defTabSz="932395">
                <a:defRPr/>
              </a:pPr>
              <a:r>
                <a:rPr lang="pt-BR" sz="1199" kern="0" dirty="0">
                  <a:solidFill>
                    <a:srgbClr val="282828"/>
                  </a:solidFill>
                  <a:cs typeface="Segoe UI" panose="020B0502040204020203" pitchFamily="34" charset="0"/>
                </a:rPr>
                <a:t>Implante em qualquer lugar da nuvem até a borda com contêineres</a:t>
              </a:r>
              <a:endParaRPr lang="en-US" sz="1199" kern="0" dirty="0">
                <a:solidFill>
                  <a:srgbClr val="282828"/>
                </a:solidFill>
                <a:latin typeface="Segoe UI"/>
                <a:cs typeface="Segoe UI" panose="020B0502040204020203" pitchFamily="34" charset="0"/>
              </a:endParaRPr>
            </a:p>
          </p:txBody>
        </p:sp>
        <p:grpSp>
          <p:nvGrpSpPr>
            <p:cNvPr id="167" name="Group 70">
              <a:extLst>
                <a:ext uri="{FF2B5EF4-FFF2-40B4-BE49-F238E27FC236}">
                  <a16:creationId xmlns:a16="http://schemas.microsoft.com/office/drawing/2014/main" id="{087B47EF-82AA-47FC-98C1-4D4A6890F48D}"/>
                </a:ext>
              </a:extLst>
            </p:cNvPr>
            <p:cNvGrpSpPr>
              <a:grpSpLocks noChangeAspect="1"/>
            </p:cNvGrpSpPr>
            <p:nvPr/>
          </p:nvGrpSpPr>
          <p:grpSpPr bwMode="auto">
            <a:xfrm>
              <a:off x="538726" y="5813545"/>
              <a:ext cx="349632" cy="349632"/>
              <a:chOff x="2204" y="999"/>
              <a:chExt cx="312" cy="312"/>
            </a:xfrm>
            <a:solidFill>
              <a:schemeClr val="accent2"/>
            </a:solidFill>
          </p:grpSpPr>
          <p:sp>
            <p:nvSpPr>
              <p:cNvPr id="168" name="Oval 71">
                <a:extLst>
                  <a:ext uri="{FF2B5EF4-FFF2-40B4-BE49-F238E27FC236}">
                    <a16:creationId xmlns:a16="http://schemas.microsoft.com/office/drawing/2014/main" id="{3341C946-3E13-49E2-9B96-C9AAE3E38918}"/>
                  </a:ext>
                </a:extLst>
              </p:cNvPr>
              <p:cNvSpPr>
                <a:spLocks noChangeArrowheads="1"/>
              </p:cNvSpPr>
              <p:nvPr/>
            </p:nvSpPr>
            <p:spPr bwMode="auto">
              <a:xfrm>
                <a:off x="2204" y="999"/>
                <a:ext cx="312" cy="3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169" name="Rectangle 72">
                <a:extLst>
                  <a:ext uri="{FF2B5EF4-FFF2-40B4-BE49-F238E27FC236}">
                    <a16:creationId xmlns:a16="http://schemas.microsoft.com/office/drawing/2014/main" id="{CDF290E8-5A74-4B64-A34A-1022B68438AF}"/>
                  </a:ext>
                </a:extLst>
              </p:cNvPr>
              <p:cNvSpPr>
                <a:spLocks noChangeArrowheads="1"/>
              </p:cNvSpPr>
              <p:nvPr/>
            </p:nvSpPr>
            <p:spPr bwMode="auto">
              <a:xfrm>
                <a:off x="2345" y="1126"/>
                <a:ext cx="30" cy="1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170" name="Oval 73">
                <a:extLst>
                  <a:ext uri="{FF2B5EF4-FFF2-40B4-BE49-F238E27FC236}">
                    <a16:creationId xmlns:a16="http://schemas.microsoft.com/office/drawing/2014/main" id="{FCB03056-1294-4B88-A122-8C3671BA75A5}"/>
                  </a:ext>
                </a:extLst>
              </p:cNvPr>
              <p:cNvSpPr>
                <a:spLocks noChangeArrowheads="1"/>
              </p:cNvSpPr>
              <p:nvPr/>
            </p:nvSpPr>
            <p:spPr bwMode="auto">
              <a:xfrm>
                <a:off x="2345" y="1077"/>
                <a:ext cx="30" cy="2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sp>
        <p:nvSpPr>
          <p:cNvPr id="130" name="Rectangle 129">
            <a:extLst>
              <a:ext uri="{FF2B5EF4-FFF2-40B4-BE49-F238E27FC236}">
                <a16:creationId xmlns:a16="http://schemas.microsoft.com/office/drawing/2014/main" id="{C14D002A-BDD7-490A-8CA6-E8ED2F3A45F4}"/>
              </a:ext>
            </a:extLst>
          </p:cNvPr>
          <p:cNvSpPr/>
          <p:nvPr/>
        </p:nvSpPr>
        <p:spPr>
          <a:xfrm>
            <a:off x="443595" y="3544213"/>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pt-BR" sz="1599" dirty="0">
                <a:solidFill>
                  <a:srgbClr val="0078D4"/>
                </a:solidFill>
                <a:latin typeface="Segoe UI Semibold"/>
              </a:rPr>
              <a:t>Família mais abrangente de serviços de IA e APIs cognitivas</a:t>
            </a:r>
            <a:endParaRPr lang="en-IN" sz="1599" dirty="0">
              <a:solidFill>
                <a:srgbClr val="0078D4"/>
              </a:solidFill>
              <a:latin typeface="Segoe UI Semibold"/>
            </a:endParaRPr>
          </a:p>
        </p:txBody>
      </p:sp>
      <p:sp>
        <p:nvSpPr>
          <p:cNvPr id="131" name="Rectangle 130">
            <a:extLst>
              <a:ext uri="{FF2B5EF4-FFF2-40B4-BE49-F238E27FC236}">
                <a16:creationId xmlns:a16="http://schemas.microsoft.com/office/drawing/2014/main" id="{3DB1F3F8-C66B-4B25-8F7C-89237D29C9BF}"/>
              </a:ext>
            </a:extLst>
          </p:cNvPr>
          <p:cNvSpPr/>
          <p:nvPr/>
        </p:nvSpPr>
        <p:spPr>
          <a:xfrm>
            <a:off x="4613132" y="3544213"/>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pt-BR" sz="1599" dirty="0">
                <a:solidFill>
                  <a:srgbClr val="0078D4"/>
                </a:solidFill>
                <a:latin typeface="Segoe UI Semibold"/>
              </a:rPr>
              <a:t>Serviço totalmente gerenciado desenvolvido especificamente para o desenvolvimento de </a:t>
            </a:r>
            <a:r>
              <a:rPr lang="pt-BR" sz="1599" dirty="0" err="1">
                <a:solidFill>
                  <a:srgbClr val="0078D4"/>
                </a:solidFill>
                <a:latin typeface="Segoe UI Semibold"/>
              </a:rPr>
              <a:t>bot</a:t>
            </a:r>
            <a:endParaRPr lang="en-IN" sz="1599" dirty="0">
              <a:solidFill>
                <a:srgbClr val="0078D4"/>
              </a:solidFill>
              <a:latin typeface="Segoe UI Semibold"/>
            </a:endParaRPr>
          </a:p>
        </p:txBody>
      </p:sp>
      <p:sp>
        <p:nvSpPr>
          <p:cNvPr id="132" name="Rectangle 131">
            <a:extLst>
              <a:ext uri="{FF2B5EF4-FFF2-40B4-BE49-F238E27FC236}">
                <a16:creationId xmlns:a16="http://schemas.microsoft.com/office/drawing/2014/main" id="{37384B73-6678-4BBD-B87D-2410472EA58F}"/>
              </a:ext>
            </a:extLst>
          </p:cNvPr>
          <p:cNvSpPr/>
          <p:nvPr/>
        </p:nvSpPr>
        <p:spPr>
          <a:xfrm>
            <a:off x="8633753" y="3544213"/>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pt-BR" sz="1599" dirty="0">
                <a:solidFill>
                  <a:srgbClr val="0078D4"/>
                </a:solidFill>
                <a:latin typeface="Segoe UI Semibold"/>
              </a:rPr>
              <a:t>Serviço de pesquisa na nuvem com inteligência artificial para desenvolvimento de aplicativos móveis e da web</a:t>
            </a:r>
            <a:endParaRPr lang="en-IN" sz="1599" dirty="0">
              <a:solidFill>
                <a:srgbClr val="0078D4"/>
              </a:solidFill>
              <a:latin typeface="Segoe UI Semibold"/>
            </a:endParaRPr>
          </a:p>
        </p:txBody>
      </p:sp>
    </p:spTree>
    <p:extLst>
      <p:ext uri="{BB962C8B-B14F-4D97-AF65-F5344CB8AC3E}">
        <p14:creationId xmlns:p14="http://schemas.microsoft.com/office/powerpoint/2010/main" val="155000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CE9E-AC11-4940-B179-7C0BBDCC104E}"/>
              </a:ext>
            </a:extLst>
          </p:cNvPr>
          <p:cNvSpPr>
            <a:spLocks noGrp="1"/>
          </p:cNvSpPr>
          <p:nvPr>
            <p:ph type="title"/>
          </p:nvPr>
        </p:nvSpPr>
        <p:spPr/>
        <p:txBody>
          <a:bodyPr/>
          <a:lstStyle/>
          <a:p>
            <a:r>
              <a:rPr lang="pt-BR" dirty="0"/>
              <a:t>Inicie a modernização dos aplicativos da web</a:t>
            </a:r>
            <a:endParaRPr lang="en-US" dirty="0"/>
          </a:p>
        </p:txBody>
      </p:sp>
      <p:pic>
        <p:nvPicPr>
          <p:cNvPr id="12" name="Picture 11">
            <a:extLst>
              <a:ext uri="{FF2B5EF4-FFF2-40B4-BE49-F238E27FC236}">
                <a16:creationId xmlns:a16="http://schemas.microsoft.com/office/drawing/2014/main" id="{6044EA2B-0E21-4766-A64D-0990A0AD96D0}"/>
              </a:ext>
            </a:extLst>
          </p:cNvPr>
          <p:cNvPicPr>
            <a:picLocks noChangeAspect="1"/>
          </p:cNvPicPr>
          <p:nvPr/>
        </p:nvPicPr>
        <p:blipFill rotWithShape="1">
          <a:blip r:embed="rId3"/>
          <a:srcRect t="15294" b="18503"/>
          <a:stretch/>
        </p:blipFill>
        <p:spPr>
          <a:xfrm>
            <a:off x="-1" y="1502310"/>
            <a:ext cx="12436149" cy="5492213"/>
          </a:xfrm>
          <a:custGeom>
            <a:avLst/>
            <a:gdLst>
              <a:gd name="connsiteX0" fmla="*/ 0 w 12161519"/>
              <a:gd name="connsiteY0" fmla="*/ 0 h 5364161"/>
              <a:gd name="connsiteX1" fmla="*/ 12161519 w 12161519"/>
              <a:gd name="connsiteY1" fmla="*/ 0 h 5364161"/>
              <a:gd name="connsiteX2" fmla="*/ 12161519 w 12161519"/>
              <a:gd name="connsiteY2" fmla="*/ 5364161 h 5364161"/>
              <a:gd name="connsiteX3" fmla="*/ 0 w 12161519"/>
              <a:gd name="connsiteY3" fmla="*/ 5364161 h 5364161"/>
            </a:gdLst>
            <a:ahLst/>
            <a:cxnLst>
              <a:cxn ang="0">
                <a:pos x="connsiteX0" y="connsiteY0"/>
              </a:cxn>
              <a:cxn ang="0">
                <a:pos x="connsiteX1" y="connsiteY1"/>
              </a:cxn>
              <a:cxn ang="0">
                <a:pos x="connsiteX2" y="connsiteY2"/>
              </a:cxn>
              <a:cxn ang="0">
                <a:pos x="connsiteX3" y="connsiteY3"/>
              </a:cxn>
            </a:cxnLst>
            <a:rect l="l" t="t" r="r" b="b"/>
            <a:pathLst>
              <a:path w="12161519" h="5364161">
                <a:moveTo>
                  <a:pt x="0" y="0"/>
                </a:moveTo>
                <a:lnTo>
                  <a:pt x="12161519" y="0"/>
                </a:lnTo>
                <a:lnTo>
                  <a:pt x="12161519" y="5364161"/>
                </a:lnTo>
                <a:lnTo>
                  <a:pt x="0" y="5364161"/>
                </a:lnTo>
                <a:close/>
              </a:path>
            </a:pathLst>
          </a:custGeom>
        </p:spPr>
      </p:pic>
      <p:sp>
        <p:nvSpPr>
          <p:cNvPr id="28" name="Rectangle 27">
            <a:extLst>
              <a:ext uri="{FF2B5EF4-FFF2-40B4-BE49-F238E27FC236}">
                <a16:creationId xmlns:a16="http://schemas.microsoft.com/office/drawing/2014/main" id="{9BFBE3F8-6921-4DC8-AF31-C99F8B78BAA4}"/>
              </a:ext>
            </a:extLst>
          </p:cNvPr>
          <p:cNvSpPr/>
          <p:nvPr/>
        </p:nvSpPr>
        <p:spPr>
          <a:xfrm>
            <a:off x="-1" y="1502310"/>
            <a:ext cx="1339910" cy="5492214"/>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9562" tIns="93260" rIns="93260" bIns="4663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16" name="Straight Connector 15">
            <a:extLst>
              <a:ext uri="{FF2B5EF4-FFF2-40B4-BE49-F238E27FC236}">
                <a16:creationId xmlns:a16="http://schemas.microsoft.com/office/drawing/2014/main" id="{0A83E885-8482-482B-AB73-78C86CF4E770}"/>
              </a:ext>
            </a:extLst>
          </p:cNvPr>
          <p:cNvCxnSpPr/>
          <p:nvPr/>
        </p:nvCxnSpPr>
        <p:spPr>
          <a:xfrm>
            <a:off x="922685" y="1502309"/>
            <a:ext cx="0" cy="5492214"/>
          </a:xfrm>
          <a:prstGeom prst="line">
            <a:avLst/>
          </a:pr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93F6F3C1-4970-4381-8F38-58F9938AFDA8}"/>
              </a:ext>
            </a:extLst>
          </p:cNvPr>
          <p:cNvSpPr/>
          <p:nvPr/>
        </p:nvSpPr>
        <p:spPr>
          <a:xfrm>
            <a:off x="1340235" y="1502310"/>
            <a:ext cx="11096239" cy="54922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54FC4C0F-788B-47C3-9717-81B49807F5AE}"/>
              </a:ext>
            </a:extLst>
          </p:cNvPr>
          <p:cNvGrpSpPr/>
          <p:nvPr/>
        </p:nvGrpSpPr>
        <p:grpSpPr>
          <a:xfrm>
            <a:off x="581758" y="1762225"/>
            <a:ext cx="681855" cy="682715"/>
            <a:chOff x="568912" y="1564311"/>
            <a:chExt cx="666798" cy="666798"/>
          </a:xfrm>
        </p:grpSpPr>
        <p:grpSp>
          <p:nvGrpSpPr>
            <p:cNvPr id="33" name="Group 32">
              <a:extLst>
                <a:ext uri="{FF2B5EF4-FFF2-40B4-BE49-F238E27FC236}">
                  <a16:creationId xmlns:a16="http://schemas.microsoft.com/office/drawing/2014/main" id="{637B762A-A44F-4F51-883C-FC95E332C9E0}"/>
                </a:ext>
              </a:extLst>
            </p:cNvPr>
            <p:cNvGrpSpPr/>
            <p:nvPr/>
          </p:nvGrpSpPr>
          <p:grpSpPr>
            <a:xfrm>
              <a:off x="568912" y="1564311"/>
              <a:ext cx="666798" cy="666798"/>
              <a:chOff x="568912" y="3159197"/>
              <a:chExt cx="666798" cy="666798"/>
            </a:xfrm>
          </p:grpSpPr>
          <p:sp>
            <p:nvSpPr>
              <p:cNvPr id="34" name="Diamond 33">
                <a:extLst>
                  <a:ext uri="{FF2B5EF4-FFF2-40B4-BE49-F238E27FC236}">
                    <a16:creationId xmlns:a16="http://schemas.microsoft.com/office/drawing/2014/main" id="{8DE54A20-D690-459E-A1DC-D3DFC4849291}"/>
                  </a:ext>
                </a:extLst>
              </p:cNvPr>
              <p:cNvSpPr/>
              <p:nvPr/>
            </p:nvSpPr>
            <p:spPr>
              <a:xfrm>
                <a:off x="568912" y="3159197"/>
                <a:ext cx="666798" cy="66679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5" name="Arrow: Pentagon 33">
                <a:extLst>
                  <a:ext uri="{FF2B5EF4-FFF2-40B4-BE49-F238E27FC236}">
                    <a16:creationId xmlns:a16="http://schemas.microsoft.com/office/drawing/2014/main" id="{36CB13C8-284C-4B2A-80A2-084D455425F9}"/>
                  </a:ext>
                </a:extLst>
              </p:cNvPr>
              <p:cNvSpPr/>
              <p:nvPr/>
            </p:nvSpPr>
            <p:spPr>
              <a:xfrm>
                <a:off x="1115116" y="3372799"/>
                <a:ext cx="120594" cy="239595"/>
              </a:xfrm>
              <a:custGeom>
                <a:avLst/>
                <a:gdLst>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0 w 4869461"/>
                  <a:gd name="connsiteY5" fmla="*/ 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91440 w 4869461"/>
                  <a:gd name="connsiteY5" fmla="*/ 9144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0" fmla="*/ 3837061 w 4869461"/>
                  <a:gd name="connsiteY0" fmla="*/ 0 h 4532245"/>
                  <a:gd name="connsiteX1" fmla="*/ 4869461 w 4869461"/>
                  <a:gd name="connsiteY1" fmla="*/ 2266123 h 4532245"/>
                  <a:gd name="connsiteX2" fmla="*/ 3837061 w 4869461"/>
                  <a:gd name="connsiteY2" fmla="*/ 4532245 h 4532245"/>
                  <a:gd name="connsiteX3" fmla="*/ 0 w 4869461"/>
                  <a:gd name="connsiteY3" fmla="*/ 4532245 h 4532245"/>
                  <a:gd name="connsiteX0" fmla="*/ 0 w 1032400"/>
                  <a:gd name="connsiteY0" fmla="*/ 0 h 4532245"/>
                  <a:gd name="connsiteX1" fmla="*/ 1032400 w 1032400"/>
                  <a:gd name="connsiteY1" fmla="*/ 2266123 h 4532245"/>
                  <a:gd name="connsiteX2" fmla="*/ 0 w 1032400"/>
                  <a:gd name="connsiteY2" fmla="*/ 4532245 h 4532245"/>
                </a:gdLst>
                <a:ahLst/>
                <a:cxnLst>
                  <a:cxn ang="0">
                    <a:pos x="connsiteX0" y="connsiteY0"/>
                  </a:cxn>
                  <a:cxn ang="0">
                    <a:pos x="connsiteX1" y="connsiteY1"/>
                  </a:cxn>
                  <a:cxn ang="0">
                    <a:pos x="connsiteX2" y="connsiteY2"/>
                  </a:cxn>
                </a:cxnLst>
                <a:rect l="l" t="t" r="r" b="b"/>
                <a:pathLst>
                  <a:path w="1032400" h="4532245">
                    <a:moveTo>
                      <a:pt x="0" y="0"/>
                    </a:moveTo>
                    <a:lnTo>
                      <a:pt x="1032400" y="2266123"/>
                    </a:lnTo>
                    <a:lnTo>
                      <a:pt x="0" y="4532245"/>
                    </a:lnTo>
                  </a:path>
                </a:pathLst>
              </a:cu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7DFA6C0D-D678-4495-AA55-C348497DCF02}"/>
                </a:ext>
              </a:extLst>
            </p:cNvPr>
            <p:cNvGrpSpPr/>
            <p:nvPr/>
          </p:nvGrpSpPr>
          <p:grpSpPr>
            <a:xfrm>
              <a:off x="706745" y="1784488"/>
              <a:ext cx="391132" cy="226445"/>
              <a:chOff x="7283233" y="1316690"/>
              <a:chExt cx="443544" cy="256789"/>
            </a:xfrm>
          </p:grpSpPr>
          <p:sp>
            <p:nvSpPr>
              <p:cNvPr id="43" name="Freeform 686">
                <a:extLst>
                  <a:ext uri="{FF2B5EF4-FFF2-40B4-BE49-F238E27FC236}">
                    <a16:creationId xmlns:a16="http://schemas.microsoft.com/office/drawing/2014/main" id="{9D5E7CEE-1E7C-4EC0-AF62-4A24381FF67F}"/>
                  </a:ext>
                </a:extLst>
              </p:cNvPr>
              <p:cNvSpPr>
                <a:spLocks/>
              </p:cNvSpPr>
              <p:nvPr/>
            </p:nvSpPr>
            <p:spPr bwMode="auto">
              <a:xfrm>
                <a:off x="7283233" y="1316690"/>
                <a:ext cx="443544" cy="256789"/>
              </a:xfrm>
              <a:custGeom>
                <a:avLst/>
                <a:gdLst>
                  <a:gd name="T0" fmla="*/ 382 w 384"/>
                  <a:gd name="T1" fmla="*/ 155 h 223"/>
                  <a:gd name="T2" fmla="*/ 382 w 384"/>
                  <a:gd name="T3" fmla="*/ 153 h 223"/>
                  <a:gd name="T4" fmla="*/ 384 w 384"/>
                  <a:gd name="T5" fmla="*/ 136 h 223"/>
                  <a:gd name="T6" fmla="*/ 297 w 384"/>
                  <a:gd name="T7" fmla="*/ 50 h 223"/>
                  <a:gd name="T8" fmla="*/ 278 w 384"/>
                  <a:gd name="T9" fmla="*/ 52 h 223"/>
                  <a:gd name="T10" fmla="*/ 184 w 384"/>
                  <a:gd name="T11" fmla="*/ 0 h 223"/>
                  <a:gd name="T12" fmla="*/ 73 w 384"/>
                  <a:gd name="T13" fmla="*/ 112 h 223"/>
                  <a:gd name="T14" fmla="*/ 73 w 384"/>
                  <a:gd name="T15" fmla="*/ 116 h 223"/>
                  <a:gd name="T16" fmla="*/ 55 w 384"/>
                  <a:gd name="T17" fmla="*/ 113 h 223"/>
                  <a:gd name="T18" fmla="*/ 0 w 384"/>
                  <a:gd name="T19" fmla="*/ 168 h 223"/>
                  <a:gd name="T20" fmla="*/ 49 w 384"/>
                  <a:gd name="T21" fmla="*/ 222 h 223"/>
                  <a:gd name="T22" fmla="*/ 297 w 384"/>
                  <a:gd name="T23" fmla="*/ 223 h 223"/>
                  <a:gd name="T24" fmla="*/ 373 w 384"/>
                  <a:gd name="T25" fmla="*/ 179 h 223"/>
                  <a:gd name="T26" fmla="*/ 374 w 384"/>
                  <a:gd name="T27" fmla="*/ 176 h 223"/>
                  <a:gd name="T28" fmla="*/ 382 w 384"/>
                  <a:gd name="T29" fmla="*/ 15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3">
                    <a:moveTo>
                      <a:pt x="382" y="155"/>
                    </a:moveTo>
                    <a:cubicBezTo>
                      <a:pt x="382" y="154"/>
                      <a:pt x="382" y="154"/>
                      <a:pt x="382" y="153"/>
                    </a:cubicBezTo>
                    <a:cubicBezTo>
                      <a:pt x="383" y="147"/>
                      <a:pt x="384" y="142"/>
                      <a:pt x="384" y="136"/>
                    </a:cubicBezTo>
                    <a:cubicBezTo>
                      <a:pt x="384" y="89"/>
                      <a:pt x="345" y="50"/>
                      <a:pt x="297" y="50"/>
                    </a:cubicBezTo>
                    <a:cubicBezTo>
                      <a:pt x="291" y="50"/>
                      <a:pt x="284" y="51"/>
                      <a:pt x="278" y="52"/>
                    </a:cubicBezTo>
                    <a:cubicBezTo>
                      <a:pt x="258" y="21"/>
                      <a:pt x="224" y="0"/>
                      <a:pt x="184" y="0"/>
                    </a:cubicBezTo>
                    <a:cubicBezTo>
                      <a:pt x="122" y="0"/>
                      <a:pt x="73" y="50"/>
                      <a:pt x="73" y="112"/>
                    </a:cubicBezTo>
                    <a:cubicBezTo>
                      <a:pt x="73" y="113"/>
                      <a:pt x="73" y="115"/>
                      <a:pt x="73" y="116"/>
                    </a:cubicBezTo>
                    <a:cubicBezTo>
                      <a:pt x="67" y="114"/>
                      <a:pt x="61" y="113"/>
                      <a:pt x="55" y="113"/>
                    </a:cubicBezTo>
                    <a:cubicBezTo>
                      <a:pt x="25" y="113"/>
                      <a:pt x="0" y="138"/>
                      <a:pt x="0" y="168"/>
                    </a:cubicBezTo>
                    <a:cubicBezTo>
                      <a:pt x="0" y="196"/>
                      <a:pt x="22" y="220"/>
                      <a:pt x="49" y="222"/>
                    </a:cubicBezTo>
                    <a:cubicBezTo>
                      <a:pt x="297" y="223"/>
                      <a:pt x="297" y="223"/>
                      <a:pt x="297" y="223"/>
                    </a:cubicBezTo>
                    <a:cubicBezTo>
                      <a:pt x="330" y="223"/>
                      <a:pt x="358" y="205"/>
                      <a:pt x="373" y="179"/>
                    </a:cubicBezTo>
                    <a:cubicBezTo>
                      <a:pt x="373" y="178"/>
                      <a:pt x="374" y="177"/>
                      <a:pt x="374" y="176"/>
                    </a:cubicBezTo>
                    <a:cubicBezTo>
                      <a:pt x="376" y="172"/>
                      <a:pt x="380" y="164"/>
                      <a:pt x="382" y="15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87">
                <a:extLst>
                  <a:ext uri="{FF2B5EF4-FFF2-40B4-BE49-F238E27FC236}">
                    <a16:creationId xmlns:a16="http://schemas.microsoft.com/office/drawing/2014/main" id="{826FA0CC-90E8-4486-95C1-349A91A39835}"/>
                  </a:ext>
                </a:extLst>
              </p:cNvPr>
              <p:cNvSpPr>
                <a:spLocks/>
              </p:cNvSpPr>
              <p:nvPr/>
            </p:nvSpPr>
            <p:spPr bwMode="auto">
              <a:xfrm>
                <a:off x="7423299" y="1363379"/>
                <a:ext cx="163411" cy="163411"/>
              </a:xfrm>
              <a:custGeom>
                <a:avLst/>
                <a:gdLst>
                  <a:gd name="T0" fmla="*/ 142 w 142"/>
                  <a:gd name="T1" fmla="*/ 78 h 141"/>
                  <a:gd name="T2" fmla="*/ 142 w 142"/>
                  <a:gd name="T3" fmla="*/ 63 h 141"/>
                  <a:gd name="T4" fmla="*/ 127 w 142"/>
                  <a:gd name="T5" fmla="*/ 63 h 141"/>
                  <a:gd name="T6" fmla="*/ 116 w 142"/>
                  <a:gd name="T7" fmla="*/ 37 h 141"/>
                  <a:gd name="T8" fmla="*/ 127 w 142"/>
                  <a:gd name="T9" fmla="*/ 26 h 141"/>
                  <a:gd name="T10" fmla="*/ 116 w 142"/>
                  <a:gd name="T11" fmla="*/ 15 h 141"/>
                  <a:gd name="T12" fmla="*/ 105 w 142"/>
                  <a:gd name="T13" fmla="*/ 26 h 141"/>
                  <a:gd name="T14" fmla="*/ 79 w 142"/>
                  <a:gd name="T15" fmla="*/ 15 h 141"/>
                  <a:gd name="T16" fmla="*/ 79 w 142"/>
                  <a:gd name="T17" fmla="*/ 0 h 141"/>
                  <a:gd name="T18" fmla="*/ 64 w 142"/>
                  <a:gd name="T19" fmla="*/ 0 h 141"/>
                  <a:gd name="T20" fmla="*/ 64 w 142"/>
                  <a:gd name="T21" fmla="*/ 15 h 141"/>
                  <a:gd name="T22" fmla="*/ 37 w 142"/>
                  <a:gd name="T23" fmla="*/ 26 h 141"/>
                  <a:gd name="T24" fmla="*/ 26 w 142"/>
                  <a:gd name="T25" fmla="*/ 15 h 141"/>
                  <a:gd name="T26" fmla="*/ 16 w 142"/>
                  <a:gd name="T27" fmla="*/ 26 h 141"/>
                  <a:gd name="T28" fmla="*/ 27 w 142"/>
                  <a:gd name="T29" fmla="*/ 37 h 141"/>
                  <a:gd name="T30" fmla="*/ 16 w 142"/>
                  <a:gd name="T31" fmla="*/ 63 h 141"/>
                  <a:gd name="T32" fmla="*/ 0 w 142"/>
                  <a:gd name="T33" fmla="*/ 63 h 141"/>
                  <a:gd name="T34" fmla="*/ 0 w 142"/>
                  <a:gd name="T35" fmla="*/ 78 h 141"/>
                  <a:gd name="T36" fmla="*/ 16 w 142"/>
                  <a:gd name="T37" fmla="*/ 78 h 141"/>
                  <a:gd name="T38" fmla="*/ 27 w 142"/>
                  <a:gd name="T39" fmla="*/ 104 h 141"/>
                  <a:gd name="T40" fmla="*/ 16 w 142"/>
                  <a:gd name="T41" fmla="*/ 115 h 141"/>
                  <a:gd name="T42" fmla="*/ 26 w 142"/>
                  <a:gd name="T43" fmla="*/ 126 h 141"/>
                  <a:gd name="T44" fmla="*/ 37 w 142"/>
                  <a:gd name="T45" fmla="*/ 115 h 141"/>
                  <a:gd name="T46" fmla="*/ 64 w 142"/>
                  <a:gd name="T47" fmla="*/ 126 h 141"/>
                  <a:gd name="T48" fmla="*/ 64 w 142"/>
                  <a:gd name="T49" fmla="*/ 141 h 141"/>
                  <a:gd name="T50" fmla="*/ 79 w 142"/>
                  <a:gd name="T51" fmla="*/ 141 h 141"/>
                  <a:gd name="T52" fmla="*/ 79 w 142"/>
                  <a:gd name="T53" fmla="*/ 126 h 141"/>
                  <a:gd name="T54" fmla="*/ 105 w 142"/>
                  <a:gd name="T55" fmla="*/ 115 h 141"/>
                  <a:gd name="T56" fmla="*/ 116 w 142"/>
                  <a:gd name="T57" fmla="*/ 126 h 141"/>
                  <a:gd name="T58" fmla="*/ 127 w 142"/>
                  <a:gd name="T59" fmla="*/ 115 h 141"/>
                  <a:gd name="T60" fmla="*/ 116 w 142"/>
                  <a:gd name="T61" fmla="*/ 104 h 141"/>
                  <a:gd name="T62" fmla="*/ 127 w 142"/>
                  <a:gd name="T63" fmla="*/ 78 h 141"/>
                  <a:gd name="T64" fmla="*/ 142 w 142"/>
                  <a:gd name="T65" fmla="*/ 7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41">
                    <a:moveTo>
                      <a:pt x="142" y="78"/>
                    </a:moveTo>
                    <a:cubicBezTo>
                      <a:pt x="142" y="63"/>
                      <a:pt x="142" y="63"/>
                      <a:pt x="142" y="63"/>
                    </a:cubicBezTo>
                    <a:cubicBezTo>
                      <a:pt x="127" y="63"/>
                      <a:pt x="127" y="63"/>
                      <a:pt x="127" y="63"/>
                    </a:cubicBezTo>
                    <a:cubicBezTo>
                      <a:pt x="125" y="53"/>
                      <a:pt x="122" y="44"/>
                      <a:pt x="116" y="37"/>
                    </a:cubicBezTo>
                    <a:cubicBezTo>
                      <a:pt x="127" y="26"/>
                      <a:pt x="127" y="26"/>
                      <a:pt x="127" y="26"/>
                    </a:cubicBezTo>
                    <a:cubicBezTo>
                      <a:pt x="116" y="15"/>
                      <a:pt x="116" y="15"/>
                      <a:pt x="116" y="15"/>
                    </a:cubicBezTo>
                    <a:cubicBezTo>
                      <a:pt x="105" y="26"/>
                      <a:pt x="105" y="26"/>
                      <a:pt x="105" y="26"/>
                    </a:cubicBezTo>
                    <a:cubicBezTo>
                      <a:pt x="98" y="20"/>
                      <a:pt x="89" y="16"/>
                      <a:pt x="79" y="15"/>
                    </a:cubicBezTo>
                    <a:cubicBezTo>
                      <a:pt x="79" y="0"/>
                      <a:pt x="79" y="0"/>
                      <a:pt x="79" y="0"/>
                    </a:cubicBezTo>
                    <a:cubicBezTo>
                      <a:pt x="64" y="0"/>
                      <a:pt x="64" y="0"/>
                      <a:pt x="64" y="0"/>
                    </a:cubicBezTo>
                    <a:cubicBezTo>
                      <a:pt x="64" y="15"/>
                      <a:pt x="64" y="15"/>
                      <a:pt x="64" y="15"/>
                    </a:cubicBezTo>
                    <a:cubicBezTo>
                      <a:pt x="54" y="16"/>
                      <a:pt x="45" y="20"/>
                      <a:pt x="37" y="26"/>
                    </a:cubicBezTo>
                    <a:cubicBezTo>
                      <a:pt x="26" y="15"/>
                      <a:pt x="26" y="15"/>
                      <a:pt x="26" y="15"/>
                    </a:cubicBezTo>
                    <a:cubicBezTo>
                      <a:pt x="16" y="26"/>
                      <a:pt x="16" y="26"/>
                      <a:pt x="16" y="26"/>
                    </a:cubicBezTo>
                    <a:cubicBezTo>
                      <a:pt x="27" y="37"/>
                      <a:pt x="27" y="37"/>
                      <a:pt x="27" y="37"/>
                    </a:cubicBezTo>
                    <a:cubicBezTo>
                      <a:pt x="21" y="44"/>
                      <a:pt x="17" y="53"/>
                      <a:pt x="16" y="63"/>
                    </a:cubicBezTo>
                    <a:cubicBezTo>
                      <a:pt x="0" y="63"/>
                      <a:pt x="0" y="63"/>
                      <a:pt x="0" y="63"/>
                    </a:cubicBezTo>
                    <a:cubicBezTo>
                      <a:pt x="0" y="78"/>
                      <a:pt x="0" y="78"/>
                      <a:pt x="0" y="78"/>
                    </a:cubicBezTo>
                    <a:cubicBezTo>
                      <a:pt x="16" y="78"/>
                      <a:pt x="16" y="78"/>
                      <a:pt x="16" y="78"/>
                    </a:cubicBezTo>
                    <a:cubicBezTo>
                      <a:pt x="17" y="88"/>
                      <a:pt x="21" y="97"/>
                      <a:pt x="27" y="104"/>
                    </a:cubicBezTo>
                    <a:cubicBezTo>
                      <a:pt x="16" y="115"/>
                      <a:pt x="16" y="115"/>
                      <a:pt x="16" y="115"/>
                    </a:cubicBezTo>
                    <a:cubicBezTo>
                      <a:pt x="26" y="126"/>
                      <a:pt x="26" y="126"/>
                      <a:pt x="26" y="126"/>
                    </a:cubicBezTo>
                    <a:cubicBezTo>
                      <a:pt x="37" y="115"/>
                      <a:pt x="37" y="115"/>
                      <a:pt x="37" y="115"/>
                    </a:cubicBezTo>
                    <a:cubicBezTo>
                      <a:pt x="45" y="121"/>
                      <a:pt x="54" y="125"/>
                      <a:pt x="64" y="126"/>
                    </a:cubicBezTo>
                    <a:cubicBezTo>
                      <a:pt x="64" y="141"/>
                      <a:pt x="64" y="141"/>
                      <a:pt x="64" y="141"/>
                    </a:cubicBezTo>
                    <a:cubicBezTo>
                      <a:pt x="79" y="141"/>
                      <a:pt x="79" y="141"/>
                      <a:pt x="79" y="141"/>
                    </a:cubicBezTo>
                    <a:cubicBezTo>
                      <a:pt x="79" y="126"/>
                      <a:pt x="79" y="126"/>
                      <a:pt x="79" y="126"/>
                    </a:cubicBezTo>
                    <a:cubicBezTo>
                      <a:pt x="89" y="125"/>
                      <a:pt x="98" y="121"/>
                      <a:pt x="105" y="115"/>
                    </a:cubicBezTo>
                    <a:cubicBezTo>
                      <a:pt x="116" y="126"/>
                      <a:pt x="116" y="126"/>
                      <a:pt x="116" y="126"/>
                    </a:cubicBezTo>
                    <a:cubicBezTo>
                      <a:pt x="127" y="115"/>
                      <a:pt x="127" y="115"/>
                      <a:pt x="127" y="115"/>
                    </a:cubicBezTo>
                    <a:cubicBezTo>
                      <a:pt x="116" y="104"/>
                      <a:pt x="116" y="104"/>
                      <a:pt x="116" y="104"/>
                    </a:cubicBezTo>
                    <a:cubicBezTo>
                      <a:pt x="122" y="97"/>
                      <a:pt x="126" y="88"/>
                      <a:pt x="127" y="78"/>
                    </a:cubicBezTo>
                    <a:lnTo>
                      <a:pt x="142"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Oval 688">
                <a:extLst>
                  <a:ext uri="{FF2B5EF4-FFF2-40B4-BE49-F238E27FC236}">
                    <a16:creationId xmlns:a16="http://schemas.microsoft.com/office/drawing/2014/main" id="{CBA42DAB-D1A4-4EB9-BE36-8780CD200056}"/>
                  </a:ext>
                </a:extLst>
              </p:cNvPr>
              <p:cNvSpPr>
                <a:spLocks noChangeArrowheads="1"/>
              </p:cNvSpPr>
              <p:nvPr/>
            </p:nvSpPr>
            <p:spPr bwMode="auto">
              <a:xfrm>
                <a:off x="7468431" y="1408511"/>
                <a:ext cx="73146"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B68D73E7-A7E9-4B98-AF02-7B98B04B44E1}"/>
              </a:ext>
            </a:extLst>
          </p:cNvPr>
          <p:cNvGrpSpPr/>
          <p:nvPr/>
        </p:nvGrpSpPr>
        <p:grpSpPr>
          <a:xfrm>
            <a:off x="581758" y="3274742"/>
            <a:ext cx="681855" cy="682715"/>
            <a:chOff x="568912" y="5214468"/>
            <a:chExt cx="666798" cy="666798"/>
          </a:xfrm>
        </p:grpSpPr>
        <p:grpSp>
          <p:nvGrpSpPr>
            <p:cNvPr id="39" name="Group 38">
              <a:extLst>
                <a:ext uri="{FF2B5EF4-FFF2-40B4-BE49-F238E27FC236}">
                  <a16:creationId xmlns:a16="http://schemas.microsoft.com/office/drawing/2014/main" id="{DA3D5D4F-31BC-40B5-90CF-247359257085}"/>
                </a:ext>
              </a:extLst>
            </p:cNvPr>
            <p:cNvGrpSpPr/>
            <p:nvPr/>
          </p:nvGrpSpPr>
          <p:grpSpPr>
            <a:xfrm>
              <a:off x="568912" y="5214468"/>
              <a:ext cx="666798" cy="666798"/>
              <a:chOff x="568912" y="3159197"/>
              <a:chExt cx="666798" cy="666798"/>
            </a:xfrm>
          </p:grpSpPr>
          <p:sp>
            <p:nvSpPr>
              <p:cNvPr id="40" name="Diamond 39">
                <a:extLst>
                  <a:ext uri="{FF2B5EF4-FFF2-40B4-BE49-F238E27FC236}">
                    <a16:creationId xmlns:a16="http://schemas.microsoft.com/office/drawing/2014/main" id="{2D2B907C-04EA-4D6B-BEC8-BCE57FA9F791}"/>
                  </a:ext>
                </a:extLst>
              </p:cNvPr>
              <p:cNvSpPr/>
              <p:nvPr/>
            </p:nvSpPr>
            <p:spPr>
              <a:xfrm>
                <a:off x="568912" y="3159197"/>
                <a:ext cx="666798" cy="66679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41" name="Arrow: Pentagon 33">
                <a:extLst>
                  <a:ext uri="{FF2B5EF4-FFF2-40B4-BE49-F238E27FC236}">
                    <a16:creationId xmlns:a16="http://schemas.microsoft.com/office/drawing/2014/main" id="{DF002ABA-0799-404A-94AF-FD6B853F4302}"/>
                  </a:ext>
                </a:extLst>
              </p:cNvPr>
              <p:cNvSpPr/>
              <p:nvPr/>
            </p:nvSpPr>
            <p:spPr>
              <a:xfrm>
                <a:off x="1115116" y="3372799"/>
                <a:ext cx="120594" cy="239595"/>
              </a:xfrm>
              <a:custGeom>
                <a:avLst/>
                <a:gdLst>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0 w 4869461"/>
                  <a:gd name="connsiteY5" fmla="*/ 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91440 w 4869461"/>
                  <a:gd name="connsiteY5" fmla="*/ 9144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0" fmla="*/ 3837061 w 4869461"/>
                  <a:gd name="connsiteY0" fmla="*/ 0 h 4532245"/>
                  <a:gd name="connsiteX1" fmla="*/ 4869461 w 4869461"/>
                  <a:gd name="connsiteY1" fmla="*/ 2266123 h 4532245"/>
                  <a:gd name="connsiteX2" fmla="*/ 3837061 w 4869461"/>
                  <a:gd name="connsiteY2" fmla="*/ 4532245 h 4532245"/>
                  <a:gd name="connsiteX3" fmla="*/ 0 w 4869461"/>
                  <a:gd name="connsiteY3" fmla="*/ 4532245 h 4532245"/>
                  <a:gd name="connsiteX0" fmla="*/ 0 w 1032400"/>
                  <a:gd name="connsiteY0" fmla="*/ 0 h 4532245"/>
                  <a:gd name="connsiteX1" fmla="*/ 1032400 w 1032400"/>
                  <a:gd name="connsiteY1" fmla="*/ 2266123 h 4532245"/>
                  <a:gd name="connsiteX2" fmla="*/ 0 w 1032400"/>
                  <a:gd name="connsiteY2" fmla="*/ 4532245 h 4532245"/>
                </a:gdLst>
                <a:ahLst/>
                <a:cxnLst>
                  <a:cxn ang="0">
                    <a:pos x="connsiteX0" y="connsiteY0"/>
                  </a:cxn>
                  <a:cxn ang="0">
                    <a:pos x="connsiteX1" y="connsiteY1"/>
                  </a:cxn>
                  <a:cxn ang="0">
                    <a:pos x="connsiteX2" y="connsiteY2"/>
                  </a:cxn>
                </a:cxnLst>
                <a:rect l="l" t="t" r="r" b="b"/>
                <a:pathLst>
                  <a:path w="1032400" h="4532245">
                    <a:moveTo>
                      <a:pt x="0" y="0"/>
                    </a:moveTo>
                    <a:lnTo>
                      <a:pt x="1032400" y="2266123"/>
                    </a:lnTo>
                    <a:lnTo>
                      <a:pt x="0" y="4532245"/>
                    </a:lnTo>
                  </a:path>
                </a:pathLst>
              </a:cu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58" descr="monitor, tablet, approval, multi-device">
              <a:extLst>
                <a:ext uri="{FF2B5EF4-FFF2-40B4-BE49-F238E27FC236}">
                  <a16:creationId xmlns:a16="http://schemas.microsoft.com/office/drawing/2014/main" id="{6A8ACF39-DC40-4C3C-B4A2-80F30CEBCF98}"/>
                </a:ext>
              </a:extLst>
            </p:cNvPr>
            <p:cNvGrpSpPr/>
            <p:nvPr/>
          </p:nvGrpSpPr>
          <p:grpSpPr>
            <a:xfrm>
              <a:off x="731415" y="5424970"/>
              <a:ext cx="341792" cy="245794"/>
              <a:chOff x="6336189" y="3003045"/>
              <a:chExt cx="766275" cy="551057"/>
            </a:xfrm>
          </p:grpSpPr>
          <p:grpSp>
            <p:nvGrpSpPr>
              <p:cNvPr id="60" name="Group 59">
                <a:extLst>
                  <a:ext uri="{FF2B5EF4-FFF2-40B4-BE49-F238E27FC236}">
                    <a16:creationId xmlns:a16="http://schemas.microsoft.com/office/drawing/2014/main" id="{AC1E2156-10E4-4A94-9DDD-7D8C8AC98E48}"/>
                  </a:ext>
                </a:extLst>
              </p:cNvPr>
              <p:cNvGrpSpPr/>
              <p:nvPr/>
            </p:nvGrpSpPr>
            <p:grpSpPr>
              <a:xfrm>
                <a:off x="6336189" y="3034808"/>
                <a:ext cx="676958" cy="519294"/>
                <a:chOff x="-521811" y="6917198"/>
                <a:chExt cx="676958" cy="519294"/>
              </a:xfrm>
            </p:grpSpPr>
            <p:grpSp>
              <p:nvGrpSpPr>
                <p:cNvPr id="64" name="Group 63">
                  <a:extLst>
                    <a:ext uri="{FF2B5EF4-FFF2-40B4-BE49-F238E27FC236}">
                      <a16:creationId xmlns:a16="http://schemas.microsoft.com/office/drawing/2014/main" id="{8E7AF397-3772-40ED-A15F-85279B9F58C4}"/>
                    </a:ext>
                  </a:extLst>
                </p:cNvPr>
                <p:cNvGrpSpPr/>
                <p:nvPr/>
              </p:nvGrpSpPr>
              <p:grpSpPr>
                <a:xfrm>
                  <a:off x="-521811" y="6917198"/>
                  <a:ext cx="579992" cy="423562"/>
                  <a:chOff x="5884864" y="1174751"/>
                  <a:chExt cx="382588" cy="279400"/>
                </a:xfrm>
              </p:grpSpPr>
              <p:sp>
                <p:nvSpPr>
                  <p:cNvPr id="71" name="Freeform 51">
                    <a:extLst>
                      <a:ext uri="{FF2B5EF4-FFF2-40B4-BE49-F238E27FC236}">
                        <a16:creationId xmlns:a16="http://schemas.microsoft.com/office/drawing/2014/main" id="{B05AD3BA-971B-47E5-A8BB-991B75B98FC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52">
                    <a:extLst>
                      <a:ext uri="{FF2B5EF4-FFF2-40B4-BE49-F238E27FC236}">
                        <a16:creationId xmlns:a16="http://schemas.microsoft.com/office/drawing/2014/main" id="{67A0B47F-A594-4D5B-AAF8-39263F10B6D3}"/>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174">
                    <a:extLst>
                      <a:ext uri="{FF2B5EF4-FFF2-40B4-BE49-F238E27FC236}">
                        <a16:creationId xmlns:a16="http://schemas.microsoft.com/office/drawing/2014/main" id="{370BEEE7-35BA-4C11-B097-79D445BD25DD}"/>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B1E605B-FF66-4E83-82EC-4282A9D18FAA}"/>
                    </a:ext>
                  </a:extLst>
                </p:cNvPr>
                <p:cNvGrpSpPr/>
                <p:nvPr/>
              </p:nvGrpSpPr>
              <p:grpSpPr>
                <a:xfrm>
                  <a:off x="-225680" y="7155179"/>
                  <a:ext cx="380827" cy="281313"/>
                  <a:chOff x="5056189" y="1363664"/>
                  <a:chExt cx="315913" cy="233363"/>
                </a:xfrm>
              </p:grpSpPr>
              <p:sp>
                <p:nvSpPr>
                  <p:cNvPr id="66" name="Freeform 44">
                    <a:extLst>
                      <a:ext uri="{FF2B5EF4-FFF2-40B4-BE49-F238E27FC236}">
                        <a16:creationId xmlns:a16="http://schemas.microsoft.com/office/drawing/2014/main" id="{C8853E70-A2A9-41A2-BF81-7EB3ADAA3AE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45">
                    <a:extLst>
                      <a:ext uri="{FF2B5EF4-FFF2-40B4-BE49-F238E27FC236}">
                        <a16:creationId xmlns:a16="http://schemas.microsoft.com/office/drawing/2014/main" id="{117F2BE5-F1F5-4B2E-BF13-089E923C8897}"/>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46">
                    <a:extLst>
                      <a:ext uri="{FF2B5EF4-FFF2-40B4-BE49-F238E27FC236}">
                        <a16:creationId xmlns:a16="http://schemas.microsoft.com/office/drawing/2014/main" id="{FE3FDC4D-A09A-4A38-89FA-C9CD95FF2739}"/>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7BD86B71-BCBC-4C80-8293-2428D95058D0}"/>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172">
                    <a:extLst>
                      <a:ext uri="{FF2B5EF4-FFF2-40B4-BE49-F238E27FC236}">
                        <a16:creationId xmlns:a16="http://schemas.microsoft.com/office/drawing/2014/main" id="{25445B78-B98F-41CF-9B13-A6F39F28E849}"/>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1" name="Group 60">
                <a:extLst>
                  <a:ext uri="{FF2B5EF4-FFF2-40B4-BE49-F238E27FC236}">
                    <a16:creationId xmlns:a16="http://schemas.microsoft.com/office/drawing/2014/main" id="{D3DFC86E-E42B-4399-9319-24B233867B4E}"/>
                  </a:ext>
                </a:extLst>
              </p:cNvPr>
              <p:cNvGrpSpPr/>
              <p:nvPr/>
            </p:nvGrpSpPr>
            <p:grpSpPr>
              <a:xfrm>
                <a:off x="6875158" y="3003045"/>
                <a:ext cx="227306" cy="227306"/>
                <a:chOff x="7632926" y="5102513"/>
                <a:chExt cx="369887" cy="369887"/>
              </a:xfrm>
            </p:grpSpPr>
            <p:sp>
              <p:nvSpPr>
                <p:cNvPr id="62" name="Oval 5">
                  <a:extLst>
                    <a:ext uri="{FF2B5EF4-FFF2-40B4-BE49-F238E27FC236}">
                      <a16:creationId xmlns:a16="http://schemas.microsoft.com/office/drawing/2014/main" id="{11C86D31-C29F-4641-9AA1-05B05341BA5C}"/>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0725CE45-49D1-4298-B590-F7663FA352A9}"/>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75" name="Rectangle 74">
            <a:extLst>
              <a:ext uri="{FF2B5EF4-FFF2-40B4-BE49-F238E27FC236}">
                <a16:creationId xmlns:a16="http://schemas.microsoft.com/office/drawing/2014/main" id="{87B113B6-495C-4A0E-8046-78EDE4150C4C}"/>
              </a:ext>
            </a:extLst>
          </p:cNvPr>
          <p:cNvSpPr/>
          <p:nvPr/>
        </p:nvSpPr>
        <p:spPr>
          <a:xfrm>
            <a:off x="1573771" y="1685406"/>
            <a:ext cx="10313590" cy="1123474"/>
          </a:xfrm>
          <a:prstGeom prst="rect">
            <a:avLst/>
          </a:prstGeom>
        </p:spPr>
        <p:txBody>
          <a:bodyPr wrap="square" lIns="0" tIns="0" rIns="0" bIns="0" anchor="t">
            <a:noAutofit/>
          </a:bodyPr>
          <a:lstStyle/>
          <a:p>
            <a:pPr marL="0" marR="0" lvl="0" indent="0" algn="l" defTabSz="931935" rtl="0" eaLnBrk="0" fontAlgn="base" latinLnBrk="0" hangingPunct="0">
              <a:lnSpc>
                <a:spcPct val="100000"/>
              </a:lnSpc>
              <a:spcBef>
                <a:spcPts val="0"/>
              </a:spcBef>
              <a:spcAft>
                <a:spcPct val="0"/>
              </a:spcAft>
              <a:buClrTx/>
              <a:buSzTx/>
              <a:buFontTx/>
              <a:buNone/>
              <a:tabLst/>
              <a:defRPr/>
            </a:pPr>
            <a:r>
              <a:rPr kumimoji="0" lang="en-US" sz="2040" b="0" i="0" u="none" strike="noStrike" kern="0" cap="none" spc="0" normalizeH="0" baseline="0" noProof="0" dirty="0" err="1">
                <a:ln>
                  <a:noFill/>
                </a:ln>
                <a:solidFill>
                  <a:prstClr val="black"/>
                </a:solidFill>
                <a:effectLst/>
                <a:uLnTx/>
                <a:uFillTx/>
                <a:latin typeface="Segoe UI Semibold"/>
                <a:ea typeface="+mn-ea"/>
                <a:cs typeface="Segoe UI Semibold" charset="0"/>
              </a:rPr>
              <a:t>Experimente</a:t>
            </a:r>
            <a:r>
              <a:rPr kumimoji="0" lang="en-US" sz="2040" b="0" i="0" u="none" strike="noStrike" kern="0" cap="none" spc="0" normalizeH="0" baseline="0" noProof="0" dirty="0">
                <a:ln>
                  <a:noFill/>
                </a:ln>
                <a:solidFill>
                  <a:prstClr val="black"/>
                </a:solidFill>
                <a:effectLst/>
                <a:uLnTx/>
                <a:uFillTx/>
                <a:latin typeface="Segoe UI Semibold"/>
                <a:ea typeface="+mn-ea"/>
                <a:cs typeface="Segoe UI Semibold" charset="0"/>
              </a:rPr>
              <a:t> o Azure </a:t>
            </a:r>
            <a:r>
              <a:rPr kumimoji="0" lang="en-US" sz="2040" b="0" i="0" u="none" strike="noStrike" kern="0" cap="none" spc="0" normalizeH="0" baseline="0" noProof="0" dirty="0" err="1">
                <a:ln>
                  <a:noFill/>
                </a:ln>
                <a:solidFill>
                  <a:prstClr val="black"/>
                </a:solidFill>
                <a:effectLst/>
                <a:uLnTx/>
                <a:uFillTx/>
                <a:latin typeface="Segoe UI Semibold"/>
                <a:ea typeface="+mn-ea"/>
                <a:cs typeface="Segoe UI Semibold" charset="0"/>
              </a:rPr>
              <a:t>gratuitamente</a:t>
            </a:r>
            <a:endParaRPr kumimoji="0" lang="en-US" sz="2040" b="0" i="0" u="none" strike="noStrike" kern="0" cap="none" spc="0" normalizeH="0" baseline="0" noProof="0" dirty="0">
              <a:ln>
                <a:noFill/>
              </a:ln>
              <a:solidFill>
                <a:prstClr val="black"/>
              </a:solidFill>
              <a:effectLst/>
              <a:uLnTx/>
              <a:uFillTx/>
              <a:latin typeface="Segoe UI Semibold"/>
              <a:ea typeface="+mn-ea"/>
              <a:cs typeface="Segoe UI Semibold" charset="0"/>
            </a:endParaRPr>
          </a:p>
          <a:p>
            <a:pPr marL="0" marR="0" lvl="0" indent="0" algn="l" defTabSz="931935" rtl="0" eaLnBrk="0" fontAlgn="base" latinLnBrk="0" hangingPunct="0">
              <a:lnSpc>
                <a:spcPct val="100000"/>
              </a:lnSpc>
              <a:spcBef>
                <a:spcPts val="0"/>
              </a:spcBef>
              <a:spcAft>
                <a:spcPct val="0"/>
              </a:spcAft>
              <a:buClrTx/>
              <a:buSzTx/>
              <a:buFontTx/>
              <a:buNone/>
              <a:tabLst/>
              <a:defRPr/>
            </a:pPr>
            <a:r>
              <a:rPr kumimoji="0" lang="en-US" sz="2040" b="0" i="0" u="none" strike="noStrike" kern="0" cap="none" spc="0" normalizeH="0" baseline="0" noProof="0" dirty="0">
                <a:ln>
                  <a:noFill/>
                </a:ln>
                <a:solidFill>
                  <a:prstClr val="black"/>
                </a:solidFill>
                <a:effectLst/>
                <a:uLnTx/>
                <a:uFillTx/>
                <a:latin typeface="Segoe UI Semibold"/>
                <a:ea typeface="+mn-ea"/>
                <a:cs typeface="Segoe UI Semibold" charset="0"/>
              </a:rPr>
              <a:t>        </a:t>
            </a:r>
            <a:r>
              <a:rPr lang="pt-BR" sz="1836" kern="0" dirty="0">
                <a:solidFill>
                  <a:srgbClr val="282828"/>
                </a:solidFill>
                <a:latin typeface="Segoe UI"/>
                <a:cs typeface="Segoe UI Semibold" charset="0"/>
              </a:rPr>
              <a:t>Ganhe US $ 200 de crédito </a:t>
            </a:r>
            <a:r>
              <a:rPr kumimoji="0" lang="en-US" sz="1836" b="0" i="0" u="none" strike="noStrike" kern="0" cap="none" spc="0" normalizeH="0" baseline="0" noProof="0" dirty="0">
                <a:ln>
                  <a:noFill/>
                </a:ln>
                <a:solidFill>
                  <a:srgbClr val="282828"/>
                </a:solidFill>
                <a:effectLst/>
                <a:uLnTx/>
                <a:uFillTx/>
                <a:latin typeface="Segoe UI"/>
                <a:ea typeface="+mn-ea"/>
                <a:cs typeface="Segoe UI Semibold" charset="0"/>
                <a:hlinkClick r:id="rId4"/>
              </a:rPr>
              <a:t>https://azure.microsoft.com/en-us/free</a:t>
            </a:r>
            <a:r>
              <a:rPr kumimoji="0" lang="en-US" sz="1836" b="0" i="0" u="none" strike="noStrike" kern="0" cap="none" spc="0" normalizeH="0" baseline="0" noProof="0" dirty="0">
                <a:ln>
                  <a:noFill/>
                </a:ln>
                <a:solidFill>
                  <a:srgbClr val="282828"/>
                </a:solidFill>
                <a:effectLst/>
                <a:uLnTx/>
                <a:uFillTx/>
                <a:latin typeface="Segoe UI"/>
                <a:ea typeface="+mn-ea"/>
                <a:cs typeface="Segoe UI Semibold" charset="0"/>
              </a:rPr>
              <a:t> </a:t>
            </a:r>
          </a:p>
          <a:p>
            <a:pPr marL="582946" marR="0" lvl="1" indent="0" algn="l" defTabSz="931935" rtl="0" eaLnBrk="0" fontAlgn="base" latinLnBrk="0" hangingPunct="0">
              <a:lnSpc>
                <a:spcPct val="100000"/>
              </a:lnSpc>
              <a:spcBef>
                <a:spcPts val="204"/>
              </a:spcBef>
              <a:spcAft>
                <a:spcPts val="408"/>
              </a:spcAft>
              <a:buClrTx/>
              <a:buSzTx/>
              <a:buFontTx/>
              <a:buNone/>
              <a:tabLst/>
              <a:defRPr/>
            </a:pPr>
            <a:r>
              <a:rPr kumimoji="0" lang="pt-BR" sz="1836" b="0" i="0" u="none" strike="noStrike" kern="0" cap="none" spc="0" normalizeH="0" baseline="0" noProof="0" dirty="0">
                <a:ln>
                  <a:noFill/>
                </a:ln>
                <a:solidFill>
                  <a:srgbClr val="282828"/>
                </a:solidFill>
                <a:effectLst/>
                <a:uLnTx/>
                <a:uFillTx/>
                <a:latin typeface="Segoe UI"/>
                <a:ea typeface="+mn-ea"/>
                <a:cs typeface="Segoe UI Semibold" charset="0"/>
              </a:rPr>
              <a:t>Experimente aplicativos da Web no App Service </a:t>
            </a:r>
            <a:r>
              <a:rPr kumimoji="0" lang="en-US" sz="1836" b="0" i="0" u="none" strike="noStrike" kern="0" cap="none" spc="0" normalizeH="0" baseline="0" noProof="0" dirty="0">
                <a:ln>
                  <a:noFill/>
                </a:ln>
                <a:solidFill>
                  <a:srgbClr val="282828"/>
                </a:solidFill>
                <a:effectLst/>
                <a:uLnTx/>
                <a:uFillTx/>
                <a:latin typeface="Segoe UI"/>
                <a:ea typeface="+mn-ea"/>
                <a:cs typeface="Segoe UI Semibold" charset="0"/>
                <a:hlinkClick r:id="rId5"/>
              </a:rPr>
              <a:t>https://azure.microsoft.com/en-us/try/app-service/web/</a:t>
            </a:r>
            <a:r>
              <a:rPr kumimoji="0" lang="en-US" sz="1836" b="0" i="0" u="none" strike="noStrike" kern="0" cap="none" spc="0" normalizeH="0" baseline="0" noProof="0" dirty="0">
                <a:ln>
                  <a:noFill/>
                </a:ln>
                <a:solidFill>
                  <a:srgbClr val="282828"/>
                </a:solidFill>
                <a:effectLst/>
                <a:uLnTx/>
                <a:uFillTx/>
                <a:latin typeface="Segoe UI"/>
                <a:ea typeface="+mn-ea"/>
                <a:cs typeface="Segoe UI Semibold" charset="0"/>
              </a:rPr>
              <a:t> </a:t>
            </a:r>
          </a:p>
        </p:txBody>
      </p:sp>
      <p:sp>
        <p:nvSpPr>
          <p:cNvPr id="76" name="Rectangle 75">
            <a:extLst>
              <a:ext uri="{FF2B5EF4-FFF2-40B4-BE49-F238E27FC236}">
                <a16:creationId xmlns:a16="http://schemas.microsoft.com/office/drawing/2014/main" id="{1CE898F5-41B0-4AA5-9B50-2D5794047133}"/>
              </a:ext>
            </a:extLst>
          </p:cNvPr>
          <p:cNvSpPr/>
          <p:nvPr/>
        </p:nvSpPr>
        <p:spPr>
          <a:xfrm>
            <a:off x="1573771" y="3114649"/>
            <a:ext cx="10313590" cy="1123475"/>
          </a:xfrm>
          <a:prstGeom prst="rect">
            <a:avLst/>
          </a:prstGeom>
        </p:spPr>
        <p:txBody>
          <a:bodyPr wrap="square" lIns="0" tIns="0" rIns="0" bIns="0" anchor="t">
            <a:noAutofit/>
          </a:bodyPr>
          <a:lstStyle/>
          <a:p>
            <a:pPr marL="0" marR="0" lvl="0" indent="0" algn="l" defTabSz="931935" rtl="0" eaLnBrk="0" fontAlgn="base" latinLnBrk="0" hangingPunct="0">
              <a:lnSpc>
                <a:spcPct val="100000"/>
              </a:lnSpc>
              <a:spcBef>
                <a:spcPts val="0"/>
              </a:spcBef>
              <a:spcAft>
                <a:spcPct val="0"/>
              </a:spcAft>
              <a:buClrTx/>
              <a:buSzTx/>
              <a:buFontTx/>
              <a:buNone/>
              <a:tabLst/>
              <a:defRPr/>
            </a:pPr>
            <a:r>
              <a:rPr kumimoji="0" lang="pt-BR" sz="2040" b="0" i="0" u="none" strike="noStrike" kern="0" cap="none" spc="0" normalizeH="0" baseline="0" noProof="0" dirty="0">
                <a:ln>
                  <a:noFill/>
                </a:ln>
                <a:solidFill>
                  <a:prstClr val="black"/>
                </a:solidFill>
                <a:effectLst/>
                <a:uLnTx/>
                <a:uFillTx/>
                <a:latin typeface="Segoe UI Semibold"/>
                <a:ea typeface="+mn-ea"/>
                <a:cs typeface="Segoe UI Semibold" charset="0"/>
              </a:rPr>
              <a:t>Avalie e migre seu aplicativo</a:t>
            </a:r>
          </a:p>
          <a:p>
            <a:pPr marL="0" marR="0" lvl="0" indent="0" algn="l" defTabSz="931935" rtl="0" eaLnBrk="0" fontAlgn="base" latinLnBrk="0" hangingPunct="0">
              <a:lnSpc>
                <a:spcPct val="100000"/>
              </a:lnSpc>
              <a:spcBef>
                <a:spcPts val="0"/>
              </a:spcBef>
              <a:spcAft>
                <a:spcPct val="0"/>
              </a:spcAft>
              <a:buClrTx/>
              <a:buSzTx/>
              <a:buFontTx/>
              <a:buNone/>
              <a:tabLst/>
              <a:defRPr/>
            </a:pPr>
            <a:r>
              <a:rPr lang="pt-BR" sz="2040" kern="0" dirty="0">
                <a:solidFill>
                  <a:prstClr val="black"/>
                </a:solidFill>
                <a:latin typeface="Segoe UI Semibold"/>
                <a:cs typeface="Segoe UI Semibold" charset="0"/>
              </a:rPr>
              <a:t>        </a:t>
            </a:r>
            <a:r>
              <a:rPr lang="pt-BR" sz="1836" kern="0" dirty="0">
                <a:solidFill>
                  <a:prstClr val="black"/>
                </a:solidFill>
                <a:latin typeface="Segoe UI"/>
                <a:cs typeface="Segoe UI Semibold" charset="0"/>
              </a:rPr>
              <a:t>Obtenha uma </a:t>
            </a:r>
            <a:r>
              <a:rPr lang="pt-BR" sz="1836" kern="0" dirty="0">
                <a:solidFill>
                  <a:prstClr val="black"/>
                </a:solidFill>
                <a:latin typeface="Segoe UI"/>
                <a:cs typeface="Segoe UI Semibold" charset="0"/>
                <a:hlinkClick r:id="rId6"/>
              </a:rPr>
              <a:t>avaliação gratuita do seu site</a:t>
            </a:r>
            <a:r>
              <a:rPr lang="pt-BR" sz="1836" kern="0" dirty="0">
                <a:solidFill>
                  <a:prstClr val="black"/>
                </a:solidFill>
                <a:latin typeface="Segoe UI"/>
                <a:cs typeface="Segoe UI Semibold" charset="0"/>
              </a:rPr>
              <a:t> com o </a:t>
            </a:r>
            <a:r>
              <a:rPr kumimoji="0" lang="en-US" sz="1836" b="0" i="0" u="none" strike="noStrike" kern="0" cap="none" spc="0" normalizeH="0" baseline="0" noProof="0" dirty="0">
                <a:ln>
                  <a:noFill/>
                </a:ln>
                <a:solidFill>
                  <a:prstClr val="black"/>
                </a:solidFill>
                <a:effectLst/>
                <a:uLnTx/>
                <a:uFillTx/>
                <a:latin typeface="Segoe UI"/>
                <a:ea typeface="+mn-ea"/>
                <a:cs typeface="Segoe UI Semibold" charset="0"/>
              </a:rPr>
              <a:t>Azure App Service Migration assistant tool</a:t>
            </a:r>
          </a:p>
          <a:p>
            <a:pPr marL="582946" lvl="1" defTabSz="931935" eaLnBrk="0" fontAlgn="base" hangingPunct="0">
              <a:spcBef>
                <a:spcPts val="204"/>
              </a:spcBef>
              <a:spcAft>
                <a:spcPts val="408"/>
              </a:spcAft>
              <a:defRPr/>
            </a:pPr>
            <a:r>
              <a:rPr lang="pt-BR" sz="1836" kern="0" dirty="0">
                <a:solidFill>
                  <a:prstClr val="black"/>
                </a:solidFill>
                <a:cs typeface="Segoe UI Semibold" charset="0"/>
              </a:rPr>
              <a:t>Use ferramentas de migração gratuitas em </a:t>
            </a:r>
            <a:r>
              <a:rPr lang="en-US" sz="1836" kern="0" dirty="0">
                <a:solidFill>
                  <a:prstClr val="black"/>
                </a:solidFill>
                <a:cs typeface="Segoe UI Semibold" charset="0"/>
                <a:hlinkClick r:id="rId7"/>
              </a:rPr>
              <a:t>Azure Migration Center</a:t>
            </a:r>
            <a:endParaRPr lang="en-US" sz="1836" kern="0" dirty="0">
              <a:solidFill>
                <a:prstClr val="black"/>
              </a:solidFill>
              <a:cs typeface="Segoe UI Semibold" charset="0"/>
            </a:endParaRPr>
          </a:p>
          <a:p>
            <a:pPr marL="582946" lvl="1" defTabSz="931935" eaLnBrk="0" fontAlgn="base" hangingPunct="0">
              <a:spcBef>
                <a:spcPts val="204"/>
              </a:spcBef>
              <a:spcAft>
                <a:spcPts val="408"/>
              </a:spcAft>
              <a:defRPr/>
            </a:pPr>
            <a:r>
              <a:rPr lang="pt-BR" sz="1836" kern="0" dirty="0">
                <a:solidFill>
                  <a:prstClr val="black"/>
                </a:solidFill>
                <a:cs typeface="Segoe UI Semibold" charset="0"/>
              </a:rPr>
              <a:t>Aproveite a </a:t>
            </a:r>
            <a:r>
              <a:rPr lang="pt-BR" sz="1836" kern="0" dirty="0">
                <a:solidFill>
                  <a:prstClr val="black"/>
                </a:solidFill>
                <a:cs typeface="Segoe UI Semibold" charset="0"/>
                <a:hlinkClick r:id="rId8"/>
              </a:rPr>
              <a:t>oferta de engenharia</a:t>
            </a:r>
            <a:r>
              <a:rPr lang="pt-BR" sz="1836" kern="0" dirty="0">
                <a:solidFill>
                  <a:prstClr val="black"/>
                </a:solidFill>
                <a:cs typeface="Segoe UI Semibold" charset="0"/>
              </a:rPr>
              <a:t>, o </a:t>
            </a:r>
            <a:r>
              <a:rPr lang="pt-BR" sz="1836" kern="0" dirty="0" err="1">
                <a:solidFill>
                  <a:prstClr val="black"/>
                </a:solidFill>
                <a:cs typeface="Segoe UI Semibold" charset="0"/>
              </a:rPr>
              <a:t>FastTrack</a:t>
            </a:r>
            <a:r>
              <a:rPr lang="pt-BR" sz="1836" kern="0" dirty="0">
                <a:solidFill>
                  <a:prstClr val="black"/>
                </a:solidFill>
                <a:cs typeface="Segoe UI Semibold" charset="0"/>
              </a:rPr>
              <a:t> for Azure e os </a:t>
            </a:r>
            <a:r>
              <a:rPr lang="pt-BR" sz="1836" kern="0" dirty="0">
                <a:solidFill>
                  <a:prstClr val="black"/>
                </a:solidFill>
                <a:cs typeface="Segoe UI Semibold" charset="0"/>
                <a:hlinkClick r:id="rId9"/>
              </a:rPr>
              <a:t>parceiros</a:t>
            </a:r>
            <a:r>
              <a:rPr lang="pt-BR" sz="1836" kern="0" dirty="0">
                <a:solidFill>
                  <a:prstClr val="black"/>
                </a:solidFill>
                <a:cs typeface="Segoe UI Semibold" charset="0"/>
              </a:rPr>
              <a:t> para obter ajuda com sua migração</a:t>
            </a:r>
            <a:endParaRPr kumimoji="0" lang="en-US" sz="1836" b="0" i="0" u="none" strike="noStrike" kern="0" cap="none" spc="0" normalizeH="0" baseline="0" noProof="0" dirty="0">
              <a:ln>
                <a:noFill/>
              </a:ln>
              <a:solidFill>
                <a:prstClr val="black"/>
              </a:solidFill>
              <a:effectLst/>
              <a:uLnTx/>
              <a:uFillTx/>
              <a:latin typeface="Segoe UI"/>
              <a:ea typeface="+mn-ea"/>
              <a:cs typeface="Segoe UI Semibold" charset="0"/>
            </a:endParaRPr>
          </a:p>
        </p:txBody>
      </p:sp>
      <p:sp>
        <p:nvSpPr>
          <p:cNvPr id="77" name="Rectangle 76">
            <a:extLst>
              <a:ext uri="{FF2B5EF4-FFF2-40B4-BE49-F238E27FC236}">
                <a16:creationId xmlns:a16="http://schemas.microsoft.com/office/drawing/2014/main" id="{2904E309-4FA5-4D2B-BAAE-970B6CABE97D}"/>
              </a:ext>
            </a:extLst>
          </p:cNvPr>
          <p:cNvSpPr/>
          <p:nvPr/>
        </p:nvSpPr>
        <p:spPr>
          <a:xfrm>
            <a:off x="1573771" y="5061728"/>
            <a:ext cx="10313590" cy="1310720"/>
          </a:xfrm>
          <a:prstGeom prst="rect">
            <a:avLst/>
          </a:prstGeom>
        </p:spPr>
        <p:txBody>
          <a:bodyPr wrap="square" lIns="0" tIns="0" rIns="0" bIns="0" anchor="t">
            <a:noAutofit/>
          </a:bodyPr>
          <a:lstStyle/>
          <a:p>
            <a:pPr marL="0" marR="0" lvl="0" indent="0" algn="l" defTabSz="931935" rtl="0" eaLnBrk="0" fontAlgn="base" latinLnBrk="0" hangingPunct="0">
              <a:lnSpc>
                <a:spcPct val="100000"/>
              </a:lnSpc>
              <a:spcBef>
                <a:spcPts val="0"/>
              </a:spcBef>
              <a:spcAft>
                <a:spcPct val="0"/>
              </a:spcAft>
              <a:buClrTx/>
              <a:buSzTx/>
              <a:buFontTx/>
              <a:buNone/>
              <a:tabLst/>
              <a:defRPr/>
            </a:pPr>
            <a:r>
              <a:rPr kumimoji="0" lang="pt-BR" sz="2040" b="0" i="0" u="none" strike="noStrike" kern="0" cap="none" spc="0" normalizeH="0" baseline="0" noProof="0" dirty="0">
                <a:ln>
                  <a:noFill/>
                </a:ln>
                <a:solidFill>
                  <a:prstClr val="black"/>
                </a:solidFill>
                <a:effectLst/>
                <a:uLnTx/>
                <a:uFillTx/>
                <a:latin typeface="Segoe UI Semibold"/>
                <a:ea typeface="+mn-ea"/>
                <a:cs typeface="Segoe UI Semibold" charset="0"/>
              </a:rPr>
              <a:t>Crie uma experiência única para o cliente</a:t>
            </a:r>
          </a:p>
          <a:p>
            <a:pPr marL="0" marR="0" lvl="0" indent="0" algn="l" defTabSz="931935" rtl="0" eaLnBrk="0" fontAlgn="base" latinLnBrk="0" hangingPunct="0">
              <a:lnSpc>
                <a:spcPct val="100000"/>
              </a:lnSpc>
              <a:spcBef>
                <a:spcPts val="0"/>
              </a:spcBef>
              <a:spcAft>
                <a:spcPct val="0"/>
              </a:spcAft>
              <a:buClrTx/>
              <a:buSzTx/>
              <a:buFontTx/>
              <a:buNone/>
              <a:tabLst/>
              <a:defRPr/>
            </a:pPr>
            <a:r>
              <a:rPr lang="pt-BR" sz="2040" kern="0" dirty="0">
                <a:solidFill>
                  <a:prstClr val="black"/>
                </a:solidFill>
                <a:latin typeface="Segoe UI Semibold"/>
                <a:cs typeface="Segoe UI Semibold" charset="0"/>
              </a:rPr>
              <a:t>        </a:t>
            </a:r>
            <a:r>
              <a:rPr lang="pt-BR" sz="1836" kern="0" dirty="0">
                <a:solidFill>
                  <a:prstClr val="black"/>
                </a:solidFill>
                <a:cs typeface="Segoe UI Semibold" charset="0"/>
              </a:rPr>
              <a:t>Aumente sua agilidade e colaboração com </a:t>
            </a:r>
            <a:r>
              <a:rPr kumimoji="0" lang="en-US" sz="1836" b="0" i="0" u="none" strike="noStrike" kern="0" cap="none" spc="0" normalizeH="0" baseline="0" noProof="0" dirty="0">
                <a:ln>
                  <a:noFill/>
                </a:ln>
                <a:solidFill>
                  <a:prstClr val="black"/>
                </a:solidFill>
                <a:effectLst/>
                <a:uLnTx/>
                <a:uFillTx/>
                <a:latin typeface="Segoe UI"/>
                <a:cs typeface="Segoe UI Semibold" charset="0"/>
                <a:hlinkClick r:id="rId10"/>
              </a:rPr>
              <a:t>Azure DevOps and </a:t>
            </a:r>
            <a:r>
              <a:rPr lang="en-US" sz="1836" kern="0" dirty="0">
                <a:solidFill>
                  <a:prstClr val="black"/>
                </a:solidFill>
                <a:cs typeface="Segoe UI Semibold" charset="0"/>
                <a:hlinkClick r:id="rId10"/>
              </a:rPr>
              <a:t>GitHub</a:t>
            </a:r>
            <a:endParaRPr lang="en-US" sz="1836" kern="0" dirty="0">
              <a:solidFill>
                <a:prstClr val="black"/>
              </a:solidFill>
              <a:cs typeface="Segoe UI Semibold" charset="0"/>
            </a:endParaRPr>
          </a:p>
          <a:p>
            <a:pPr marL="582946" lvl="1" defTabSz="931935" eaLnBrk="0" fontAlgn="base" hangingPunct="0">
              <a:spcBef>
                <a:spcPts val="204"/>
              </a:spcBef>
              <a:spcAft>
                <a:spcPts val="408"/>
              </a:spcAft>
              <a:defRPr/>
            </a:pPr>
            <a:r>
              <a:rPr lang="en-US" sz="1836" kern="0" dirty="0" err="1">
                <a:solidFill>
                  <a:prstClr val="black"/>
                </a:solidFill>
                <a:cs typeface="Segoe UI Semibold" charset="0"/>
              </a:rPr>
              <a:t>Crie</a:t>
            </a:r>
            <a:r>
              <a:rPr lang="en-US" sz="1836" kern="0" dirty="0">
                <a:solidFill>
                  <a:prstClr val="black"/>
                </a:solidFill>
                <a:cs typeface="Segoe UI Semibold" charset="0"/>
              </a:rPr>
              <a:t> </a:t>
            </a:r>
            <a:r>
              <a:rPr lang="en-US" sz="1836" kern="0" dirty="0" err="1">
                <a:solidFill>
                  <a:prstClr val="black"/>
                </a:solidFill>
                <a:cs typeface="Segoe UI Semibold" charset="0"/>
              </a:rPr>
              <a:t>experiências</a:t>
            </a:r>
            <a:r>
              <a:rPr lang="en-US" sz="1836" kern="0" dirty="0">
                <a:solidFill>
                  <a:prstClr val="black"/>
                </a:solidFill>
                <a:cs typeface="Segoe UI Semibold" charset="0"/>
              </a:rPr>
              <a:t> </a:t>
            </a:r>
            <a:r>
              <a:rPr lang="en-US" sz="1836" kern="0" dirty="0" err="1">
                <a:solidFill>
                  <a:prstClr val="black"/>
                </a:solidFill>
                <a:cs typeface="Segoe UI Semibold" charset="0"/>
              </a:rPr>
              <a:t>inteligentes</a:t>
            </a:r>
            <a:r>
              <a:rPr lang="en-US" sz="1836" kern="0" dirty="0">
                <a:solidFill>
                  <a:prstClr val="black"/>
                </a:solidFill>
                <a:cs typeface="Segoe UI Semibold" charset="0"/>
              </a:rPr>
              <a:t> com </a:t>
            </a:r>
            <a:r>
              <a:rPr lang="en-US" sz="1836" kern="0" dirty="0">
                <a:solidFill>
                  <a:prstClr val="black"/>
                </a:solidFill>
                <a:cs typeface="Segoe UI Semibold" charset="0"/>
                <a:hlinkClick r:id="rId11"/>
              </a:rPr>
              <a:t>Azure AI</a:t>
            </a:r>
            <a:endParaRPr kumimoji="0" lang="en-US" sz="1836" b="0" i="0" u="none" strike="noStrike" kern="0" cap="none" spc="0" normalizeH="0" baseline="0" noProof="0" dirty="0">
              <a:ln>
                <a:noFill/>
              </a:ln>
              <a:solidFill>
                <a:prstClr val="black"/>
              </a:solidFill>
              <a:effectLst/>
              <a:uLnTx/>
              <a:uFillTx/>
              <a:latin typeface="Segoe UI"/>
              <a:ea typeface="+mn-ea"/>
              <a:cs typeface="Segoe UI Semibold" charset="0"/>
            </a:endParaRPr>
          </a:p>
          <a:p>
            <a:pPr marL="582946" marR="0" lvl="1" indent="0" algn="l" defTabSz="931935" rtl="0" eaLnBrk="0" fontAlgn="base" latinLnBrk="0" hangingPunct="0">
              <a:lnSpc>
                <a:spcPct val="100000"/>
              </a:lnSpc>
              <a:spcBef>
                <a:spcPts val="204"/>
              </a:spcBef>
              <a:spcAft>
                <a:spcPts val="408"/>
              </a:spcAft>
              <a:buClrTx/>
              <a:buSzTx/>
              <a:buFontTx/>
              <a:buNone/>
              <a:tabLst/>
              <a:defRPr/>
            </a:pPr>
            <a:r>
              <a:rPr lang="pt-BR" sz="1836" kern="0" dirty="0">
                <a:solidFill>
                  <a:prstClr val="black"/>
                </a:solidFill>
                <a:latin typeface="Segoe UI"/>
                <a:cs typeface="Segoe UI Semibold" charset="0"/>
              </a:rPr>
              <a:t>Estenda rapidamente a funcionalidade do seu aplicativo com </a:t>
            </a:r>
            <a:r>
              <a:rPr lang="en-US" sz="1836" kern="0" dirty="0">
                <a:solidFill>
                  <a:prstClr val="black"/>
                </a:solidFill>
                <a:latin typeface="Segoe UI"/>
                <a:cs typeface="Segoe UI Semibold" charset="0"/>
                <a:hlinkClick r:id="rId12"/>
              </a:rPr>
              <a:t>Azure Serverless</a:t>
            </a:r>
            <a:endParaRPr kumimoji="0" lang="en-US" sz="1836" b="0" i="0" u="none" strike="noStrike" kern="0" cap="none" spc="0" normalizeH="0" baseline="0" noProof="0" dirty="0">
              <a:ln>
                <a:noFill/>
              </a:ln>
              <a:solidFill>
                <a:prstClr val="black"/>
              </a:solidFill>
              <a:effectLst/>
              <a:uLnTx/>
              <a:uFillTx/>
              <a:latin typeface="Segoe UI"/>
              <a:ea typeface="+mn-ea"/>
              <a:cs typeface="Segoe UI Semibold" charset="0"/>
            </a:endParaRPr>
          </a:p>
        </p:txBody>
      </p:sp>
      <p:cxnSp>
        <p:nvCxnSpPr>
          <p:cNvPr id="79" name="Straight Connector 78">
            <a:extLst>
              <a:ext uri="{FF2B5EF4-FFF2-40B4-BE49-F238E27FC236}">
                <a16:creationId xmlns:a16="http://schemas.microsoft.com/office/drawing/2014/main" id="{432E1A34-E779-417B-BB37-D60D1D6380FD}"/>
              </a:ext>
            </a:extLst>
          </p:cNvPr>
          <p:cNvCxnSpPr>
            <a:cxnSpLocks/>
          </p:cNvCxnSpPr>
          <p:nvPr/>
        </p:nvCxnSpPr>
        <p:spPr>
          <a:xfrm>
            <a:off x="1573772" y="2945070"/>
            <a:ext cx="1030427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AC9A158-8E9F-47A2-A1A9-A981FDE1BBE3}"/>
              </a:ext>
            </a:extLst>
          </p:cNvPr>
          <p:cNvCxnSpPr>
            <a:cxnSpLocks/>
          </p:cNvCxnSpPr>
          <p:nvPr/>
        </p:nvCxnSpPr>
        <p:spPr>
          <a:xfrm>
            <a:off x="1573772" y="4756772"/>
            <a:ext cx="1030427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D6200EA9-06B9-40BB-9F31-09948914748F}"/>
              </a:ext>
            </a:extLst>
          </p:cNvPr>
          <p:cNvGrpSpPr/>
          <p:nvPr/>
        </p:nvGrpSpPr>
        <p:grpSpPr>
          <a:xfrm>
            <a:off x="581758" y="5417892"/>
            <a:ext cx="681855" cy="682715"/>
            <a:chOff x="568912" y="4020668"/>
            <a:chExt cx="666798" cy="666798"/>
          </a:xfrm>
        </p:grpSpPr>
        <p:grpSp>
          <p:nvGrpSpPr>
            <p:cNvPr id="53" name="Group 52">
              <a:extLst>
                <a:ext uri="{FF2B5EF4-FFF2-40B4-BE49-F238E27FC236}">
                  <a16:creationId xmlns:a16="http://schemas.microsoft.com/office/drawing/2014/main" id="{E3274AB2-D3C0-434A-A1C6-5E17CA746636}"/>
                </a:ext>
              </a:extLst>
            </p:cNvPr>
            <p:cNvGrpSpPr/>
            <p:nvPr/>
          </p:nvGrpSpPr>
          <p:grpSpPr>
            <a:xfrm>
              <a:off x="568912" y="4020668"/>
              <a:ext cx="666798" cy="666798"/>
              <a:chOff x="568912" y="3159197"/>
              <a:chExt cx="666798" cy="666798"/>
            </a:xfrm>
          </p:grpSpPr>
          <p:sp>
            <p:nvSpPr>
              <p:cNvPr id="78" name="Diamond 77">
                <a:extLst>
                  <a:ext uri="{FF2B5EF4-FFF2-40B4-BE49-F238E27FC236}">
                    <a16:creationId xmlns:a16="http://schemas.microsoft.com/office/drawing/2014/main" id="{3EF4E22F-B497-4F44-A20E-9FE0D3DC8F42}"/>
                  </a:ext>
                </a:extLst>
              </p:cNvPr>
              <p:cNvSpPr/>
              <p:nvPr/>
            </p:nvSpPr>
            <p:spPr>
              <a:xfrm>
                <a:off x="568912" y="3159197"/>
                <a:ext cx="666798" cy="66679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Arrow: Pentagon 33">
                <a:extLst>
                  <a:ext uri="{FF2B5EF4-FFF2-40B4-BE49-F238E27FC236}">
                    <a16:creationId xmlns:a16="http://schemas.microsoft.com/office/drawing/2014/main" id="{FA17E9E6-5836-4249-9037-9499B8DF4B94}"/>
                  </a:ext>
                </a:extLst>
              </p:cNvPr>
              <p:cNvSpPr/>
              <p:nvPr/>
            </p:nvSpPr>
            <p:spPr>
              <a:xfrm>
                <a:off x="1115116" y="3372799"/>
                <a:ext cx="120594" cy="239595"/>
              </a:xfrm>
              <a:custGeom>
                <a:avLst/>
                <a:gdLst>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0 w 4869461"/>
                  <a:gd name="connsiteY5" fmla="*/ 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91440 w 4869461"/>
                  <a:gd name="connsiteY5" fmla="*/ 9144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0" fmla="*/ 3837061 w 4869461"/>
                  <a:gd name="connsiteY0" fmla="*/ 0 h 4532245"/>
                  <a:gd name="connsiteX1" fmla="*/ 4869461 w 4869461"/>
                  <a:gd name="connsiteY1" fmla="*/ 2266123 h 4532245"/>
                  <a:gd name="connsiteX2" fmla="*/ 3837061 w 4869461"/>
                  <a:gd name="connsiteY2" fmla="*/ 4532245 h 4532245"/>
                  <a:gd name="connsiteX3" fmla="*/ 0 w 4869461"/>
                  <a:gd name="connsiteY3" fmla="*/ 4532245 h 4532245"/>
                  <a:gd name="connsiteX0" fmla="*/ 0 w 1032400"/>
                  <a:gd name="connsiteY0" fmla="*/ 0 h 4532245"/>
                  <a:gd name="connsiteX1" fmla="*/ 1032400 w 1032400"/>
                  <a:gd name="connsiteY1" fmla="*/ 2266123 h 4532245"/>
                  <a:gd name="connsiteX2" fmla="*/ 0 w 1032400"/>
                  <a:gd name="connsiteY2" fmla="*/ 4532245 h 4532245"/>
                </a:gdLst>
                <a:ahLst/>
                <a:cxnLst>
                  <a:cxn ang="0">
                    <a:pos x="connsiteX0" y="connsiteY0"/>
                  </a:cxn>
                  <a:cxn ang="0">
                    <a:pos x="connsiteX1" y="connsiteY1"/>
                  </a:cxn>
                  <a:cxn ang="0">
                    <a:pos x="connsiteX2" y="connsiteY2"/>
                  </a:cxn>
                </a:cxnLst>
                <a:rect l="l" t="t" r="r" b="b"/>
                <a:pathLst>
                  <a:path w="1032400" h="4532245">
                    <a:moveTo>
                      <a:pt x="0" y="0"/>
                    </a:moveTo>
                    <a:lnTo>
                      <a:pt x="1032400" y="2266123"/>
                    </a:lnTo>
                    <a:lnTo>
                      <a:pt x="0" y="4532245"/>
                    </a:lnTo>
                  </a:path>
                </a:pathLst>
              </a:cu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descr=" migrate">
              <a:extLst>
                <a:ext uri="{FF2B5EF4-FFF2-40B4-BE49-F238E27FC236}">
                  <a16:creationId xmlns:a16="http://schemas.microsoft.com/office/drawing/2014/main" id="{C99DA704-8019-4604-90DF-46FB059A48DC}"/>
                </a:ext>
              </a:extLst>
            </p:cNvPr>
            <p:cNvGrpSpPr/>
            <p:nvPr/>
          </p:nvGrpSpPr>
          <p:grpSpPr>
            <a:xfrm>
              <a:off x="774877" y="4227350"/>
              <a:ext cx="254868" cy="253435"/>
              <a:chOff x="-1617663" y="3241675"/>
              <a:chExt cx="282575" cy="280988"/>
            </a:xfrm>
          </p:grpSpPr>
          <p:sp>
            <p:nvSpPr>
              <p:cNvPr id="55" name="Freeform 345">
                <a:extLst>
                  <a:ext uri="{FF2B5EF4-FFF2-40B4-BE49-F238E27FC236}">
                    <a16:creationId xmlns:a16="http://schemas.microsoft.com/office/drawing/2014/main" id="{85B167E9-5A97-416E-A2CF-A6A60DBEB654}"/>
                  </a:ext>
                </a:extLst>
              </p:cNvPr>
              <p:cNvSpPr>
                <a:spLocks/>
              </p:cNvSpPr>
              <p:nvPr/>
            </p:nvSpPr>
            <p:spPr bwMode="auto">
              <a:xfrm>
                <a:off x="-1617663" y="3241675"/>
                <a:ext cx="282575" cy="280988"/>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346">
                <a:extLst>
                  <a:ext uri="{FF2B5EF4-FFF2-40B4-BE49-F238E27FC236}">
                    <a16:creationId xmlns:a16="http://schemas.microsoft.com/office/drawing/2014/main" id="{F64424C4-80BA-4A20-996C-8C5B8E5B3AB1}"/>
                  </a:ext>
                </a:extLst>
              </p:cNvPr>
              <p:cNvSpPr>
                <a:spLocks/>
              </p:cNvSpPr>
              <p:nvPr/>
            </p:nvSpPr>
            <p:spPr bwMode="auto">
              <a:xfrm>
                <a:off x="-1541463" y="3371850"/>
                <a:ext cx="76200" cy="76200"/>
              </a:xfrm>
              <a:custGeom>
                <a:avLst/>
                <a:gdLst>
                  <a:gd name="T0" fmla="*/ 35 w 48"/>
                  <a:gd name="T1" fmla="*/ 0 h 48"/>
                  <a:gd name="T2" fmla="*/ 0 w 48"/>
                  <a:gd name="T3" fmla="*/ 35 h 48"/>
                  <a:gd name="T4" fmla="*/ 13 w 48"/>
                  <a:gd name="T5" fmla="*/ 48 h 48"/>
                  <a:gd name="T6" fmla="*/ 48 w 48"/>
                  <a:gd name="T7" fmla="*/ 13 h 48"/>
                  <a:gd name="T8" fmla="*/ 35 w 48"/>
                  <a:gd name="T9" fmla="*/ 0 h 48"/>
                </a:gdLst>
                <a:ahLst/>
                <a:cxnLst>
                  <a:cxn ang="0">
                    <a:pos x="T0" y="T1"/>
                  </a:cxn>
                  <a:cxn ang="0">
                    <a:pos x="T2" y="T3"/>
                  </a:cxn>
                  <a:cxn ang="0">
                    <a:pos x="T4" y="T5"/>
                  </a:cxn>
                  <a:cxn ang="0">
                    <a:pos x="T6" y="T7"/>
                  </a:cxn>
                  <a:cxn ang="0">
                    <a:pos x="T8" y="T9"/>
                  </a:cxn>
                </a:cxnLst>
                <a:rect l="0" t="0" r="r" b="b"/>
                <a:pathLst>
                  <a:path w="48" h="48">
                    <a:moveTo>
                      <a:pt x="35" y="0"/>
                    </a:moveTo>
                    <a:lnTo>
                      <a:pt x="0" y="35"/>
                    </a:lnTo>
                    <a:lnTo>
                      <a:pt x="13" y="48"/>
                    </a:lnTo>
                    <a:lnTo>
                      <a:pt x="48" y="13"/>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347">
                <a:extLst>
                  <a:ext uri="{FF2B5EF4-FFF2-40B4-BE49-F238E27FC236}">
                    <a16:creationId xmlns:a16="http://schemas.microsoft.com/office/drawing/2014/main" id="{4A61A8DE-51A7-4E19-A998-C33668053307}"/>
                  </a:ext>
                </a:extLst>
              </p:cNvPr>
              <p:cNvSpPr>
                <a:spLocks/>
              </p:cNvSpPr>
              <p:nvPr/>
            </p:nvSpPr>
            <p:spPr bwMode="auto">
              <a:xfrm>
                <a:off x="-1498600" y="3270250"/>
                <a:ext cx="134938" cy="133350"/>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348">
                <a:extLst>
                  <a:ext uri="{FF2B5EF4-FFF2-40B4-BE49-F238E27FC236}">
                    <a16:creationId xmlns:a16="http://schemas.microsoft.com/office/drawing/2014/main" id="{AB0D84F5-D0FF-40A3-8F50-D801B1C5E135}"/>
                  </a:ext>
                </a:extLst>
              </p:cNvPr>
              <p:cNvSpPr>
                <a:spLocks/>
              </p:cNvSpPr>
              <p:nvPr/>
            </p:nvSpPr>
            <p:spPr bwMode="auto">
              <a:xfrm>
                <a:off x="-1582738" y="3443288"/>
                <a:ext cx="44450" cy="44450"/>
              </a:xfrm>
              <a:custGeom>
                <a:avLst/>
                <a:gdLst>
                  <a:gd name="T0" fmla="*/ 13 w 28"/>
                  <a:gd name="T1" fmla="*/ 0 h 28"/>
                  <a:gd name="T2" fmla="*/ 0 w 28"/>
                  <a:gd name="T3" fmla="*/ 14 h 28"/>
                  <a:gd name="T4" fmla="*/ 14 w 28"/>
                  <a:gd name="T5" fmla="*/ 28 h 28"/>
                  <a:gd name="T6" fmla="*/ 28 w 28"/>
                  <a:gd name="T7" fmla="*/ 15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lnTo>
                      <a:pt x="0" y="14"/>
                    </a:lnTo>
                    <a:lnTo>
                      <a:pt x="14" y="28"/>
                    </a:lnTo>
                    <a:lnTo>
                      <a:pt x="28" y="15"/>
                    </a:lnTo>
                    <a:lnTo>
                      <a:pt x="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664696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B6F50D-DDE9-4A14-B008-4267D1D8B3BF}"/>
              </a:ext>
            </a:extLst>
          </p:cNvPr>
          <p:cNvPicPr>
            <a:picLocks noChangeAspect="1"/>
          </p:cNvPicPr>
          <p:nvPr/>
        </p:nvPicPr>
        <p:blipFill>
          <a:blip r:embed="rId3"/>
          <a:stretch>
            <a:fillRect/>
          </a:stretch>
        </p:blipFill>
        <p:spPr>
          <a:xfrm>
            <a:off x="317" y="0"/>
            <a:ext cx="12435840" cy="3276600"/>
          </a:xfrm>
          <a:prstGeom prst="rect">
            <a:avLst/>
          </a:prstGeom>
        </p:spPr>
      </p:pic>
      <p:sp>
        <p:nvSpPr>
          <p:cNvPr id="34" name="Rectangle 33">
            <a:extLst>
              <a:ext uri="{FF2B5EF4-FFF2-40B4-BE49-F238E27FC236}">
                <a16:creationId xmlns:a16="http://schemas.microsoft.com/office/drawing/2014/main" id="{D8ABCF00-DDD5-49B1-A43A-29B58793DA4A}"/>
              </a:ext>
            </a:extLst>
          </p:cNvPr>
          <p:cNvSpPr/>
          <p:nvPr/>
        </p:nvSpPr>
        <p:spPr>
          <a:xfrm>
            <a:off x="0" y="0"/>
            <a:ext cx="12435840" cy="32766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itle 5">
            <a:extLst>
              <a:ext uri="{FF2B5EF4-FFF2-40B4-BE49-F238E27FC236}">
                <a16:creationId xmlns:a16="http://schemas.microsoft.com/office/drawing/2014/main" id="{D7DAC039-34DF-4344-AAB8-7D85A0B37109}"/>
              </a:ext>
            </a:extLst>
          </p:cNvPr>
          <p:cNvSpPr>
            <a:spLocks noGrp="1"/>
          </p:cNvSpPr>
          <p:nvPr>
            <p:ph type="title"/>
          </p:nvPr>
        </p:nvSpPr>
        <p:spPr/>
        <p:txBody>
          <a:bodyPr/>
          <a:lstStyle/>
          <a:p>
            <a:r>
              <a:rPr lang="en-IN" dirty="0">
                <a:solidFill>
                  <a:schemeClr val="bg1"/>
                </a:solidFill>
              </a:rPr>
              <a:t>Recursos </a:t>
            </a:r>
            <a:r>
              <a:rPr lang="en-IN" dirty="0" err="1">
                <a:solidFill>
                  <a:schemeClr val="bg1"/>
                </a:solidFill>
              </a:rPr>
              <a:t>adicionais</a:t>
            </a:r>
            <a:endParaRPr lang="en-IN" dirty="0">
              <a:solidFill>
                <a:schemeClr val="bg1"/>
              </a:solidFill>
            </a:endParaRPr>
          </a:p>
        </p:txBody>
      </p:sp>
      <p:sp>
        <p:nvSpPr>
          <p:cNvPr id="31" name="Rectangle: Rounded Corners 30">
            <a:extLst>
              <a:ext uri="{FF2B5EF4-FFF2-40B4-BE49-F238E27FC236}">
                <a16:creationId xmlns:a16="http://schemas.microsoft.com/office/drawing/2014/main" id="{9BF70927-D93D-469A-AC90-2812B21C4B54}"/>
              </a:ext>
            </a:extLst>
          </p:cNvPr>
          <p:cNvSpPr/>
          <p:nvPr/>
        </p:nvSpPr>
        <p:spPr>
          <a:xfrm>
            <a:off x="588666"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6" name="Rectangle: Rounded Corners 35">
            <a:extLst>
              <a:ext uri="{FF2B5EF4-FFF2-40B4-BE49-F238E27FC236}">
                <a16:creationId xmlns:a16="http://schemas.microsoft.com/office/drawing/2014/main" id="{0C784E1B-337E-4D7F-9E7B-34B57E16F162}"/>
              </a:ext>
            </a:extLst>
          </p:cNvPr>
          <p:cNvSpPr/>
          <p:nvPr/>
        </p:nvSpPr>
        <p:spPr>
          <a:xfrm>
            <a:off x="3427673"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8" name="Rectangle: Rounded Corners 37">
            <a:extLst>
              <a:ext uri="{FF2B5EF4-FFF2-40B4-BE49-F238E27FC236}">
                <a16:creationId xmlns:a16="http://schemas.microsoft.com/office/drawing/2014/main" id="{7AA737D2-55BB-47E3-8767-EEEAAE4C768D}"/>
              </a:ext>
            </a:extLst>
          </p:cNvPr>
          <p:cNvSpPr/>
          <p:nvPr/>
        </p:nvSpPr>
        <p:spPr>
          <a:xfrm>
            <a:off x="6266680"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43" name="Rectangle: Rounded Corners 42">
            <a:extLst>
              <a:ext uri="{FF2B5EF4-FFF2-40B4-BE49-F238E27FC236}">
                <a16:creationId xmlns:a16="http://schemas.microsoft.com/office/drawing/2014/main" id="{42F13A18-C3D4-4C94-99AE-66CEE0CC5220}"/>
              </a:ext>
            </a:extLst>
          </p:cNvPr>
          <p:cNvSpPr/>
          <p:nvPr/>
        </p:nvSpPr>
        <p:spPr>
          <a:xfrm>
            <a:off x="9105686"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aphicFrame>
        <p:nvGraphicFramePr>
          <p:cNvPr id="32" name="Table 31">
            <a:extLst>
              <a:ext uri="{FF2B5EF4-FFF2-40B4-BE49-F238E27FC236}">
                <a16:creationId xmlns:a16="http://schemas.microsoft.com/office/drawing/2014/main" id="{F950ADC7-9389-4B6F-B6F4-4E9ACF84936F}"/>
              </a:ext>
            </a:extLst>
          </p:cNvPr>
          <p:cNvGraphicFramePr>
            <a:graphicFrameLocks noGrp="1"/>
          </p:cNvGraphicFramePr>
          <p:nvPr>
            <p:extLst>
              <p:ext uri="{D42A27DB-BD31-4B8C-83A1-F6EECF244321}">
                <p14:modId xmlns:p14="http://schemas.microsoft.com/office/powerpoint/2010/main" val="1456776121"/>
              </p:ext>
            </p:extLst>
          </p:nvPr>
        </p:nvGraphicFramePr>
        <p:xfrm>
          <a:off x="541338" y="2516212"/>
          <a:ext cx="11353800" cy="4044459"/>
        </p:xfrm>
        <a:graphic>
          <a:graphicData uri="http://schemas.openxmlformats.org/drawingml/2006/table">
            <a:tbl>
              <a:tblPr firstRow="1" bandRow="1">
                <a:tableStyleId>{5C22544A-7EE6-4342-B048-85BDC9FD1C3A}</a:tableStyleId>
              </a:tblPr>
              <a:tblGrid>
                <a:gridCol w="2838450">
                  <a:extLst>
                    <a:ext uri="{9D8B030D-6E8A-4147-A177-3AD203B41FA5}">
                      <a16:colId xmlns:a16="http://schemas.microsoft.com/office/drawing/2014/main" val="1092385421"/>
                    </a:ext>
                  </a:extLst>
                </a:gridCol>
                <a:gridCol w="2838450">
                  <a:extLst>
                    <a:ext uri="{9D8B030D-6E8A-4147-A177-3AD203B41FA5}">
                      <a16:colId xmlns:a16="http://schemas.microsoft.com/office/drawing/2014/main" val="1994421877"/>
                    </a:ext>
                  </a:extLst>
                </a:gridCol>
                <a:gridCol w="2838450">
                  <a:extLst>
                    <a:ext uri="{9D8B030D-6E8A-4147-A177-3AD203B41FA5}">
                      <a16:colId xmlns:a16="http://schemas.microsoft.com/office/drawing/2014/main" val="2215006661"/>
                    </a:ext>
                  </a:extLst>
                </a:gridCol>
                <a:gridCol w="2838450">
                  <a:extLst>
                    <a:ext uri="{9D8B030D-6E8A-4147-A177-3AD203B41FA5}">
                      <a16:colId xmlns:a16="http://schemas.microsoft.com/office/drawing/2014/main" val="176313165"/>
                    </a:ext>
                  </a:extLst>
                </a:gridCol>
              </a:tblGrid>
              <a:tr h="742419">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chemeClr val="accent3"/>
                          </a:solidFill>
                          <a:effectLst/>
                          <a:uLnTx/>
                          <a:uFillTx/>
                          <a:latin typeface="Segoe UI Semibold"/>
                          <a:ea typeface="+mn-ea"/>
                          <a:cs typeface="+mn-cs"/>
                        </a:rPr>
                        <a:t>Docs &amp; Learn</a:t>
                      </a:r>
                    </a:p>
                    <a:p>
                      <a:pPr algn="ctr"/>
                      <a:endParaRPr lang="en-US" sz="2200" b="0" noProof="0" dirty="0">
                        <a:solidFill>
                          <a:schemeClr val="accent3"/>
                        </a:solidFill>
                        <a:latin typeface="+mj-lt"/>
                      </a:endParaRP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noProof="0" dirty="0" err="1">
                          <a:solidFill>
                            <a:schemeClr val="accent3"/>
                          </a:solidFill>
                          <a:latin typeface="+mj-lt"/>
                        </a:rPr>
                        <a:t>Tutoriais</a:t>
                      </a:r>
                      <a:endParaRPr lang="en-US" sz="2200" b="0" noProof="0" dirty="0">
                        <a:solidFill>
                          <a:schemeClr val="accent3"/>
                        </a:solidFill>
                        <a:latin typeface="+mj-lt"/>
                      </a:endParaRP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noProof="0">
                          <a:solidFill>
                            <a:schemeClr val="accent3"/>
                          </a:solidFill>
                          <a:latin typeface="+mj-lt"/>
                        </a:rPr>
                        <a:t>Webinars &amp; Demos</a:t>
                      </a: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noProof="0" dirty="0" err="1">
                          <a:solidFill>
                            <a:schemeClr val="accent3"/>
                          </a:solidFill>
                          <a:latin typeface="+mj-lt"/>
                        </a:rPr>
                        <a:t>Programas</a:t>
                      </a:r>
                      <a:r>
                        <a:rPr lang="en-US" sz="2200" b="0" noProof="0" dirty="0">
                          <a:solidFill>
                            <a:schemeClr val="accent3"/>
                          </a:solidFill>
                          <a:latin typeface="+mj-lt"/>
                        </a:rPr>
                        <a:t> &amp; </a:t>
                      </a:r>
                      <a:r>
                        <a:rPr lang="en-US" sz="2200" b="0" noProof="0" dirty="0" err="1">
                          <a:solidFill>
                            <a:schemeClr val="accent3"/>
                          </a:solidFill>
                          <a:latin typeface="+mj-lt"/>
                        </a:rPr>
                        <a:t>Ofertas</a:t>
                      </a:r>
                      <a:endParaRPr lang="en-US" sz="2200" b="0" noProof="0" dirty="0">
                        <a:solidFill>
                          <a:schemeClr val="accent3"/>
                        </a:solidFill>
                        <a:latin typeface="+mj-lt"/>
                      </a:endParaRP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552908"/>
                  </a:ext>
                </a:extLst>
              </a:tr>
              <a:tr h="795449">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4">
                            <a:extLst>
                              <a:ext uri="{A12FA001-AC4F-418D-AE19-62706E023703}">
                                <ahyp:hlinkClr xmlns:ahyp="http://schemas.microsoft.com/office/drawing/2018/hyperlinkcolor" val="tx"/>
                              </a:ext>
                            </a:extLst>
                          </a:hlinkClick>
                        </a:rPr>
                        <a:t>Web apps learning path</a:t>
                      </a:r>
                      <a:endParaRPr kumimoji="0" lang="en-US" sz="1600" b="0" i="0" u="none" strike="noStrike" kern="1200" cap="none" spc="0" normalizeH="0" baseline="0" noProof="0">
                        <a:ln>
                          <a:noFill/>
                        </a:ln>
                        <a:solidFill>
                          <a:schemeClr val="bg1"/>
                        </a:solidFill>
                        <a:effectLst/>
                        <a:uLnTx/>
                        <a:uFillTx/>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Refactoring an on-premises .NET app with a SQL database</a:t>
                      </a:r>
                      <a:endParaRPr lang="en-US" sz="1600" b="0" i="0" kern="1200" noProof="0">
                        <a:solidFill>
                          <a:schemeClr val="bg1"/>
                        </a:solidFill>
                        <a:effectLst/>
                        <a:latin typeface="+mn-lt"/>
                        <a:ea typeface="+mn-ea"/>
                        <a:cs typeface="+mn-cs"/>
                      </a:endParaRPr>
                    </a:p>
                  </a:txBody>
                  <a:tcPr marL="0" marR="0"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6">
                            <a:extLst>
                              <a:ext uri="{A12FA001-AC4F-418D-AE19-62706E023703}">
                                <ahyp:hlinkClr xmlns:ahyp="http://schemas.microsoft.com/office/drawing/2018/hyperlinkcolor" val="tx"/>
                              </a:ext>
                            </a:extLst>
                          </a:hlinkClick>
                        </a:rPr>
                        <a:t>Migrate legacy .NET apps </a:t>
                      </a:r>
                      <a:br>
                        <a:rPr lang="en-US" sz="1600" b="0" i="0" u="none" strike="noStrike" kern="1200" noProof="0">
                          <a:solidFill>
                            <a:schemeClr val="bg1"/>
                          </a:solidFill>
                          <a:effectLst/>
                          <a:latin typeface="+mn-lt"/>
                          <a:ea typeface="+mn-ea"/>
                          <a:cs typeface="+mn-cs"/>
                          <a:hlinkClick r:id="rId6">
                            <a:extLst>
                              <a:ext uri="{A12FA001-AC4F-418D-AE19-62706E023703}">
                                <ahyp:hlinkClr xmlns:ahyp="http://schemas.microsoft.com/office/drawing/2018/hyperlinkcolor" val="tx"/>
                              </a:ext>
                            </a:extLst>
                          </a:hlinkClick>
                        </a:rPr>
                      </a:br>
                      <a:r>
                        <a:rPr lang="en-US" sz="1600" b="0" i="0" u="none" strike="noStrike" kern="1200" noProof="0">
                          <a:solidFill>
                            <a:schemeClr val="bg1"/>
                          </a:solidFill>
                          <a:effectLst/>
                          <a:latin typeface="+mn-lt"/>
                          <a:ea typeface="+mn-ea"/>
                          <a:cs typeface="+mn-cs"/>
                          <a:hlinkClick r:id="rId6">
                            <a:extLst>
                              <a:ext uri="{A12FA001-AC4F-418D-AE19-62706E023703}">
                                <ahyp:hlinkClr xmlns:ahyp="http://schemas.microsoft.com/office/drawing/2018/hyperlinkcolor" val="tx"/>
                              </a:ext>
                            </a:extLst>
                          </a:hlinkClick>
                        </a:rPr>
                        <a:t>to the cloud</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lang="en-US" sz="1600" b="0" i="0" kern="1200" noProof="0">
                          <a:solidFill>
                            <a:schemeClr val="tx2"/>
                          </a:solidFill>
                          <a:effectLst/>
                          <a:latin typeface="+mn-lt"/>
                          <a:ea typeface="+mn-ea"/>
                          <a:cs typeface="+mn-cs"/>
                          <a:hlinkClick r:id="rId7">
                            <a:extLst>
                              <a:ext uri="{A12FA001-AC4F-418D-AE19-62706E023703}">
                                <ahyp:hlinkClr xmlns:ahyp="http://schemas.microsoft.com/office/drawing/2018/hyperlinkcolor" val="tx"/>
                              </a:ext>
                            </a:extLst>
                          </a:hlinkClick>
                        </a:rPr>
                        <a:t>Enterprise engineering offer</a:t>
                      </a:r>
                      <a:endParaRPr lang="en-US" sz="1600" b="0" i="0" u="none" strike="noStrike" kern="1200" noProof="0">
                        <a:solidFill>
                          <a:schemeClr val="tx2"/>
                        </a:solidFill>
                        <a:effectLst/>
                        <a:latin typeface="+mn-lt"/>
                        <a:ea typeface="+mn-ea"/>
                        <a:cs typeface="+mn-cs"/>
                        <a:hlinkClick r:id="rId8">
                          <a:extLst>
                            <a:ext uri="{A12FA001-AC4F-418D-AE19-62706E023703}">
                              <ahyp:hlinkClr xmlns:ahyp="http://schemas.microsoft.com/office/drawing/2018/hyperlinkcolor" val="tx"/>
                            </a:ext>
                          </a:extLst>
                        </a:hlinkClick>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5905341"/>
                  </a:ext>
                </a:extLst>
              </a:tr>
              <a:tr h="795449">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9">
                            <a:extLst>
                              <a:ext uri="{A12FA001-AC4F-418D-AE19-62706E023703}">
                                <ahyp:hlinkClr xmlns:ahyp="http://schemas.microsoft.com/office/drawing/2018/hyperlinkcolor" val="tx"/>
                              </a:ext>
                            </a:extLst>
                          </a:hlinkClick>
                        </a:rPr>
                        <a:t>DevOps learning path</a:t>
                      </a:r>
                      <a:endPar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0">
                            <a:extLst>
                              <a:ext uri="{A12FA001-AC4F-418D-AE19-62706E023703}">
                                <ahyp:hlinkClr xmlns:ahyp="http://schemas.microsoft.com/office/drawing/2018/hyperlinkcolor" val="tx"/>
                              </a:ext>
                            </a:extLst>
                          </a:hlinkClick>
                        </a:rPr>
                        <a:t>Refactoring a Linux web app with a MySQL database</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1">
                            <a:extLst>
                              <a:ext uri="{A12FA001-AC4F-418D-AE19-62706E023703}">
                                <ahyp:hlinkClr xmlns:ahyp="http://schemas.microsoft.com/office/drawing/2018/hyperlinkcolor" val="tx"/>
                              </a:ext>
                            </a:extLst>
                          </a:hlinkClick>
                        </a:rPr>
                        <a:t>Migrate web apps with Azure App Service and Azure Database for MySQL</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tx2"/>
                          </a:solidFill>
                          <a:effectLst/>
                          <a:latin typeface="+mn-lt"/>
                          <a:ea typeface="+mn-ea"/>
                          <a:cs typeface="+mn-cs"/>
                          <a:hlinkClick r:id="rId8">
                            <a:extLst>
                              <a:ext uri="{A12FA001-AC4F-418D-AE19-62706E023703}">
                                <ahyp:hlinkClr xmlns:ahyp="http://schemas.microsoft.com/office/drawing/2018/hyperlinkcolor" val="tx"/>
                              </a:ext>
                            </a:extLst>
                          </a:hlinkClick>
                        </a:rPr>
                        <a:t>FastTrack for Azure</a:t>
                      </a:r>
                      <a:endParaRPr lang="en-US" sz="1600" b="0" noProof="0">
                        <a:solidFill>
                          <a:schemeClr val="tx2"/>
                        </a:solidFill>
                        <a:latin typeface="+mn-lt"/>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149879"/>
                  </a:ext>
                </a:extLst>
              </a:tr>
              <a:tr h="795449">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2">
                            <a:extLst>
                              <a:ext uri="{A12FA001-AC4F-418D-AE19-62706E023703}">
                                <ahyp:hlinkClr xmlns:ahyp="http://schemas.microsoft.com/office/drawing/2018/hyperlinkcolor" val="tx"/>
                              </a:ext>
                            </a:extLst>
                          </a:hlinkClick>
                        </a:rPr>
                        <a:t>Artificial Intelligence School</a:t>
                      </a:r>
                      <a:endParaRPr kumimoji="0" lang="en-US" sz="1600" b="0" i="0" u="none" strike="noStrike" kern="1200" cap="none" spc="0" normalizeH="0" baseline="0" noProof="0">
                        <a:ln>
                          <a:noFill/>
                        </a:ln>
                        <a:solidFill>
                          <a:schemeClr val="bg1"/>
                        </a:solidFill>
                        <a:effectLst/>
                        <a:highlight>
                          <a:srgbClr val="FFFF00"/>
                        </a:highligh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3">
                            <a:extLst>
                              <a:ext uri="{A12FA001-AC4F-418D-AE19-62706E023703}">
                                <ahyp:hlinkClr xmlns:ahyp="http://schemas.microsoft.com/office/drawing/2018/hyperlinkcolor" val="tx"/>
                              </a:ext>
                            </a:extLst>
                          </a:hlinkClick>
                        </a:rPr>
                        <a:t>Bring your custom Linux container to App Service</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4">
                            <a:extLst>
                              <a:ext uri="{A12FA001-AC4F-418D-AE19-62706E023703}">
                                <ahyp:hlinkClr xmlns:ahyp="http://schemas.microsoft.com/office/drawing/2018/hyperlinkcolor" val="tx"/>
                              </a:ext>
                            </a:extLst>
                          </a:hlinkClick>
                        </a:rPr>
                        <a:t>Web apps innovation guide: SmartHotel360</a:t>
                      </a:r>
                      <a:endPar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tx2"/>
                          </a:solidFill>
                          <a:effectLst/>
                          <a:latin typeface="+mn-lt"/>
                          <a:ea typeface="+mn-ea"/>
                          <a:cs typeface="+mn-cs"/>
                          <a:hlinkClick r:id="rId15">
                            <a:extLst>
                              <a:ext uri="{A12FA001-AC4F-418D-AE19-62706E023703}">
                                <ahyp:hlinkClr xmlns:ahyp="http://schemas.microsoft.com/office/drawing/2018/hyperlinkcolor" val="tx"/>
                              </a:ext>
                            </a:extLst>
                          </a:hlinkClick>
                        </a:rPr>
                        <a:t>Find a partner</a:t>
                      </a:r>
                      <a:endParaRPr lang="en-US" sz="1600" b="0" noProof="0">
                        <a:solidFill>
                          <a:schemeClr val="tx2"/>
                        </a:solidFill>
                        <a:latin typeface="+mn-lt"/>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1933792"/>
                  </a:ext>
                </a:extLst>
              </a:tr>
              <a:tr h="795449">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6">
                            <a:extLst>
                              <a:ext uri="{A12FA001-AC4F-418D-AE19-62706E023703}">
                                <ahyp:hlinkClr xmlns:ahyp="http://schemas.microsoft.com/office/drawing/2018/hyperlinkcolor" val="tx"/>
                              </a:ext>
                            </a:extLst>
                          </a:hlinkClick>
                        </a:rPr>
                        <a:t>Serverless learning path</a:t>
                      </a:r>
                      <a:endPar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7">
                            <a:extLst>
                              <a:ext uri="{A12FA001-AC4F-418D-AE19-62706E023703}">
                                <ahyp:hlinkClr xmlns:ahyp="http://schemas.microsoft.com/office/drawing/2018/hyperlinkcolor" val="tx"/>
                              </a:ext>
                            </a:extLst>
                          </a:hlinkClick>
                        </a:rPr>
                        <a:t>Bring your custom Windows container to App Service</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8">
                            <a:extLst>
                              <a:ext uri="{A12FA001-AC4F-418D-AE19-62706E023703}">
                                <ahyp:hlinkClr xmlns:ahyp="http://schemas.microsoft.com/office/drawing/2018/hyperlinkcolor" val="tx"/>
                              </a:ext>
                            </a:extLst>
                          </a:hlinkClick>
                        </a:rPr>
                        <a:t>Cognitive Services</a:t>
                      </a: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rPr>
                        <a:t> and </a:t>
                      </a: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9">
                            <a:extLst>
                              <a:ext uri="{A12FA001-AC4F-418D-AE19-62706E023703}">
                                <ahyp:hlinkClr xmlns:ahyp="http://schemas.microsoft.com/office/drawing/2018/hyperlinkcolor" val="tx"/>
                              </a:ext>
                            </a:extLst>
                          </a:hlinkClick>
                        </a:rPr>
                        <a:t>Cognitive Search</a:t>
                      </a: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rPr>
                        <a:t> samples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noProof="0" dirty="0">
                          <a:solidFill>
                            <a:schemeClr val="tx2"/>
                          </a:solidFill>
                          <a:latin typeface="+mn-lt"/>
                          <a:hlinkClick r:id="rId20">
                            <a:extLst>
                              <a:ext uri="{A12FA001-AC4F-418D-AE19-62706E023703}">
                                <ahyp:hlinkClr xmlns:ahyp="http://schemas.microsoft.com/office/drawing/2018/hyperlinkcolor" val="tx"/>
                              </a:ext>
                            </a:extLst>
                          </a:hlinkClick>
                        </a:rPr>
                        <a:t>Azure Migration Program</a:t>
                      </a:r>
                      <a:endParaRPr lang="en-US" sz="1600" b="0" noProof="0" dirty="0">
                        <a:solidFill>
                          <a:schemeClr val="tx2"/>
                        </a:solidFill>
                        <a:latin typeface="+mn-lt"/>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437549"/>
                  </a:ext>
                </a:extLst>
              </a:tr>
            </a:tbl>
          </a:graphicData>
        </a:graphic>
      </p:graphicFrame>
      <p:cxnSp>
        <p:nvCxnSpPr>
          <p:cNvPr id="44" name="Straight Connector 43">
            <a:extLst>
              <a:ext uri="{FF2B5EF4-FFF2-40B4-BE49-F238E27FC236}">
                <a16:creationId xmlns:a16="http://schemas.microsoft.com/office/drawing/2014/main" id="{66CA2910-4ACC-45F5-B6A4-7B97BA3D252B}"/>
              </a:ext>
            </a:extLst>
          </p:cNvPr>
          <p:cNvCxnSpPr>
            <a:cxnSpLocks/>
          </p:cNvCxnSpPr>
          <p:nvPr/>
        </p:nvCxnSpPr>
        <p:spPr>
          <a:xfrm>
            <a:off x="3379770" y="3537763"/>
            <a:ext cx="0" cy="285033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EFCC29-B0DF-4396-B432-AC88BF1D6C43}"/>
              </a:ext>
            </a:extLst>
          </p:cNvPr>
          <p:cNvCxnSpPr>
            <a:cxnSpLocks/>
          </p:cNvCxnSpPr>
          <p:nvPr/>
        </p:nvCxnSpPr>
        <p:spPr>
          <a:xfrm>
            <a:off x="6218776" y="3537763"/>
            <a:ext cx="0" cy="285033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D415DCB-3DEA-41D8-BFBB-5ABFD9DAACDE}"/>
              </a:ext>
            </a:extLst>
          </p:cNvPr>
          <p:cNvCxnSpPr>
            <a:cxnSpLocks/>
          </p:cNvCxnSpPr>
          <p:nvPr/>
        </p:nvCxnSpPr>
        <p:spPr>
          <a:xfrm>
            <a:off x="9057783" y="3537763"/>
            <a:ext cx="0" cy="285033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FF9ABEB-E65B-4732-99AE-AE6BD3A0EDA4}"/>
              </a:ext>
            </a:extLst>
          </p:cNvPr>
          <p:cNvCxnSpPr>
            <a:cxnSpLocks/>
          </p:cNvCxnSpPr>
          <p:nvPr/>
        </p:nvCxnSpPr>
        <p:spPr>
          <a:xfrm>
            <a:off x="457200" y="3276600"/>
            <a:ext cx="11522075"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487A6F-29F5-4D3D-8B9E-B04EF88AA813}"/>
              </a:ext>
            </a:extLst>
          </p:cNvPr>
          <p:cNvCxnSpPr>
            <a:cxnSpLocks/>
          </p:cNvCxnSpPr>
          <p:nvPr/>
        </p:nvCxnSpPr>
        <p:spPr>
          <a:xfrm>
            <a:off x="457200" y="3276600"/>
            <a:ext cx="823083" cy="0"/>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3C909B9-252D-4FAF-88A4-9D3716B758B1}"/>
              </a:ext>
            </a:extLst>
          </p:cNvPr>
          <p:cNvSpPr/>
          <p:nvPr/>
        </p:nvSpPr>
        <p:spPr>
          <a:xfrm>
            <a:off x="11922125" y="3240882"/>
            <a:ext cx="71438" cy="71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3196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83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FA911DF-8ECA-4308-B26F-0B82FA54EF11}"/>
              </a:ext>
            </a:extLst>
          </p:cNvPr>
          <p:cNvCxnSpPr>
            <a:cxnSpLocks/>
          </p:cNvCxnSpPr>
          <p:nvPr/>
        </p:nvCxnSpPr>
        <p:spPr>
          <a:xfrm>
            <a:off x="5220260" y="3268546"/>
            <a:ext cx="642012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F87F81C-621C-464F-8E53-9D3FD05CBFBF}"/>
              </a:ext>
            </a:extLst>
          </p:cNvPr>
          <p:cNvCxnSpPr>
            <a:cxnSpLocks/>
          </p:cNvCxnSpPr>
          <p:nvPr/>
        </p:nvCxnSpPr>
        <p:spPr>
          <a:xfrm>
            <a:off x="5220260" y="4855065"/>
            <a:ext cx="642012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BA74209E-45F8-489C-8AC2-7D2D925154CA}"/>
              </a:ext>
            </a:extLst>
          </p:cNvPr>
          <p:cNvSpPr/>
          <p:nvPr/>
        </p:nvSpPr>
        <p:spPr>
          <a:xfrm>
            <a:off x="4319847" y="1552282"/>
            <a:ext cx="7544203" cy="4973178"/>
          </a:xfrm>
          <a:custGeom>
            <a:avLst/>
            <a:gdLst>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8" fmla="*/ 3242433 w 7401003"/>
              <a:gd name="connsiteY8" fmla="*/ 91440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7040828 w 7401003"/>
              <a:gd name="connsiteY0" fmla="*/ 0 h 6144420"/>
              <a:gd name="connsiteX1" fmla="*/ 7040828 w 7401003"/>
              <a:gd name="connsiteY1" fmla="*/ 290512 h 6144420"/>
              <a:gd name="connsiteX2" fmla="*/ 7401003 w 7401003"/>
              <a:gd name="connsiteY2" fmla="*/ 290512 h 6144420"/>
              <a:gd name="connsiteX3" fmla="*/ 7401003 w 7401003"/>
              <a:gd name="connsiteY3" fmla="*/ 6144420 h 6144420"/>
              <a:gd name="connsiteX4" fmla="*/ 0 w 7401003"/>
              <a:gd name="connsiteY4" fmla="*/ 6144420 h 6144420"/>
              <a:gd name="connsiteX5" fmla="*/ 2695117 w 7401003"/>
              <a:gd name="connsiteY5" fmla="*/ 290512 h 6144420"/>
              <a:gd name="connsiteX6" fmla="*/ 3150993 w 7401003"/>
              <a:gd name="connsiteY6" fmla="*/ 290512 h 6144420"/>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695117 w 7401003"/>
              <a:gd name="connsiteY4" fmla="*/ 0 h 5853908"/>
              <a:gd name="connsiteX5" fmla="*/ 3150993 w 7401003"/>
              <a:gd name="connsiteY5" fmla="*/ 0 h 5853908"/>
              <a:gd name="connsiteX0" fmla="*/ 7040828 w 7401003"/>
              <a:gd name="connsiteY0" fmla="*/ 26908 h 5880816"/>
              <a:gd name="connsiteX1" fmla="*/ 7401003 w 7401003"/>
              <a:gd name="connsiteY1" fmla="*/ 26908 h 5880816"/>
              <a:gd name="connsiteX2" fmla="*/ 7401003 w 7401003"/>
              <a:gd name="connsiteY2" fmla="*/ 5880816 h 5880816"/>
              <a:gd name="connsiteX3" fmla="*/ 0 w 7401003"/>
              <a:gd name="connsiteY3" fmla="*/ 5880816 h 5880816"/>
              <a:gd name="connsiteX4" fmla="*/ 2254071 w 7401003"/>
              <a:gd name="connsiteY4" fmla="*/ 0 h 5880816"/>
              <a:gd name="connsiteX5" fmla="*/ 3150993 w 7401003"/>
              <a:gd name="connsiteY5" fmla="*/ 26908 h 5880816"/>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8970 h 5853908"/>
              <a:gd name="connsiteX5" fmla="*/ 3150993 w 7401003"/>
              <a:gd name="connsiteY5" fmla="*/ 0 h 5853908"/>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1794 h 5853908"/>
              <a:gd name="connsiteX5" fmla="*/ 3150993 w 7401003"/>
              <a:gd name="connsiteY5" fmla="*/ 0 h 585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1003" h="5853908">
                <a:moveTo>
                  <a:pt x="7040828" y="0"/>
                </a:moveTo>
                <a:lnTo>
                  <a:pt x="7401003" y="0"/>
                </a:lnTo>
                <a:lnTo>
                  <a:pt x="7401003" y="5853908"/>
                </a:lnTo>
                <a:lnTo>
                  <a:pt x="0" y="5853908"/>
                </a:lnTo>
                <a:lnTo>
                  <a:pt x="2246596" y="1794"/>
                </a:lnTo>
                <a:lnTo>
                  <a:pt x="3150993" y="0"/>
                </a:lnTo>
              </a:path>
            </a:pathLst>
          </a:custGeom>
          <a:noFill/>
          <a:ln>
            <a:solidFill>
              <a:schemeClr val="bg2"/>
            </a:solidFill>
            <a:head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AD000FD-83CE-4E64-B914-9E2A6BD9CC33}"/>
              </a:ext>
            </a:extLst>
          </p:cNvPr>
          <p:cNvSpPr/>
          <p:nvPr/>
        </p:nvSpPr>
        <p:spPr>
          <a:xfrm>
            <a:off x="930994" y="3829"/>
            <a:ext cx="7033599" cy="6990696"/>
          </a:xfrm>
          <a:custGeom>
            <a:avLst/>
            <a:gdLst>
              <a:gd name="connsiteX0" fmla="*/ 0 w 6900091"/>
              <a:gd name="connsiteY0" fmla="*/ 0 h 6858002"/>
              <a:gd name="connsiteX1" fmla="*/ 6900091 w 6900091"/>
              <a:gd name="connsiteY1" fmla="*/ 0 h 6858002"/>
              <a:gd name="connsiteX2" fmla="*/ 3742692 w 6900091"/>
              <a:gd name="connsiteY2" fmla="*/ 6858002 h 6858002"/>
              <a:gd name="connsiteX3" fmla="*/ 0 w 6900091"/>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900091" h="6858002">
                <a:moveTo>
                  <a:pt x="0" y="0"/>
                </a:moveTo>
                <a:lnTo>
                  <a:pt x="6900091" y="0"/>
                </a:lnTo>
                <a:lnTo>
                  <a:pt x="3742692" y="6858002"/>
                </a:lnTo>
                <a:lnTo>
                  <a:pt x="0" y="685800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01371B07-0F9F-4EB4-B399-AA0D3EB4E367}"/>
              </a:ext>
            </a:extLst>
          </p:cNvPr>
          <p:cNvGrpSpPr/>
          <p:nvPr/>
        </p:nvGrpSpPr>
        <p:grpSpPr>
          <a:xfrm>
            <a:off x="0" y="2"/>
            <a:ext cx="6662148" cy="6990694"/>
            <a:chOff x="0" y="0"/>
            <a:chExt cx="6535691" cy="6858000"/>
          </a:xfrm>
        </p:grpSpPr>
        <p:pic>
          <p:nvPicPr>
            <p:cNvPr id="32" name="Picture 31">
              <a:extLst>
                <a:ext uri="{FF2B5EF4-FFF2-40B4-BE49-F238E27FC236}">
                  <a16:creationId xmlns:a16="http://schemas.microsoft.com/office/drawing/2014/main" id="{E2753B24-0A47-4615-BFEE-47F4E793E184}"/>
                </a:ext>
              </a:extLst>
            </p:cNvPr>
            <p:cNvPicPr>
              <a:picLocks noChangeAspect="1"/>
            </p:cNvPicPr>
            <p:nvPr/>
          </p:nvPicPr>
          <p:blipFill>
            <a:blip r:embed="rId3"/>
            <a:srcRect t="13520" r="20923"/>
            <a:stretch>
              <a:fillRect/>
            </a:stretch>
          </p:blipFill>
          <p:spPr>
            <a:xfrm>
              <a:off x="0" y="0"/>
              <a:ext cx="6535691" cy="6858000"/>
            </a:xfrm>
            <a:custGeom>
              <a:avLst/>
              <a:gdLst>
                <a:gd name="connsiteX0" fmla="*/ 0 w 6535691"/>
                <a:gd name="connsiteY0" fmla="*/ 0 h 6858000"/>
                <a:gd name="connsiteX1" fmla="*/ 6535691 w 6535691"/>
                <a:gd name="connsiteY1" fmla="*/ 0 h 6858000"/>
                <a:gd name="connsiteX2" fmla="*/ 3378293 w 6535691"/>
                <a:gd name="connsiteY2" fmla="*/ 6858000 h 6858000"/>
                <a:gd name="connsiteX3" fmla="*/ 0 w 65356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35691" h="6858000">
                  <a:moveTo>
                    <a:pt x="0" y="0"/>
                  </a:moveTo>
                  <a:lnTo>
                    <a:pt x="6535691" y="0"/>
                  </a:lnTo>
                  <a:lnTo>
                    <a:pt x="3378293" y="6858000"/>
                  </a:lnTo>
                  <a:lnTo>
                    <a:pt x="0" y="6858000"/>
                  </a:lnTo>
                  <a:close/>
                </a:path>
              </a:pathLst>
            </a:custGeom>
          </p:spPr>
        </p:pic>
        <p:sp>
          <p:nvSpPr>
            <p:cNvPr id="33" name="Freeform: Shape 32">
              <a:extLst>
                <a:ext uri="{FF2B5EF4-FFF2-40B4-BE49-F238E27FC236}">
                  <a16:creationId xmlns:a16="http://schemas.microsoft.com/office/drawing/2014/main" id="{16F9A8C0-C012-4C5C-AC15-47CCFBFAA1B6}"/>
                </a:ext>
              </a:extLst>
            </p:cNvPr>
            <p:cNvSpPr/>
            <p:nvPr/>
          </p:nvSpPr>
          <p:spPr>
            <a:xfrm>
              <a:off x="616378" y="1492047"/>
              <a:ext cx="1428749" cy="909637"/>
            </a:xfrm>
            <a:custGeom>
              <a:avLst/>
              <a:gdLst>
                <a:gd name="connsiteX0" fmla="*/ 28575 w 1443037"/>
                <a:gd name="connsiteY0" fmla="*/ 0 h 933450"/>
                <a:gd name="connsiteX1" fmla="*/ 1443037 w 1443037"/>
                <a:gd name="connsiteY1" fmla="*/ 4762 h 933450"/>
                <a:gd name="connsiteX2" fmla="*/ 1438275 w 1443037"/>
                <a:gd name="connsiteY2" fmla="*/ 833437 h 933450"/>
                <a:gd name="connsiteX3" fmla="*/ 0 w 1443037"/>
                <a:gd name="connsiteY3" fmla="*/ 933450 h 933450"/>
                <a:gd name="connsiteX4" fmla="*/ 28575 w 1443037"/>
                <a:gd name="connsiteY4" fmla="*/ 0 h 933450"/>
                <a:gd name="connsiteX0" fmla="*/ 9525 w 1423987"/>
                <a:gd name="connsiteY0" fmla="*/ 0 h 909637"/>
                <a:gd name="connsiteX1" fmla="*/ 1423987 w 1423987"/>
                <a:gd name="connsiteY1" fmla="*/ 4762 h 909637"/>
                <a:gd name="connsiteX2" fmla="*/ 1419225 w 1423987"/>
                <a:gd name="connsiteY2" fmla="*/ 833437 h 909637"/>
                <a:gd name="connsiteX3" fmla="*/ 0 w 1423987"/>
                <a:gd name="connsiteY3" fmla="*/ 909637 h 909637"/>
                <a:gd name="connsiteX4" fmla="*/ 9525 w 1423987"/>
                <a:gd name="connsiteY4" fmla="*/ 0 h 909637"/>
                <a:gd name="connsiteX0" fmla="*/ 0 w 1428749"/>
                <a:gd name="connsiteY0" fmla="*/ 0 h 909637"/>
                <a:gd name="connsiteX1" fmla="*/ 1428749 w 1428749"/>
                <a:gd name="connsiteY1" fmla="*/ 4762 h 909637"/>
                <a:gd name="connsiteX2" fmla="*/ 1423987 w 1428749"/>
                <a:gd name="connsiteY2" fmla="*/ 833437 h 909637"/>
                <a:gd name="connsiteX3" fmla="*/ 4762 w 1428749"/>
                <a:gd name="connsiteY3" fmla="*/ 909637 h 909637"/>
                <a:gd name="connsiteX4" fmla="*/ 0 w 1428749"/>
                <a:gd name="connsiteY4" fmla="*/ 0 h 909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49" h="909637">
                  <a:moveTo>
                    <a:pt x="0" y="0"/>
                  </a:moveTo>
                  <a:lnTo>
                    <a:pt x="1428749" y="4762"/>
                  </a:lnTo>
                  <a:cubicBezTo>
                    <a:pt x="1427162" y="280987"/>
                    <a:pt x="1425574" y="557212"/>
                    <a:pt x="1423987" y="833437"/>
                  </a:cubicBezTo>
                  <a:lnTo>
                    <a:pt x="4762" y="909637"/>
                  </a:lnTo>
                  <a:cubicBezTo>
                    <a:pt x="3175" y="606425"/>
                    <a:pt x="1587" y="303212"/>
                    <a:pt x="0" y="0"/>
                  </a:cubicBezTo>
                  <a:close/>
                </a:path>
              </a:pathLst>
            </a:custGeom>
            <a:solidFill>
              <a:srgbClr val="16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7242EF37-6DD5-46F9-9C8B-DC3F40E5EE0E}"/>
              </a:ext>
            </a:extLst>
          </p:cNvPr>
          <p:cNvSpPr/>
          <p:nvPr/>
        </p:nvSpPr>
        <p:spPr>
          <a:xfrm>
            <a:off x="-1" y="3829"/>
            <a:ext cx="6673782" cy="6990696"/>
          </a:xfrm>
          <a:custGeom>
            <a:avLst/>
            <a:gdLst>
              <a:gd name="connsiteX0" fmla="*/ 0 w 6535691"/>
              <a:gd name="connsiteY0" fmla="*/ 0 h 6858002"/>
              <a:gd name="connsiteX1" fmla="*/ 6535691 w 6535691"/>
              <a:gd name="connsiteY1" fmla="*/ 0 h 6858002"/>
              <a:gd name="connsiteX2" fmla="*/ 3378292 w 6535691"/>
              <a:gd name="connsiteY2" fmla="*/ 6858002 h 6858002"/>
              <a:gd name="connsiteX3" fmla="*/ 0 w 6535691"/>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35691" h="6858002">
                <a:moveTo>
                  <a:pt x="0" y="0"/>
                </a:moveTo>
                <a:lnTo>
                  <a:pt x="6535691" y="0"/>
                </a:lnTo>
                <a:lnTo>
                  <a:pt x="3378292" y="6858002"/>
                </a:lnTo>
                <a:lnTo>
                  <a:pt x="0" y="6858002"/>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6DFB8D81-F7BC-45EB-958B-2E41E84CD6E5}"/>
              </a:ext>
            </a:extLst>
          </p:cNvPr>
          <p:cNvSpPr/>
          <p:nvPr/>
        </p:nvSpPr>
        <p:spPr>
          <a:xfrm>
            <a:off x="6976471" y="2213676"/>
            <a:ext cx="4923471"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78D4"/>
                </a:solidFill>
                <a:effectLst/>
                <a:uLnTx/>
                <a:uFillTx/>
                <a:latin typeface="Segoe UI Semibold"/>
                <a:ea typeface="+mn-ea"/>
                <a:cs typeface="+mn-cs"/>
              </a:rPr>
              <a:t>Rapidez</a:t>
            </a:r>
            <a:endParaRPr kumimoji="0" lang="en-US" sz="2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82828"/>
                </a:solidFill>
                <a:effectLst/>
                <a:uLnTx/>
                <a:uFillTx/>
                <a:latin typeface="Segoe UI"/>
                <a:ea typeface="+mn-ea"/>
                <a:cs typeface="+mn-cs"/>
              </a:rPr>
              <a:t>79% </a:t>
            </a:r>
            <a:r>
              <a:rPr kumimoji="0" lang="pt-BR" sz="2000" b="0" i="0" u="none" strike="noStrike" kern="1200" cap="none" spc="0" normalizeH="0" baseline="0" noProof="0" dirty="0">
                <a:ln>
                  <a:noFill/>
                </a:ln>
                <a:solidFill>
                  <a:srgbClr val="282828"/>
                </a:solidFill>
                <a:effectLst/>
                <a:uLnTx/>
                <a:uFillTx/>
                <a:latin typeface="Segoe UI"/>
                <a:ea typeface="+mn-ea"/>
                <a:cs typeface="+mn-cs"/>
              </a:rPr>
              <a:t>não retornará a um site lento</a:t>
            </a:r>
            <a:endParaRPr kumimoji="0" lang="en-US" sz="20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FF5C7F22-1258-42A1-8F5B-4A6DC078A0CB}"/>
              </a:ext>
            </a:extLst>
          </p:cNvPr>
          <p:cNvSpPr/>
          <p:nvPr/>
        </p:nvSpPr>
        <p:spPr>
          <a:xfrm>
            <a:off x="7604775" y="1056691"/>
            <a:ext cx="3672420" cy="830997"/>
          </a:xfrm>
          <a:prstGeom prst="rect">
            <a:avLst/>
          </a:prstGeom>
        </p:spPr>
        <p:txBody>
          <a:bodyPr wrap="square">
            <a:spAutoFit/>
          </a:bodyPr>
          <a:lstStyle/>
          <a:p>
            <a:pPr marL="0" marR="0" lvl="0" indent="0" algn="ctr" defTabSz="914225" rtl="0" eaLnBrk="1" fontAlgn="base" latinLnBrk="0" hangingPunct="1">
              <a:lnSpc>
                <a:spcPct val="100000"/>
              </a:lnSpc>
              <a:spcBef>
                <a:spcPts val="200"/>
              </a:spcBef>
              <a:spcAft>
                <a:spcPts val="600"/>
              </a:spcAft>
              <a:buClrTx/>
              <a:buSzTx/>
              <a:buFontTx/>
              <a:buNone/>
              <a:tabLst/>
              <a:defRPr/>
            </a:pPr>
            <a:r>
              <a:rPr kumimoji="0" lang="pt-BR" sz="2400" b="0" i="0" u="none" strike="noStrike" kern="1200" cap="none" spc="0" normalizeH="0" baseline="0" noProof="0" dirty="0">
                <a:ln>
                  <a:noFill/>
                </a:ln>
                <a:solidFill>
                  <a:srgbClr val="282828"/>
                </a:solidFill>
                <a:effectLst/>
                <a:uLnTx/>
                <a:uFillTx/>
                <a:latin typeface="Segoe UI Semibold"/>
                <a:ea typeface="+mn-ea"/>
                <a:cs typeface="+mn-cs"/>
              </a:rPr>
              <a:t>Seus usuários finais têm grandes expectativas</a:t>
            </a:r>
            <a:endParaRPr kumimoji="0" lang="en-US" sz="2400" b="0" i="0" u="none" strike="noStrike" kern="1200" cap="none" spc="0" normalizeH="0" baseline="0" noProof="0" dirty="0">
              <a:ln>
                <a:noFill/>
              </a:ln>
              <a:solidFill>
                <a:srgbClr val="282828"/>
              </a:solidFill>
              <a:effectLst/>
              <a:uLnTx/>
              <a:uFillTx/>
              <a:latin typeface="Segoe UI Semibold"/>
              <a:ea typeface="+mn-ea"/>
              <a:cs typeface="+mn-cs"/>
            </a:endParaRPr>
          </a:p>
        </p:txBody>
      </p:sp>
      <p:sp>
        <p:nvSpPr>
          <p:cNvPr id="36" name="Title 22">
            <a:extLst>
              <a:ext uri="{FF2B5EF4-FFF2-40B4-BE49-F238E27FC236}">
                <a16:creationId xmlns:a16="http://schemas.microsoft.com/office/drawing/2014/main" id="{F7CA24F1-C841-45F7-865B-924C8F3677CF}"/>
              </a:ext>
            </a:extLst>
          </p:cNvPr>
          <p:cNvSpPr txBox="1">
            <a:spLocks/>
          </p:cNvSpPr>
          <p:nvPr/>
        </p:nvSpPr>
        <p:spPr>
          <a:xfrm>
            <a:off x="574271" y="1734730"/>
            <a:ext cx="4597340" cy="1040349"/>
          </a:xfrm>
          <a:prstGeom prst="rect">
            <a:avLst/>
          </a:prstGeom>
        </p:spPr>
        <p:txBody>
          <a:bodyPr vert="horz" lIns="0" tIns="45720" rIns="91440" bIns="45720" rtlCol="0" anchor="t">
            <a:noAutofit/>
          </a:bodyP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0" normalizeH="0" baseline="0" noProof="0" dirty="0">
                <a:ln>
                  <a:noFill/>
                </a:ln>
                <a:solidFill>
                  <a:prstClr val="white"/>
                </a:solidFill>
                <a:effectLst/>
                <a:uLnTx/>
                <a:uFillTx/>
                <a:latin typeface="Segoe UI Semibold"/>
                <a:ea typeface="+mj-ea"/>
                <a:cs typeface="+mj-cs"/>
              </a:rPr>
              <a:t>A experiência do cliente é mais importante do que nunca</a:t>
            </a:r>
            <a:endParaRPr kumimoji="0" lang="en-US" sz="3600" b="0" i="0" u="none" strike="noStrike" kern="1200" cap="none" spc="0" normalizeH="0" baseline="0" noProof="0" dirty="0">
              <a:ln>
                <a:noFill/>
              </a:ln>
              <a:solidFill>
                <a:prstClr val="white"/>
              </a:solidFill>
              <a:effectLst/>
              <a:uLnTx/>
              <a:uFillTx/>
              <a:latin typeface="Segoe UI Semibold"/>
              <a:ea typeface="+mj-ea"/>
              <a:cs typeface="+mj-cs"/>
            </a:endParaRPr>
          </a:p>
        </p:txBody>
      </p:sp>
      <p:sp>
        <p:nvSpPr>
          <p:cNvPr id="43" name="Rectangle 42">
            <a:extLst>
              <a:ext uri="{FF2B5EF4-FFF2-40B4-BE49-F238E27FC236}">
                <a16:creationId xmlns:a16="http://schemas.microsoft.com/office/drawing/2014/main" id="{F8F8F658-7A79-498B-91ED-CB676EBB6CFD}"/>
              </a:ext>
            </a:extLst>
          </p:cNvPr>
          <p:cNvSpPr/>
          <p:nvPr/>
        </p:nvSpPr>
        <p:spPr>
          <a:xfrm>
            <a:off x="548296" y="3803067"/>
            <a:ext cx="4050001" cy="1631216"/>
          </a:xfrm>
          <a:prstGeom prst="rect">
            <a:avLst/>
          </a:prstGeom>
        </p:spPr>
        <p:txBody>
          <a:bodyPr wrap="square" lIns="0">
            <a:spAutoFit/>
          </a:bodyPr>
          <a:lstStyle/>
          <a:p>
            <a:pPr marL="0" marR="0" lvl="1" indent="0" algn="l" defTabSz="914225" rtl="0" eaLnBrk="1" fontAlgn="auto" latinLnBrk="0" hangingPunct="1">
              <a:lnSpc>
                <a:spcPct val="100000"/>
              </a:lnSpc>
              <a:spcBef>
                <a:spcPts val="1200"/>
              </a:spcBef>
              <a:spcAft>
                <a:spcPts val="0"/>
              </a:spcAft>
              <a:buClrTx/>
              <a:buSzTx/>
              <a:buFontTx/>
              <a:buNone/>
              <a:tabLst/>
              <a:defRPr/>
            </a:pPr>
            <a:r>
              <a:rPr kumimoji="0" lang="en-US" sz="2000" b="0" i="1" u="none" strike="noStrike" kern="1200" cap="none" spc="0"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a:t>
            </a:r>
            <a:r>
              <a:rPr kumimoji="0" lang="pt-BR" sz="2000" b="0" i="1" u="none" strike="noStrike" kern="1200" cap="none" spc="0"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Mais do que qualquer outro fator, as experiências dos clientes determinam se as empresas prosperam e lucram ou lutam e desaparecem</a:t>
            </a:r>
            <a:r>
              <a:rPr kumimoji="0" lang="en-US" sz="2000" b="0" i="1" u="none" strike="noStrike" kern="1200" cap="none" spc="0"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a:t>
            </a:r>
          </a:p>
        </p:txBody>
      </p:sp>
      <p:sp>
        <p:nvSpPr>
          <p:cNvPr id="22" name="Text Placeholder 2">
            <a:extLst>
              <a:ext uri="{FF2B5EF4-FFF2-40B4-BE49-F238E27FC236}">
                <a16:creationId xmlns:a16="http://schemas.microsoft.com/office/drawing/2014/main" id="{2A76B385-4C1C-48A6-B586-EB4B23403313}"/>
              </a:ext>
            </a:extLst>
          </p:cNvPr>
          <p:cNvSpPr txBox="1">
            <a:spLocks/>
          </p:cNvSpPr>
          <p:nvPr/>
        </p:nvSpPr>
        <p:spPr>
          <a:xfrm>
            <a:off x="563139" y="6067346"/>
            <a:ext cx="4343150" cy="239173"/>
          </a:xfrm>
          <a:prstGeom prst="rect">
            <a:avLst/>
          </a:prstGeom>
        </p:spPr>
        <p:txBody>
          <a:bodyPr lIns="0" tIns="0" rIns="0" bIns="0" anchor="b"/>
          <a:lst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0265" rtl="0" eaLnBrk="1" fontAlgn="auto" latinLnBrk="0" hangingPunct="1">
              <a:lnSpc>
                <a:spcPct val="100000"/>
              </a:lnSpc>
              <a:spcBef>
                <a:spcPts val="1018"/>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prstClr val="white">
                    <a:lumMod val="65000"/>
                  </a:prstClr>
                </a:solidFill>
                <a:effectLst/>
                <a:uLnTx/>
                <a:uFillTx/>
                <a:latin typeface="Segoe UI"/>
                <a:ea typeface="+mn-ea"/>
                <a:cs typeface="+mn-cs"/>
              </a:rPr>
              <a:t>*Source: Forrester Research, "Outside In"</a:t>
            </a:r>
          </a:p>
        </p:txBody>
      </p:sp>
      <p:sp>
        <p:nvSpPr>
          <p:cNvPr id="80" name="Freeform: Shape 79">
            <a:extLst>
              <a:ext uri="{FF2B5EF4-FFF2-40B4-BE49-F238E27FC236}">
                <a16:creationId xmlns:a16="http://schemas.microsoft.com/office/drawing/2014/main" id="{A26D9AA8-4285-4731-AAF6-6F02B275C6C3}"/>
              </a:ext>
            </a:extLst>
          </p:cNvPr>
          <p:cNvSpPr/>
          <p:nvPr/>
        </p:nvSpPr>
        <p:spPr>
          <a:xfrm>
            <a:off x="4319847" y="1552282"/>
            <a:ext cx="3211961" cy="4973178"/>
          </a:xfrm>
          <a:custGeom>
            <a:avLst/>
            <a:gdLst>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8" fmla="*/ 3242433 w 7401003"/>
              <a:gd name="connsiteY8" fmla="*/ 91440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7040828 w 7401003"/>
              <a:gd name="connsiteY0" fmla="*/ 0 h 6144420"/>
              <a:gd name="connsiteX1" fmla="*/ 7040828 w 7401003"/>
              <a:gd name="connsiteY1" fmla="*/ 290512 h 6144420"/>
              <a:gd name="connsiteX2" fmla="*/ 7401003 w 7401003"/>
              <a:gd name="connsiteY2" fmla="*/ 290512 h 6144420"/>
              <a:gd name="connsiteX3" fmla="*/ 7401003 w 7401003"/>
              <a:gd name="connsiteY3" fmla="*/ 6144420 h 6144420"/>
              <a:gd name="connsiteX4" fmla="*/ 0 w 7401003"/>
              <a:gd name="connsiteY4" fmla="*/ 6144420 h 6144420"/>
              <a:gd name="connsiteX5" fmla="*/ 2695117 w 7401003"/>
              <a:gd name="connsiteY5" fmla="*/ 290512 h 6144420"/>
              <a:gd name="connsiteX6" fmla="*/ 3150993 w 7401003"/>
              <a:gd name="connsiteY6" fmla="*/ 290512 h 6144420"/>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695117 w 7401003"/>
              <a:gd name="connsiteY4" fmla="*/ 0 h 5853908"/>
              <a:gd name="connsiteX5" fmla="*/ 3150993 w 7401003"/>
              <a:gd name="connsiteY5" fmla="*/ 0 h 5853908"/>
              <a:gd name="connsiteX0" fmla="*/ 7040828 w 7401003"/>
              <a:gd name="connsiteY0" fmla="*/ 26908 h 5880816"/>
              <a:gd name="connsiteX1" fmla="*/ 7401003 w 7401003"/>
              <a:gd name="connsiteY1" fmla="*/ 26908 h 5880816"/>
              <a:gd name="connsiteX2" fmla="*/ 7401003 w 7401003"/>
              <a:gd name="connsiteY2" fmla="*/ 5880816 h 5880816"/>
              <a:gd name="connsiteX3" fmla="*/ 0 w 7401003"/>
              <a:gd name="connsiteY3" fmla="*/ 5880816 h 5880816"/>
              <a:gd name="connsiteX4" fmla="*/ 2254071 w 7401003"/>
              <a:gd name="connsiteY4" fmla="*/ 0 h 5880816"/>
              <a:gd name="connsiteX5" fmla="*/ 3150993 w 7401003"/>
              <a:gd name="connsiteY5" fmla="*/ 26908 h 5880816"/>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8970 h 5853908"/>
              <a:gd name="connsiteX5" fmla="*/ 3150993 w 7401003"/>
              <a:gd name="connsiteY5" fmla="*/ 0 h 5853908"/>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1794 h 5853908"/>
              <a:gd name="connsiteX5" fmla="*/ 3150993 w 7401003"/>
              <a:gd name="connsiteY5" fmla="*/ 0 h 5853908"/>
              <a:gd name="connsiteX0" fmla="*/ 7401003 w 7401003"/>
              <a:gd name="connsiteY0" fmla="*/ 0 h 5853908"/>
              <a:gd name="connsiteX1" fmla="*/ 7401003 w 7401003"/>
              <a:gd name="connsiteY1" fmla="*/ 5853908 h 5853908"/>
              <a:gd name="connsiteX2" fmla="*/ 0 w 7401003"/>
              <a:gd name="connsiteY2" fmla="*/ 5853908 h 5853908"/>
              <a:gd name="connsiteX3" fmla="*/ 2246596 w 7401003"/>
              <a:gd name="connsiteY3" fmla="*/ 1794 h 5853908"/>
              <a:gd name="connsiteX4" fmla="*/ 3150993 w 7401003"/>
              <a:gd name="connsiteY4" fmla="*/ 0 h 5853908"/>
              <a:gd name="connsiteX0" fmla="*/ 7401003 w 7401003"/>
              <a:gd name="connsiteY0" fmla="*/ 5853908 h 5853908"/>
              <a:gd name="connsiteX1" fmla="*/ 0 w 7401003"/>
              <a:gd name="connsiteY1" fmla="*/ 5853908 h 5853908"/>
              <a:gd name="connsiteX2" fmla="*/ 2246596 w 7401003"/>
              <a:gd name="connsiteY2" fmla="*/ 1794 h 5853908"/>
              <a:gd name="connsiteX3" fmla="*/ 3150993 w 7401003"/>
              <a:gd name="connsiteY3" fmla="*/ 0 h 5853908"/>
              <a:gd name="connsiteX0" fmla="*/ 724275 w 3150993"/>
              <a:gd name="connsiteY0" fmla="*/ 5894781 h 5894781"/>
              <a:gd name="connsiteX1" fmla="*/ 0 w 3150993"/>
              <a:gd name="connsiteY1" fmla="*/ 5853908 h 5894781"/>
              <a:gd name="connsiteX2" fmla="*/ 2246596 w 3150993"/>
              <a:gd name="connsiteY2" fmla="*/ 1794 h 5894781"/>
              <a:gd name="connsiteX3" fmla="*/ 3150993 w 3150993"/>
              <a:gd name="connsiteY3" fmla="*/ 0 h 5894781"/>
              <a:gd name="connsiteX0" fmla="*/ 629587 w 3150993"/>
              <a:gd name="connsiteY0" fmla="*/ 5852923 h 5853908"/>
              <a:gd name="connsiteX1" fmla="*/ 0 w 3150993"/>
              <a:gd name="connsiteY1" fmla="*/ 5853908 h 5853908"/>
              <a:gd name="connsiteX2" fmla="*/ 2246596 w 3150993"/>
              <a:gd name="connsiteY2" fmla="*/ 1794 h 5853908"/>
              <a:gd name="connsiteX3" fmla="*/ 3150993 w 3150993"/>
              <a:gd name="connsiteY3" fmla="*/ 0 h 5853908"/>
            </a:gdLst>
            <a:ahLst/>
            <a:cxnLst>
              <a:cxn ang="0">
                <a:pos x="connsiteX0" y="connsiteY0"/>
              </a:cxn>
              <a:cxn ang="0">
                <a:pos x="connsiteX1" y="connsiteY1"/>
              </a:cxn>
              <a:cxn ang="0">
                <a:pos x="connsiteX2" y="connsiteY2"/>
              </a:cxn>
              <a:cxn ang="0">
                <a:pos x="connsiteX3" y="connsiteY3"/>
              </a:cxn>
            </a:cxnLst>
            <a:rect l="l" t="t" r="r" b="b"/>
            <a:pathLst>
              <a:path w="3150993" h="5853908">
                <a:moveTo>
                  <a:pt x="629587" y="5852923"/>
                </a:moveTo>
                <a:lnTo>
                  <a:pt x="0" y="5853908"/>
                </a:lnTo>
                <a:lnTo>
                  <a:pt x="2246596" y="1794"/>
                </a:lnTo>
                <a:lnTo>
                  <a:pt x="3150993" y="0"/>
                </a:lnTo>
              </a:path>
            </a:pathLst>
          </a:cu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A5D89A30-2D94-4D66-BC78-1836F0BF3821}"/>
              </a:ext>
            </a:extLst>
          </p:cNvPr>
          <p:cNvSpPr/>
          <p:nvPr/>
        </p:nvSpPr>
        <p:spPr>
          <a:xfrm>
            <a:off x="6346985" y="3646307"/>
            <a:ext cx="526875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78D4"/>
                </a:solidFill>
                <a:effectLst/>
                <a:uLnTx/>
                <a:uFillTx/>
                <a:latin typeface="Segoe UI Semibold"/>
                <a:ea typeface="+mn-ea"/>
                <a:cs typeface="+mn-cs"/>
              </a:rPr>
              <a:t>Personalização</a:t>
            </a:r>
            <a:endParaRPr kumimoji="0" lang="en-US" sz="2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82828"/>
                </a:solidFill>
                <a:effectLst/>
                <a:uLnTx/>
                <a:uFillTx/>
                <a:latin typeface="Segoe UI"/>
                <a:ea typeface="+mn-ea"/>
                <a:cs typeface="+mn-cs"/>
              </a:rPr>
              <a:t>38% </a:t>
            </a:r>
            <a:r>
              <a:rPr kumimoji="0" lang="pt-BR" sz="2000" b="0" i="0" u="none" strike="noStrike" kern="1200" cap="none" spc="0" normalizeH="0" baseline="0" noProof="0" dirty="0">
                <a:ln>
                  <a:noFill/>
                </a:ln>
                <a:solidFill>
                  <a:srgbClr val="282828"/>
                </a:solidFill>
                <a:effectLst/>
                <a:uLnTx/>
                <a:uFillTx/>
                <a:latin typeface="Segoe UI"/>
                <a:ea typeface="+mn-ea"/>
                <a:cs typeface="+mn-cs"/>
              </a:rPr>
              <a:t>não vai voltar se tiver que se repetir</a:t>
            </a:r>
            <a:endParaRPr kumimoji="0" lang="en-US" sz="20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43A01475-C76A-408F-BDDF-C8EE466F2091}"/>
              </a:ext>
            </a:extLst>
          </p:cNvPr>
          <p:cNvSpPr/>
          <p:nvPr/>
        </p:nvSpPr>
        <p:spPr>
          <a:xfrm>
            <a:off x="5630212" y="5078937"/>
            <a:ext cx="5985526" cy="113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Cross-device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82828"/>
                </a:solidFill>
                <a:effectLst/>
                <a:uLnTx/>
                <a:uFillTx/>
                <a:latin typeface="Segoe UI"/>
                <a:ea typeface="+mn-ea"/>
                <a:cs typeface="+mn-cs"/>
              </a:rPr>
              <a:t>65% </a:t>
            </a:r>
            <a:r>
              <a:rPr kumimoji="0" lang="pt-BR" sz="2000" b="0" i="0" u="none" strike="noStrike" kern="1200" cap="none" spc="0" normalizeH="0" baseline="0" noProof="0" dirty="0">
                <a:ln>
                  <a:noFill/>
                </a:ln>
                <a:solidFill>
                  <a:srgbClr val="282828"/>
                </a:solidFill>
                <a:effectLst/>
                <a:uLnTx/>
                <a:uFillTx/>
                <a:latin typeface="Segoe UI"/>
                <a:ea typeface="+mn-ea"/>
                <a:cs typeface="+mn-cs"/>
              </a:rPr>
              <a:t>fica frustrado com uma experiência inconsistente</a:t>
            </a:r>
            <a:endParaRPr kumimoji="0" lang="en-US" sz="20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46" name="Oval 45">
            <a:extLst>
              <a:ext uri="{FF2B5EF4-FFF2-40B4-BE49-F238E27FC236}">
                <a16:creationId xmlns:a16="http://schemas.microsoft.com/office/drawing/2014/main" id="{635C8C9B-787F-45B8-B2AD-17E4A838869E}"/>
              </a:ext>
            </a:extLst>
          </p:cNvPr>
          <p:cNvSpPr/>
          <p:nvPr/>
        </p:nvSpPr>
        <p:spPr>
          <a:xfrm>
            <a:off x="5770712" y="2277703"/>
            <a:ext cx="702943" cy="7029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Oval 47">
            <a:extLst>
              <a:ext uri="{FF2B5EF4-FFF2-40B4-BE49-F238E27FC236}">
                <a16:creationId xmlns:a16="http://schemas.microsoft.com/office/drawing/2014/main" id="{47722F31-A31C-4388-BB1D-8DFCB0E1A80B}"/>
              </a:ext>
            </a:extLst>
          </p:cNvPr>
          <p:cNvSpPr/>
          <p:nvPr/>
        </p:nvSpPr>
        <p:spPr>
          <a:xfrm>
            <a:off x="5130143" y="3710334"/>
            <a:ext cx="702943" cy="7029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Oval 48">
            <a:extLst>
              <a:ext uri="{FF2B5EF4-FFF2-40B4-BE49-F238E27FC236}">
                <a16:creationId xmlns:a16="http://schemas.microsoft.com/office/drawing/2014/main" id="{59BE34D0-D98F-4D0A-99AF-058923FFA17A}"/>
              </a:ext>
            </a:extLst>
          </p:cNvPr>
          <p:cNvSpPr/>
          <p:nvPr/>
        </p:nvSpPr>
        <p:spPr>
          <a:xfrm>
            <a:off x="4517317" y="5296852"/>
            <a:ext cx="702943" cy="7029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2" name="Group 91" descr="speed">
            <a:extLst>
              <a:ext uri="{FF2B5EF4-FFF2-40B4-BE49-F238E27FC236}">
                <a16:creationId xmlns:a16="http://schemas.microsoft.com/office/drawing/2014/main" id="{91875946-D733-49B9-9062-F6B9F466BA29}"/>
              </a:ext>
            </a:extLst>
          </p:cNvPr>
          <p:cNvGrpSpPr/>
          <p:nvPr/>
        </p:nvGrpSpPr>
        <p:grpSpPr>
          <a:xfrm>
            <a:off x="5692756" y="2387766"/>
            <a:ext cx="709083" cy="482778"/>
            <a:chOff x="8106593" y="3934792"/>
            <a:chExt cx="658312" cy="448212"/>
          </a:xfrm>
        </p:grpSpPr>
        <p:sp>
          <p:nvSpPr>
            <p:cNvPr id="93" name="Freeform 5">
              <a:extLst>
                <a:ext uri="{FF2B5EF4-FFF2-40B4-BE49-F238E27FC236}">
                  <a16:creationId xmlns:a16="http://schemas.microsoft.com/office/drawing/2014/main" id="{54012E0A-E536-4724-A390-E62122D97A52}"/>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B434B826-F30C-40CC-B954-55B5AA977E02}"/>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7">
              <a:extLst>
                <a:ext uri="{FF2B5EF4-FFF2-40B4-BE49-F238E27FC236}">
                  <a16:creationId xmlns:a16="http://schemas.microsoft.com/office/drawing/2014/main" id="{C2202F3F-CE3D-41E0-95AD-B81059B3D9E4}"/>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9">
              <a:extLst>
                <a:ext uri="{FF2B5EF4-FFF2-40B4-BE49-F238E27FC236}">
                  <a16:creationId xmlns:a16="http://schemas.microsoft.com/office/drawing/2014/main" id="{327DED0C-2DEB-4211-94CA-3EDD9EF0DF5C}"/>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0">
              <a:extLst>
                <a:ext uri="{FF2B5EF4-FFF2-40B4-BE49-F238E27FC236}">
                  <a16:creationId xmlns:a16="http://schemas.microsoft.com/office/drawing/2014/main" id="{0F42D988-0683-4D2B-8B1E-881FB24F75F2}"/>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11">
              <a:extLst>
                <a:ext uri="{FF2B5EF4-FFF2-40B4-BE49-F238E27FC236}">
                  <a16:creationId xmlns:a16="http://schemas.microsoft.com/office/drawing/2014/main" id="{7C0393E0-9C9B-4D7E-B65C-6AE3F38E4CCC}"/>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12">
              <a:extLst>
                <a:ext uri="{FF2B5EF4-FFF2-40B4-BE49-F238E27FC236}">
                  <a16:creationId xmlns:a16="http://schemas.microsoft.com/office/drawing/2014/main" id="{F5300A21-5A87-4495-84A6-C12440903020}"/>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Oval 13">
              <a:extLst>
                <a:ext uri="{FF2B5EF4-FFF2-40B4-BE49-F238E27FC236}">
                  <a16:creationId xmlns:a16="http://schemas.microsoft.com/office/drawing/2014/main" id="{86F8CB11-F9E9-44F1-B08B-B832312FF920}"/>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14">
              <a:extLst>
                <a:ext uri="{FF2B5EF4-FFF2-40B4-BE49-F238E27FC236}">
                  <a16:creationId xmlns:a16="http://schemas.microsoft.com/office/drawing/2014/main" id="{172258A0-0A69-4A90-9513-509E434ACFBF}"/>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15">
              <a:extLst>
                <a:ext uri="{FF2B5EF4-FFF2-40B4-BE49-F238E27FC236}">
                  <a16:creationId xmlns:a16="http://schemas.microsoft.com/office/drawing/2014/main" id="{AF9C4053-B007-4923-940E-E97EAF00A10E}"/>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16">
              <a:extLst>
                <a:ext uri="{FF2B5EF4-FFF2-40B4-BE49-F238E27FC236}">
                  <a16:creationId xmlns:a16="http://schemas.microsoft.com/office/drawing/2014/main" id="{55821094-2C10-47B9-AFC0-F29F37F3345F}"/>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4" name="Group 103" descr="evolve patient care">
            <a:extLst>
              <a:ext uri="{FF2B5EF4-FFF2-40B4-BE49-F238E27FC236}">
                <a16:creationId xmlns:a16="http://schemas.microsoft.com/office/drawing/2014/main" id="{ACCF7515-AB70-401C-955C-8C291DD16B76}"/>
              </a:ext>
            </a:extLst>
          </p:cNvPr>
          <p:cNvGrpSpPr/>
          <p:nvPr/>
        </p:nvGrpSpPr>
        <p:grpSpPr>
          <a:xfrm>
            <a:off x="5198237" y="3800792"/>
            <a:ext cx="488824" cy="476158"/>
            <a:chOff x="2570625" y="3061309"/>
            <a:chExt cx="400295" cy="389925"/>
          </a:xfrm>
        </p:grpSpPr>
        <p:sp>
          <p:nvSpPr>
            <p:cNvPr id="105" name="Freeform 64">
              <a:extLst>
                <a:ext uri="{FF2B5EF4-FFF2-40B4-BE49-F238E27FC236}">
                  <a16:creationId xmlns:a16="http://schemas.microsoft.com/office/drawing/2014/main" id="{747A8F6A-85E6-4DCB-93FB-67EF0FCBC6CC}"/>
                </a:ext>
              </a:extLst>
            </p:cNvPr>
            <p:cNvSpPr>
              <a:spLocks/>
            </p:cNvSpPr>
            <p:nvPr/>
          </p:nvSpPr>
          <p:spPr bwMode="auto">
            <a:xfrm>
              <a:off x="2570625" y="3061309"/>
              <a:ext cx="390962" cy="194962"/>
            </a:xfrm>
            <a:custGeom>
              <a:avLst/>
              <a:gdLst>
                <a:gd name="T0" fmla="*/ 0 w 377"/>
                <a:gd name="T1" fmla="*/ 0 h 188"/>
                <a:gd name="T2" fmla="*/ 377 w 377"/>
                <a:gd name="T3" fmla="*/ 0 h 188"/>
                <a:gd name="T4" fmla="*/ 188 w 377"/>
                <a:gd name="T5" fmla="*/ 188 h 188"/>
                <a:gd name="T6" fmla="*/ 0 w 377"/>
                <a:gd name="T7" fmla="*/ 0 h 188"/>
              </a:gdLst>
              <a:ahLst/>
              <a:cxnLst>
                <a:cxn ang="0">
                  <a:pos x="T0" y="T1"/>
                </a:cxn>
                <a:cxn ang="0">
                  <a:pos x="T2" y="T3"/>
                </a:cxn>
                <a:cxn ang="0">
                  <a:pos x="T4" y="T5"/>
                </a:cxn>
                <a:cxn ang="0">
                  <a:pos x="T6" y="T7"/>
                </a:cxn>
              </a:cxnLst>
              <a:rect l="0" t="0" r="r" b="b"/>
              <a:pathLst>
                <a:path w="377" h="188">
                  <a:moveTo>
                    <a:pt x="0" y="0"/>
                  </a:moveTo>
                  <a:lnTo>
                    <a:pt x="377" y="0"/>
                  </a:lnTo>
                  <a:lnTo>
                    <a:pt x="188" y="188"/>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65">
              <a:extLst>
                <a:ext uri="{FF2B5EF4-FFF2-40B4-BE49-F238E27FC236}">
                  <a16:creationId xmlns:a16="http://schemas.microsoft.com/office/drawing/2014/main" id="{F086C3FC-A3F8-4A0A-905D-E15F82C2B597}"/>
                </a:ext>
              </a:extLst>
            </p:cNvPr>
            <p:cNvSpPr>
              <a:spLocks noChangeArrowheads="1"/>
            </p:cNvSpPr>
            <p:nvPr/>
          </p:nvSpPr>
          <p:spPr bwMode="auto">
            <a:xfrm>
              <a:off x="2725143" y="3266642"/>
              <a:ext cx="82963" cy="8192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6">
              <a:extLst>
                <a:ext uri="{FF2B5EF4-FFF2-40B4-BE49-F238E27FC236}">
                  <a16:creationId xmlns:a16="http://schemas.microsoft.com/office/drawing/2014/main" id="{1F185B6B-4B99-46EC-ABA9-F0E1DA0309A5}"/>
                </a:ext>
              </a:extLst>
            </p:cNvPr>
            <p:cNvSpPr>
              <a:spLocks/>
            </p:cNvSpPr>
            <p:nvPr/>
          </p:nvSpPr>
          <p:spPr bwMode="auto">
            <a:xfrm>
              <a:off x="2710624" y="3074791"/>
              <a:ext cx="109926" cy="116148"/>
            </a:xfrm>
            <a:custGeom>
              <a:avLst/>
              <a:gdLst>
                <a:gd name="T0" fmla="*/ 106 w 106"/>
                <a:gd name="T1" fmla="*/ 36 h 112"/>
                <a:gd name="T2" fmla="*/ 73 w 106"/>
                <a:gd name="T3" fmla="*/ 36 h 112"/>
                <a:gd name="T4" fmla="*/ 73 w 106"/>
                <a:gd name="T5" fmla="*/ 0 h 112"/>
                <a:gd name="T6" fmla="*/ 33 w 106"/>
                <a:gd name="T7" fmla="*/ 0 h 112"/>
                <a:gd name="T8" fmla="*/ 33 w 106"/>
                <a:gd name="T9" fmla="*/ 36 h 112"/>
                <a:gd name="T10" fmla="*/ 0 w 106"/>
                <a:gd name="T11" fmla="*/ 36 h 112"/>
                <a:gd name="T12" fmla="*/ 0 w 106"/>
                <a:gd name="T13" fmla="*/ 76 h 112"/>
                <a:gd name="T14" fmla="*/ 33 w 106"/>
                <a:gd name="T15" fmla="*/ 76 h 112"/>
                <a:gd name="T16" fmla="*/ 33 w 106"/>
                <a:gd name="T17" fmla="*/ 112 h 112"/>
                <a:gd name="T18" fmla="*/ 73 w 106"/>
                <a:gd name="T19" fmla="*/ 112 h 112"/>
                <a:gd name="T20" fmla="*/ 73 w 106"/>
                <a:gd name="T21" fmla="*/ 76 h 112"/>
                <a:gd name="T22" fmla="*/ 106 w 106"/>
                <a:gd name="T23" fmla="*/ 76 h 112"/>
                <a:gd name="T24" fmla="*/ 106 w 106"/>
                <a:gd name="T25" fmla="*/ 3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2">
                  <a:moveTo>
                    <a:pt x="106" y="36"/>
                  </a:moveTo>
                  <a:lnTo>
                    <a:pt x="73" y="36"/>
                  </a:lnTo>
                  <a:lnTo>
                    <a:pt x="73" y="0"/>
                  </a:lnTo>
                  <a:lnTo>
                    <a:pt x="33" y="0"/>
                  </a:lnTo>
                  <a:lnTo>
                    <a:pt x="33" y="36"/>
                  </a:lnTo>
                  <a:lnTo>
                    <a:pt x="0" y="36"/>
                  </a:lnTo>
                  <a:lnTo>
                    <a:pt x="0" y="76"/>
                  </a:lnTo>
                  <a:lnTo>
                    <a:pt x="33" y="76"/>
                  </a:lnTo>
                  <a:lnTo>
                    <a:pt x="33" y="112"/>
                  </a:lnTo>
                  <a:lnTo>
                    <a:pt x="73" y="112"/>
                  </a:lnTo>
                  <a:lnTo>
                    <a:pt x="73" y="76"/>
                  </a:lnTo>
                  <a:lnTo>
                    <a:pt x="106" y="76"/>
                  </a:lnTo>
                  <a:lnTo>
                    <a:pt x="106" y="3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7">
              <a:extLst>
                <a:ext uri="{FF2B5EF4-FFF2-40B4-BE49-F238E27FC236}">
                  <a16:creationId xmlns:a16="http://schemas.microsoft.com/office/drawing/2014/main" id="{1705A12F-CF04-446D-BE48-3B8AC22B7E27}"/>
                </a:ext>
              </a:extLst>
            </p:cNvPr>
            <p:cNvSpPr>
              <a:spLocks noEditPoints="1"/>
            </p:cNvSpPr>
            <p:nvPr/>
          </p:nvSpPr>
          <p:spPr bwMode="auto">
            <a:xfrm>
              <a:off x="2595514" y="3167086"/>
              <a:ext cx="106815" cy="172147"/>
            </a:xfrm>
            <a:custGeom>
              <a:avLst/>
              <a:gdLst>
                <a:gd name="T0" fmla="*/ 112 w 154"/>
                <a:gd name="T1" fmla="*/ 164 h 248"/>
                <a:gd name="T2" fmla="*/ 95 w 154"/>
                <a:gd name="T3" fmla="*/ 167 h 248"/>
                <a:gd name="T4" fmla="*/ 42 w 154"/>
                <a:gd name="T5" fmla="*/ 115 h 248"/>
                <a:gd name="T6" fmla="*/ 137 w 154"/>
                <a:gd name="T7" fmla="*/ 21 h 248"/>
                <a:gd name="T8" fmla="*/ 116 w 154"/>
                <a:gd name="T9" fmla="*/ 0 h 248"/>
                <a:gd name="T10" fmla="*/ 0 w 154"/>
                <a:gd name="T11" fmla="*/ 115 h 248"/>
                <a:gd name="T12" fmla="*/ 74 w 154"/>
                <a:gd name="T13" fmla="*/ 188 h 248"/>
                <a:gd name="T14" fmla="*/ 70 w 154"/>
                <a:gd name="T15" fmla="*/ 209 h 248"/>
                <a:gd name="T16" fmla="*/ 77 w 154"/>
                <a:gd name="T17" fmla="*/ 229 h 248"/>
                <a:gd name="T18" fmla="*/ 92 w 154"/>
                <a:gd name="T19" fmla="*/ 243 h 248"/>
                <a:gd name="T20" fmla="*/ 112 w 154"/>
                <a:gd name="T21" fmla="*/ 248 h 248"/>
                <a:gd name="T22" fmla="*/ 142 w 154"/>
                <a:gd name="T23" fmla="*/ 236 h 248"/>
                <a:gd name="T24" fmla="*/ 154 w 154"/>
                <a:gd name="T25" fmla="*/ 206 h 248"/>
                <a:gd name="T26" fmla="*/ 142 w 154"/>
                <a:gd name="T27" fmla="*/ 176 h 248"/>
                <a:gd name="T28" fmla="*/ 112 w 154"/>
                <a:gd name="T29" fmla="*/ 164 h 248"/>
                <a:gd name="T30" fmla="*/ 112 w 154"/>
                <a:gd name="T31" fmla="*/ 218 h 248"/>
                <a:gd name="T32" fmla="*/ 105 w 154"/>
                <a:gd name="T33" fmla="*/ 216 h 248"/>
                <a:gd name="T34" fmla="*/ 101 w 154"/>
                <a:gd name="T35" fmla="*/ 211 h 248"/>
                <a:gd name="T36" fmla="*/ 100 w 154"/>
                <a:gd name="T37" fmla="*/ 203 h 248"/>
                <a:gd name="T38" fmla="*/ 103 w 154"/>
                <a:gd name="T39" fmla="*/ 197 h 248"/>
                <a:gd name="T40" fmla="*/ 110 w 154"/>
                <a:gd name="T41" fmla="*/ 194 h 248"/>
                <a:gd name="T42" fmla="*/ 117 w 154"/>
                <a:gd name="T43" fmla="*/ 194 h 248"/>
                <a:gd name="T44" fmla="*/ 122 w 154"/>
                <a:gd name="T45" fmla="*/ 199 h 248"/>
                <a:gd name="T46" fmla="*/ 125 w 154"/>
                <a:gd name="T47" fmla="*/ 206 h 248"/>
                <a:gd name="T48" fmla="*/ 121 w 154"/>
                <a:gd name="T49" fmla="*/ 215 h 248"/>
                <a:gd name="T50" fmla="*/ 112 w 154"/>
                <a:gd name="T51" fmla="*/ 21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248">
                  <a:moveTo>
                    <a:pt x="112" y="164"/>
                  </a:moveTo>
                  <a:cubicBezTo>
                    <a:pt x="106" y="164"/>
                    <a:pt x="100" y="165"/>
                    <a:pt x="95" y="167"/>
                  </a:cubicBezTo>
                  <a:cubicBezTo>
                    <a:pt x="42" y="115"/>
                    <a:pt x="42" y="115"/>
                    <a:pt x="42" y="115"/>
                  </a:cubicBezTo>
                  <a:cubicBezTo>
                    <a:pt x="137" y="21"/>
                    <a:pt x="137" y="21"/>
                    <a:pt x="137" y="21"/>
                  </a:cubicBezTo>
                  <a:cubicBezTo>
                    <a:pt x="116" y="0"/>
                    <a:pt x="116" y="0"/>
                    <a:pt x="116" y="0"/>
                  </a:cubicBezTo>
                  <a:cubicBezTo>
                    <a:pt x="0" y="115"/>
                    <a:pt x="0" y="115"/>
                    <a:pt x="0" y="115"/>
                  </a:cubicBezTo>
                  <a:cubicBezTo>
                    <a:pt x="74" y="188"/>
                    <a:pt x="74" y="188"/>
                    <a:pt x="74" y="188"/>
                  </a:cubicBezTo>
                  <a:cubicBezTo>
                    <a:pt x="71" y="195"/>
                    <a:pt x="70" y="202"/>
                    <a:pt x="70" y="209"/>
                  </a:cubicBezTo>
                  <a:cubicBezTo>
                    <a:pt x="71" y="216"/>
                    <a:pt x="73" y="223"/>
                    <a:pt x="77" y="229"/>
                  </a:cubicBezTo>
                  <a:cubicBezTo>
                    <a:pt x="81" y="235"/>
                    <a:pt x="86" y="239"/>
                    <a:pt x="92" y="243"/>
                  </a:cubicBezTo>
                  <a:cubicBezTo>
                    <a:pt x="98" y="246"/>
                    <a:pt x="105" y="248"/>
                    <a:pt x="112" y="248"/>
                  </a:cubicBezTo>
                  <a:cubicBezTo>
                    <a:pt x="123" y="248"/>
                    <a:pt x="134" y="243"/>
                    <a:pt x="142" y="236"/>
                  </a:cubicBezTo>
                  <a:cubicBezTo>
                    <a:pt x="150" y="228"/>
                    <a:pt x="154" y="217"/>
                    <a:pt x="154" y="206"/>
                  </a:cubicBezTo>
                  <a:cubicBezTo>
                    <a:pt x="154" y="195"/>
                    <a:pt x="150" y="184"/>
                    <a:pt x="142" y="176"/>
                  </a:cubicBezTo>
                  <a:cubicBezTo>
                    <a:pt x="134" y="168"/>
                    <a:pt x="123" y="164"/>
                    <a:pt x="112" y="164"/>
                  </a:cubicBezTo>
                  <a:close/>
                  <a:moveTo>
                    <a:pt x="112" y="218"/>
                  </a:moveTo>
                  <a:cubicBezTo>
                    <a:pt x="110" y="218"/>
                    <a:pt x="107" y="217"/>
                    <a:pt x="105" y="216"/>
                  </a:cubicBezTo>
                  <a:cubicBezTo>
                    <a:pt x="103" y="215"/>
                    <a:pt x="102" y="213"/>
                    <a:pt x="101" y="211"/>
                  </a:cubicBezTo>
                  <a:cubicBezTo>
                    <a:pt x="100" y="208"/>
                    <a:pt x="100" y="206"/>
                    <a:pt x="100" y="203"/>
                  </a:cubicBezTo>
                  <a:cubicBezTo>
                    <a:pt x="101" y="201"/>
                    <a:pt x="102" y="199"/>
                    <a:pt x="103" y="197"/>
                  </a:cubicBezTo>
                  <a:cubicBezTo>
                    <a:pt x="105" y="195"/>
                    <a:pt x="107" y="194"/>
                    <a:pt x="110" y="194"/>
                  </a:cubicBezTo>
                  <a:cubicBezTo>
                    <a:pt x="112" y="193"/>
                    <a:pt x="115" y="193"/>
                    <a:pt x="117" y="194"/>
                  </a:cubicBezTo>
                  <a:cubicBezTo>
                    <a:pt x="119" y="195"/>
                    <a:pt x="121" y="197"/>
                    <a:pt x="122" y="199"/>
                  </a:cubicBezTo>
                  <a:cubicBezTo>
                    <a:pt x="124" y="201"/>
                    <a:pt x="125" y="203"/>
                    <a:pt x="125" y="206"/>
                  </a:cubicBezTo>
                  <a:cubicBezTo>
                    <a:pt x="125" y="209"/>
                    <a:pt x="123" y="212"/>
                    <a:pt x="121" y="215"/>
                  </a:cubicBezTo>
                  <a:cubicBezTo>
                    <a:pt x="119" y="217"/>
                    <a:pt x="115" y="218"/>
                    <a:pt x="112" y="21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68">
              <a:extLst>
                <a:ext uri="{FF2B5EF4-FFF2-40B4-BE49-F238E27FC236}">
                  <a16:creationId xmlns:a16="http://schemas.microsoft.com/office/drawing/2014/main" id="{61412B36-28E1-4AC0-917E-208431F70361}"/>
                </a:ext>
              </a:extLst>
            </p:cNvPr>
            <p:cNvSpPr>
              <a:spLocks noEditPoints="1"/>
            </p:cNvSpPr>
            <p:nvPr/>
          </p:nvSpPr>
          <p:spPr bwMode="auto">
            <a:xfrm>
              <a:off x="2834032" y="3175383"/>
              <a:ext cx="136888" cy="265480"/>
            </a:xfrm>
            <a:custGeom>
              <a:avLst/>
              <a:gdLst>
                <a:gd name="T0" fmla="*/ 155 w 197"/>
                <a:gd name="T1" fmla="*/ 298 h 383"/>
                <a:gd name="T2" fmla="*/ 137 w 197"/>
                <a:gd name="T3" fmla="*/ 302 h 383"/>
                <a:gd name="T4" fmla="*/ 42 w 197"/>
                <a:gd name="T5" fmla="*/ 207 h 383"/>
                <a:gd name="T6" fmla="*/ 146 w 197"/>
                <a:gd name="T7" fmla="*/ 103 h 383"/>
                <a:gd name="T8" fmla="*/ 103 w 197"/>
                <a:gd name="T9" fmla="*/ 60 h 383"/>
                <a:gd name="T10" fmla="*/ 107 w 197"/>
                <a:gd name="T11" fmla="*/ 43 h 383"/>
                <a:gd name="T12" fmla="*/ 100 w 197"/>
                <a:gd name="T13" fmla="*/ 19 h 383"/>
                <a:gd name="T14" fmla="*/ 81 w 197"/>
                <a:gd name="T15" fmla="*/ 4 h 383"/>
                <a:gd name="T16" fmla="*/ 57 w 197"/>
                <a:gd name="T17" fmla="*/ 1 h 383"/>
                <a:gd name="T18" fmla="*/ 35 w 197"/>
                <a:gd name="T19" fmla="*/ 13 h 383"/>
                <a:gd name="T20" fmla="*/ 23 w 197"/>
                <a:gd name="T21" fmla="*/ 35 h 383"/>
                <a:gd name="T22" fmla="*/ 26 w 197"/>
                <a:gd name="T23" fmla="*/ 59 h 383"/>
                <a:gd name="T24" fmla="*/ 41 w 197"/>
                <a:gd name="T25" fmla="*/ 78 h 383"/>
                <a:gd name="T26" fmla="*/ 65 w 197"/>
                <a:gd name="T27" fmla="*/ 85 h 383"/>
                <a:gd name="T28" fmla="*/ 82 w 197"/>
                <a:gd name="T29" fmla="*/ 81 h 383"/>
                <a:gd name="T30" fmla="*/ 104 w 197"/>
                <a:gd name="T31" fmla="*/ 103 h 383"/>
                <a:gd name="T32" fmla="*/ 0 w 197"/>
                <a:gd name="T33" fmla="*/ 207 h 383"/>
                <a:gd name="T34" fmla="*/ 116 w 197"/>
                <a:gd name="T35" fmla="*/ 323 h 383"/>
                <a:gd name="T36" fmla="*/ 113 w 197"/>
                <a:gd name="T37" fmla="*/ 349 h 383"/>
                <a:gd name="T38" fmla="*/ 127 w 197"/>
                <a:gd name="T39" fmla="*/ 372 h 383"/>
                <a:gd name="T40" fmla="*/ 152 w 197"/>
                <a:gd name="T41" fmla="*/ 382 h 383"/>
                <a:gd name="T42" fmla="*/ 177 w 197"/>
                <a:gd name="T43" fmla="*/ 375 h 383"/>
                <a:gd name="T44" fmla="*/ 194 w 197"/>
                <a:gd name="T45" fmla="*/ 355 h 383"/>
                <a:gd name="T46" fmla="*/ 195 w 197"/>
                <a:gd name="T47" fmla="*/ 328 h 383"/>
                <a:gd name="T48" fmla="*/ 180 w 197"/>
                <a:gd name="T49" fmla="*/ 306 h 383"/>
                <a:gd name="T50" fmla="*/ 154 w 197"/>
                <a:gd name="T51" fmla="*/ 298 h 383"/>
                <a:gd name="T52" fmla="*/ 155 w 197"/>
                <a:gd name="T53" fmla="*/ 298 h 383"/>
                <a:gd name="T54" fmla="*/ 65 w 197"/>
                <a:gd name="T55" fmla="*/ 55 h 383"/>
                <a:gd name="T56" fmla="*/ 58 w 197"/>
                <a:gd name="T57" fmla="*/ 53 h 383"/>
                <a:gd name="T58" fmla="*/ 53 w 197"/>
                <a:gd name="T59" fmla="*/ 48 h 383"/>
                <a:gd name="T60" fmla="*/ 53 w 197"/>
                <a:gd name="T61" fmla="*/ 40 h 383"/>
                <a:gd name="T62" fmla="*/ 56 w 197"/>
                <a:gd name="T63" fmla="*/ 34 h 383"/>
                <a:gd name="T64" fmla="*/ 62 w 197"/>
                <a:gd name="T65" fmla="*/ 31 h 383"/>
                <a:gd name="T66" fmla="*/ 69 w 197"/>
                <a:gd name="T67" fmla="*/ 31 h 383"/>
                <a:gd name="T68" fmla="*/ 75 w 197"/>
                <a:gd name="T69" fmla="*/ 36 h 383"/>
                <a:gd name="T70" fmla="*/ 77 w 197"/>
                <a:gd name="T71" fmla="*/ 43 h 383"/>
                <a:gd name="T72" fmla="*/ 73 w 197"/>
                <a:gd name="T73" fmla="*/ 52 h 383"/>
                <a:gd name="T74" fmla="*/ 65 w 197"/>
                <a:gd name="T75" fmla="*/ 55 h 383"/>
                <a:gd name="T76" fmla="*/ 155 w 197"/>
                <a:gd name="T77" fmla="*/ 353 h 383"/>
                <a:gd name="T78" fmla="*/ 148 w 197"/>
                <a:gd name="T79" fmla="*/ 350 h 383"/>
                <a:gd name="T80" fmla="*/ 143 w 197"/>
                <a:gd name="T81" fmla="*/ 345 h 383"/>
                <a:gd name="T82" fmla="*/ 142 w 197"/>
                <a:gd name="T83" fmla="*/ 338 h 383"/>
                <a:gd name="T84" fmla="*/ 146 w 197"/>
                <a:gd name="T85" fmla="*/ 331 h 383"/>
                <a:gd name="T86" fmla="*/ 152 w 197"/>
                <a:gd name="T87" fmla="*/ 328 h 383"/>
                <a:gd name="T88" fmla="*/ 159 w 197"/>
                <a:gd name="T89" fmla="*/ 329 h 383"/>
                <a:gd name="T90" fmla="*/ 165 w 197"/>
                <a:gd name="T91" fmla="*/ 333 h 383"/>
                <a:gd name="T92" fmla="*/ 167 w 197"/>
                <a:gd name="T93" fmla="*/ 340 h 383"/>
                <a:gd name="T94" fmla="*/ 163 w 197"/>
                <a:gd name="T95" fmla="*/ 349 h 383"/>
                <a:gd name="T96" fmla="*/ 155 w 197"/>
                <a:gd name="T97" fmla="*/ 35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383">
                  <a:moveTo>
                    <a:pt x="155" y="298"/>
                  </a:moveTo>
                  <a:cubicBezTo>
                    <a:pt x="149" y="298"/>
                    <a:pt x="143" y="299"/>
                    <a:pt x="137" y="302"/>
                  </a:cubicBezTo>
                  <a:cubicBezTo>
                    <a:pt x="42" y="207"/>
                    <a:pt x="42" y="207"/>
                    <a:pt x="42" y="207"/>
                  </a:cubicBezTo>
                  <a:cubicBezTo>
                    <a:pt x="146" y="103"/>
                    <a:pt x="146" y="103"/>
                    <a:pt x="146" y="103"/>
                  </a:cubicBezTo>
                  <a:cubicBezTo>
                    <a:pt x="103" y="60"/>
                    <a:pt x="103" y="60"/>
                    <a:pt x="103" y="60"/>
                  </a:cubicBezTo>
                  <a:cubicBezTo>
                    <a:pt x="106" y="55"/>
                    <a:pt x="107" y="49"/>
                    <a:pt x="107" y="43"/>
                  </a:cubicBezTo>
                  <a:cubicBezTo>
                    <a:pt x="107" y="34"/>
                    <a:pt x="104" y="26"/>
                    <a:pt x="100" y="19"/>
                  </a:cubicBezTo>
                  <a:cubicBezTo>
                    <a:pt x="95" y="12"/>
                    <a:pt x="89" y="7"/>
                    <a:pt x="81" y="4"/>
                  </a:cubicBezTo>
                  <a:cubicBezTo>
                    <a:pt x="73" y="1"/>
                    <a:pt x="65" y="0"/>
                    <a:pt x="57" y="1"/>
                  </a:cubicBezTo>
                  <a:cubicBezTo>
                    <a:pt x="48" y="3"/>
                    <a:pt x="41" y="7"/>
                    <a:pt x="35" y="13"/>
                  </a:cubicBezTo>
                  <a:cubicBezTo>
                    <a:pt x="29" y="19"/>
                    <a:pt x="25" y="26"/>
                    <a:pt x="23" y="35"/>
                  </a:cubicBezTo>
                  <a:cubicBezTo>
                    <a:pt x="22" y="43"/>
                    <a:pt x="23" y="51"/>
                    <a:pt x="26" y="59"/>
                  </a:cubicBezTo>
                  <a:cubicBezTo>
                    <a:pt x="29" y="67"/>
                    <a:pt x="34" y="73"/>
                    <a:pt x="41" y="78"/>
                  </a:cubicBezTo>
                  <a:cubicBezTo>
                    <a:pt x="48" y="82"/>
                    <a:pt x="56" y="85"/>
                    <a:pt x="65" y="85"/>
                  </a:cubicBezTo>
                  <a:cubicBezTo>
                    <a:pt x="71" y="85"/>
                    <a:pt x="77" y="84"/>
                    <a:pt x="82" y="81"/>
                  </a:cubicBezTo>
                  <a:cubicBezTo>
                    <a:pt x="104" y="103"/>
                    <a:pt x="104" y="103"/>
                    <a:pt x="104" y="103"/>
                  </a:cubicBezTo>
                  <a:cubicBezTo>
                    <a:pt x="0" y="207"/>
                    <a:pt x="0" y="207"/>
                    <a:pt x="0" y="207"/>
                  </a:cubicBezTo>
                  <a:cubicBezTo>
                    <a:pt x="116" y="323"/>
                    <a:pt x="116" y="323"/>
                    <a:pt x="116" y="323"/>
                  </a:cubicBezTo>
                  <a:cubicBezTo>
                    <a:pt x="112" y="331"/>
                    <a:pt x="111" y="340"/>
                    <a:pt x="113" y="349"/>
                  </a:cubicBezTo>
                  <a:cubicBezTo>
                    <a:pt x="115" y="358"/>
                    <a:pt x="120" y="366"/>
                    <a:pt x="127" y="372"/>
                  </a:cubicBezTo>
                  <a:cubicBezTo>
                    <a:pt x="134" y="378"/>
                    <a:pt x="143" y="381"/>
                    <a:pt x="152" y="382"/>
                  </a:cubicBezTo>
                  <a:cubicBezTo>
                    <a:pt x="161" y="383"/>
                    <a:pt x="170" y="380"/>
                    <a:pt x="177" y="375"/>
                  </a:cubicBezTo>
                  <a:cubicBezTo>
                    <a:pt x="185" y="371"/>
                    <a:pt x="191" y="363"/>
                    <a:pt x="194" y="355"/>
                  </a:cubicBezTo>
                  <a:cubicBezTo>
                    <a:pt x="197" y="346"/>
                    <a:pt x="197" y="337"/>
                    <a:pt x="195" y="328"/>
                  </a:cubicBezTo>
                  <a:cubicBezTo>
                    <a:pt x="192" y="320"/>
                    <a:pt x="187" y="312"/>
                    <a:pt x="180" y="306"/>
                  </a:cubicBezTo>
                  <a:cubicBezTo>
                    <a:pt x="172" y="301"/>
                    <a:pt x="164" y="298"/>
                    <a:pt x="154" y="298"/>
                  </a:cubicBezTo>
                  <a:lnTo>
                    <a:pt x="155" y="298"/>
                  </a:lnTo>
                  <a:close/>
                  <a:moveTo>
                    <a:pt x="65" y="55"/>
                  </a:moveTo>
                  <a:cubicBezTo>
                    <a:pt x="62" y="55"/>
                    <a:pt x="60" y="54"/>
                    <a:pt x="58" y="53"/>
                  </a:cubicBezTo>
                  <a:cubicBezTo>
                    <a:pt x="56" y="52"/>
                    <a:pt x="54" y="50"/>
                    <a:pt x="53" y="48"/>
                  </a:cubicBezTo>
                  <a:cubicBezTo>
                    <a:pt x="52" y="45"/>
                    <a:pt x="52" y="43"/>
                    <a:pt x="53" y="40"/>
                  </a:cubicBezTo>
                  <a:cubicBezTo>
                    <a:pt x="53" y="38"/>
                    <a:pt x="54" y="36"/>
                    <a:pt x="56" y="34"/>
                  </a:cubicBezTo>
                  <a:cubicBezTo>
                    <a:pt x="58" y="32"/>
                    <a:pt x="60" y="31"/>
                    <a:pt x="62" y="31"/>
                  </a:cubicBezTo>
                  <a:cubicBezTo>
                    <a:pt x="65" y="30"/>
                    <a:pt x="67" y="30"/>
                    <a:pt x="69" y="31"/>
                  </a:cubicBezTo>
                  <a:cubicBezTo>
                    <a:pt x="72" y="32"/>
                    <a:pt x="74" y="34"/>
                    <a:pt x="75" y="36"/>
                  </a:cubicBezTo>
                  <a:cubicBezTo>
                    <a:pt x="76" y="38"/>
                    <a:pt x="77" y="40"/>
                    <a:pt x="77" y="43"/>
                  </a:cubicBezTo>
                  <a:cubicBezTo>
                    <a:pt x="77" y="46"/>
                    <a:pt x="76" y="49"/>
                    <a:pt x="73" y="52"/>
                  </a:cubicBezTo>
                  <a:cubicBezTo>
                    <a:pt x="71" y="54"/>
                    <a:pt x="68" y="55"/>
                    <a:pt x="65" y="55"/>
                  </a:cubicBezTo>
                  <a:close/>
                  <a:moveTo>
                    <a:pt x="155" y="353"/>
                  </a:moveTo>
                  <a:cubicBezTo>
                    <a:pt x="152" y="353"/>
                    <a:pt x="150" y="352"/>
                    <a:pt x="148" y="350"/>
                  </a:cubicBezTo>
                  <a:cubicBezTo>
                    <a:pt x="146" y="349"/>
                    <a:pt x="144" y="347"/>
                    <a:pt x="143" y="345"/>
                  </a:cubicBezTo>
                  <a:cubicBezTo>
                    <a:pt x="142" y="343"/>
                    <a:pt x="142" y="340"/>
                    <a:pt x="142" y="338"/>
                  </a:cubicBezTo>
                  <a:cubicBezTo>
                    <a:pt x="143" y="335"/>
                    <a:pt x="144" y="333"/>
                    <a:pt x="146" y="331"/>
                  </a:cubicBezTo>
                  <a:cubicBezTo>
                    <a:pt x="148" y="330"/>
                    <a:pt x="150" y="328"/>
                    <a:pt x="152" y="328"/>
                  </a:cubicBezTo>
                  <a:cubicBezTo>
                    <a:pt x="155" y="328"/>
                    <a:pt x="157" y="328"/>
                    <a:pt x="159" y="329"/>
                  </a:cubicBezTo>
                  <a:cubicBezTo>
                    <a:pt x="162" y="330"/>
                    <a:pt x="163" y="331"/>
                    <a:pt x="165" y="333"/>
                  </a:cubicBezTo>
                  <a:cubicBezTo>
                    <a:pt x="166" y="335"/>
                    <a:pt x="167" y="338"/>
                    <a:pt x="167" y="340"/>
                  </a:cubicBezTo>
                  <a:cubicBezTo>
                    <a:pt x="167" y="343"/>
                    <a:pt x="166" y="347"/>
                    <a:pt x="163" y="349"/>
                  </a:cubicBezTo>
                  <a:cubicBezTo>
                    <a:pt x="161" y="351"/>
                    <a:pt x="158" y="353"/>
                    <a:pt x="155" y="3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69">
              <a:extLst>
                <a:ext uri="{FF2B5EF4-FFF2-40B4-BE49-F238E27FC236}">
                  <a16:creationId xmlns:a16="http://schemas.microsoft.com/office/drawing/2014/main" id="{8B819046-7D58-411D-BEFB-289A5354DDDB}"/>
                </a:ext>
              </a:extLst>
            </p:cNvPr>
            <p:cNvSpPr>
              <a:spLocks/>
            </p:cNvSpPr>
            <p:nvPr/>
          </p:nvSpPr>
          <p:spPr bwMode="auto">
            <a:xfrm>
              <a:off x="2673291" y="3358938"/>
              <a:ext cx="185629" cy="92296"/>
            </a:xfrm>
            <a:custGeom>
              <a:avLst/>
              <a:gdLst>
                <a:gd name="T0" fmla="*/ 268 w 268"/>
                <a:gd name="T1" fmla="*/ 133 h 133"/>
                <a:gd name="T2" fmla="*/ 229 w 268"/>
                <a:gd name="T3" fmla="*/ 39 h 133"/>
                <a:gd name="T4" fmla="*/ 134 w 268"/>
                <a:gd name="T5" fmla="*/ 0 h 133"/>
                <a:gd name="T6" fmla="*/ 40 w 268"/>
                <a:gd name="T7" fmla="*/ 39 h 133"/>
                <a:gd name="T8" fmla="*/ 0 w 268"/>
                <a:gd name="T9" fmla="*/ 133 h 133"/>
                <a:gd name="T10" fmla="*/ 268 w 268"/>
                <a:gd name="T11" fmla="*/ 133 h 133"/>
              </a:gdLst>
              <a:ahLst/>
              <a:cxnLst>
                <a:cxn ang="0">
                  <a:pos x="T0" y="T1"/>
                </a:cxn>
                <a:cxn ang="0">
                  <a:pos x="T2" y="T3"/>
                </a:cxn>
                <a:cxn ang="0">
                  <a:pos x="T4" y="T5"/>
                </a:cxn>
                <a:cxn ang="0">
                  <a:pos x="T6" y="T7"/>
                </a:cxn>
                <a:cxn ang="0">
                  <a:pos x="T8" y="T9"/>
                </a:cxn>
                <a:cxn ang="0">
                  <a:pos x="T10" y="T11"/>
                </a:cxn>
              </a:cxnLst>
              <a:rect l="0" t="0" r="r" b="b"/>
              <a:pathLst>
                <a:path w="268" h="133">
                  <a:moveTo>
                    <a:pt x="268" y="133"/>
                  </a:moveTo>
                  <a:cubicBezTo>
                    <a:pt x="268" y="98"/>
                    <a:pt x="254" y="64"/>
                    <a:pt x="229" y="39"/>
                  </a:cubicBezTo>
                  <a:cubicBezTo>
                    <a:pt x="204" y="14"/>
                    <a:pt x="170" y="0"/>
                    <a:pt x="134" y="0"/>
                  </a:cubicBezTo>
                  <a:cubicBezTo>
                    <a:pt x="99" y="0"/>
                    <a:pt x="65" y="14"/>
                    <a:pt x="40" y="39"/>
                  </a:cubicBezTo>
                  <a:cubicBezTo>
                    <a:pt x="15" y="64"/>
                    <a:pt x="0" y="98"/>
                    <a:pt x="0" y="133"/>
                  </a:cubicBezTo>
                  <a:lnTo>
                    <a:pt x="268" y="1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1" name="Graphic 260" descr="perpetual upload, storage">
            <a:extLst>
              <a:ext uri="{FF2B5EF4-FFF2-40B4-BE49-F238E27FC236}">
                <a16:creationId xmlns:a16="http://schemas.microsoft.com/office/drawing/2014/main" id="{4B0EC514-E46C-4BFD-AC3E-C029B3BB541F}"/>
              </a:ext>
            </a:extLst>
          </p:cNvPr>
          <p:cNvGrpSpPr/>
          <p:nvPr/>
        </p:nvGrpSpPr>
        <p:grpSpPr>
          <a:xfrm>
            <a:off x="4418164" y="5326695"/>
            <a:ext cx="670155" cy="500108"/>
            <a:chOff x="3514753" y="1280173"/>
            <a:chExt cx="484863" cy="361834"/>
          </a:xfrm>
        </p:grpSpPr>
        <p:sp>
          <p:nvSpPr>
            <p:cNvPr id="112" name="Freeform: Shape 111">
              <a:extLst>
                <a:ext uri="{FF2B5EF4-FFF2-40B4-BE49-F238E27FC236}">
                  <a16:creationId xmlns:a16="http://schemas.microsoft.com/office/drawing/2014/main" id="{BAC9B621-86C9-4D38-9F47-8D16ABB6A61D}"/>
                </a:ext>
              </a:extLst>
            </p:cNvPr>
            <p:cNvSpPr/>
            <p:nvPr/>
          </p:nvSpPr>
          <p:spPr>
            <a:xfrm>
              <a:off x="3579042" y="1368124"/>
              <a:ext cx="360209" cy="197861"/>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070E28E-9157-4378-9A10-3BA635BCB9C3}"/>
                </a:ext>
              </a:extLst>
            </p:cNvPr>
            <p:cNvSpPr/>
            <p:nvPr/>
          </p:nvSpPr>
          <p:spPr>
            <a:xfrm>
              <a:off x="3514753"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B7760A69-1512-498C-8920-C7818AC1F3FD}"/>
                </a:ext>
              </a:extLst>
            </p:cNvPr>
            <p:cNvSpPr/>
            <p:nvPr/>
          </p:nvSpPr>
          <p:spPr>
            <a:xfrm>
              <a:off x="3538138"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73ACF3D0-60BA-4557-820C-7BBF0502BA87}"/>
                </a:ext>
              </a:extLst>
            </p:cNvPr>
            <p:cNvSpPr/>
            <p:nvPr/>
          </p:nvSpPr>
          <p:spPr>
            <a:xfrm>
              <a:off x="3847415"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4E589A6-208F-49C8-9C30-86985AF4C159}"/>
                </a:ext>
              </a:extLst>
            </p:cNvPr>
            <p:cNvSpPr/>
            <p:nvPr/>
          </p:nvSpPr>
          <p:spPr>
            <a:xfrm>
              <a:off x="3870800"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9CFB8FFA-0CB5-44DD-A9FD-497279709F37}"/>
                </a:ext>
              </a:extLst>
            </p:cNvPr>
            <p:cNvSpPr/>
            <p:nvPr/>
          </p:nvSpPr>
          <p:spPr>
            <a:xfrm>
              <a:off x="3680906"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AE7DF6FF-3091-43DD-985D-B16E5848272D}"/>
                </a:ext>
              </a:extLst>
            </p:cNvPr>
            <p:cNvSpPr/>
            <p:nvPr/>
          </p:nvSpPr>
          <p:spPr>
            <a:xfrm>
              <a:off x="3704291"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E1B90F8-5C1C-4CFB-BB4E-1F809EA7A154}"/>
                </a:ext>
              </a:extLst>
            </p:cNvPr>
            <p:cNvSpPr/>
            <p:nvPr/>
          </p:nvSpPr>
          <p:spPr>
            <a:xfrm>
              <a:off x="3680827" y="1280173"/>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9C56A60-A9A3-49A9-8EFA-5807B9C3E627}"/>
                </a:ext>
              </a:extLst>
            </p:cNvPr>
            <p:cNvSpPr/>
            <p:nvPr/>
          </p:nvSpPr>
          <p:spPr>
            <a:xfrm>
              <a:off x="3704212" y="1292183"/>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4788A8B-7A46-46B1-A3BE-F5B921CF7E67}"/>
                </a:ext>
              </a:extLst>
            </p:cNvPr>
            <p:cNvSpPr/>
            <p:nvPr/>
          </p:nvSpPr>
          <p:spPr>
            <a:xfrm>
              <a:off x="3717608" y="1309186"/>
              <a:ext cx="81174" cy="40587"/>
            </a:xfrm>
            <a:custGeom>
              <a:avLst/>
              <a:gdLst>
                <a:gd name="connsiteX0" fmla="*/ 2041 w 81173"/>
                <a:gd name="connsiteY0" fmla="*/ 20979 h 40586"/>
                <a:gd name="connsiteX1" fmla="*/ 20826 w 81173"/>
                <a:gd name="connsiteY1" fmla="*/ 2193 h 40586"/>
                <a:gd name="connsiteX2" fmla="*/ 37647 w 81173"/>
                <a:gd name="connsiteY2" fmla="*/ 10305 h 40586"/>
                <a:gd name="connsiteX3" fmla="*/ 39953 w 81173"/>
                <a:gd name="connsiteY3" fmla="*/ 12696 h 40586"/>
                <a:gd name="connsiteX4" fmla="*/ 34658 w 81173"/>
                <a:gd name="connsiteY4" fmla="*/ 19869 h 40586"/>
                <a:gd name="connsiteX5" fmla="*/ 32524 w 81173"/>
                <a:gd name="connsiteY5" fmla="*/ 17221 h 40586"/>
                <a:gd name="connsiteX6" fmla="*/ 19801 w 81173"/>
                <a:gd name="connsiteY6" fmla="*/ 9537 h 40586"/>
                <a:gd name="connsiteX7" fmla="*/ 9384 w 81173"/>
                <a:gd name="connsiteY7" fmla="*/ 22259 h 40586"/>
                <a:gd name="connsiteX8" fmla="*/ 19716 w 81173"/>
                <a:gd name="connsiteY8" fmla="*/ 32335 h 40586"/>
                <a:gd name="connsiteX9" fmla="*/ 36110 w 81173"/>
                <a:gd name="connsiteY9" fmla="*/ 21662 h 40586"/>
                <a:gd name="connsiteX10" fmla="*/ 39013 w 81173"/>
                <a:gd name="connsiteY10" fmla="*/ 17478 h 40586"/>
                <a:gd name="connsiteX11" fmla="*/ 41319 w 81173"/>
                <a:gd name="connsiteY11" fmla="*/ 14147 h 40586"/>
                <a:gd name="connsiteX12" fmla="*/ 61213 w 81173"/>
                <a:gd name="connsiteY12" fmla="*/ 2023 h 40586"/>
                <a:gd name="connsiteX13" fmla="*/ 80169 w 81173"/>
                <a:gd name="connsiteY13" fmla="*/ 20808 h 40586"/>
                <a:gd name="connsiteX14" fmla="*/ 61384 w 81173"/>
                <a:gd name="connsiteY14" fmla="*/ 39593 h 40586"/>
                <a:gd name="connsiteX15" fmla="*/ 43026 w 81173"/>
                <a:gd name="connsiteY15" fmla="*/ 29773 h 40586"/>
                <a:gd name="connsiteX16" fmla="*/ 42428 w 81173"/>
                <a:gd name="connsiteY16" fmla="*/ 29090 h 40586"/>
                <a:gd name="connsiteX17" fmla="*/ 47466 w 81173"/>
                <a:gd name="connsiteY17" fmla="*/ 22601 h 40586"/>
                <a:gd name="connsiteX18" fmla="*/ 47979 w 81173"/>
                <a:gd name="connsiteY18" fmla="*/ 23113 h 40586"/>
                <a:gd name="connsiteX19" fmla="*/ 62495 w 81173"/>
                <a:gd name="connsiteY19" fmla="*/ 32079 h 40586"/>
                <a:gd name="connsiteX20" fmla="*/ 72912 w 81173"/>
                <a:gd name="connsiteY20" fmla="*/ 19356 h 40586"/>
                <a:gd name="connsiteX21" fmla="*/ 62580 w 81173"/>
                <a:gd name="connsiteY21" fmla="*/ 9280 h 40586"/>
                <a:gd name="connsiteX22" fmla="*/ 46186 w 81173"/>
                <a:gd name="connsiteY22" fmla="*/ 19954 h 40586"/>
                <a:gd name="connsiteX23" fmla="*/ 43283 w 81173"/>
                <a:gd name="connsiteY23" fmla="*/ 24138 h 40586"/>
                <a:gd name="connsiteX24" fmla="*/ 40892 w 81173"/>
                <a:gd name="connsiteY24" fmla="*/ 27382 h 40586"/>
                <a:gd name="connsiteX25" fmla="*/ 21082 w 81173"/>
                <a:gd name="connsiteY25" fmla="*/ 39507 h 40586"/>
                <a:gd name="connsiteX26" fmla="*/ 2041 w 81173"/>
                <a:gd name="connsiteY26" fmla="*/ 20979 h 4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73" h="40586">
                  <a:moveTo>
                    <a:pt x="2041" y="20979"/>
                  </a:moveTo>
                  <a:cubicBezTo>
                    <a:pt x="2382" y="6463"/>
                    <a:pt x="12714" y="2193"/>
                    <a:pt x="20826" y="2193"/>
                  </a:cubicBezTo>
                  <a:cubicBezTo>
                    <a:pt x="26803" y="2193"/>
                    <a:pt x="31756" y="4499"/>
                    <a:pt x="37647" y="10305"/>
                  </a:cubicBezTo>
                  <a:cubicBezTo>
                    <a:pt x="38330" y="10988"/>
                    <a:pt x="39953" y="12696"/>
                    <a:pt x="39953" y="12696"/>
                  </a:cubicBezTo>
                  <a:lnTo>
                    <a:pt x="34658" y="19869"/>
                  </a:lnTo>
                  <a:cubicBezTo>
                    <a:pt x="34658" y="19869"/>
                    <a:pt x="33207" y="18075"/>
                    <a:pt x="32524" y="17221"/>
                  </a:cubicBezTo>
                  <a:cubicBezTo>
                    <a:pt x="27571" y="11244"/>
                    <a:pt x="25010" y="9537"/>
                    <a:pt x="19801" y="9537"/>
                  </a:cubicBezTo>
                  <a:cubicBezTo>
                    <a:pt x="12970" y="9451"/>
                    <a:pt x="9128" y="16367"/>
                    <a:pt x="9384" y="22259"/>
                  </a:cubicBezTo>
                  <a:cubicBezTo>
                    <a:pt x="9640" y="28236"/>
                    <a:pt x="14422" y="32335"/>
                    <a:pt x="19716" y="32335"/>
                  </a:cubicBezTo>
                  <a:cubicBezTo>
                    <a:pt x="24241" y="32335"/>
                    <a:pt x="29792" y="29944"/>
                    <a:pt x="36110" y="21662"/>
                  </a:cubicBezTo>
                  <a:cubicBezTo>
                    <a:pt x="37049" y="20466"/>
                    <a:pt x="37989" y="19015"/>
                    <a:pt x="39013" y="17478"/>
                  </a:cubicBezTo>
                  <a:cubicBezTo>
                    <a:pt x="39696" y="16282"/>
                    <a:pt x="40550" y="15172"/>
                    <a:pt x="41319" y="14147"/>
                  </a:cubicBezTo>
                  <a:cubicBezTo>
                    <a:pt x="48064" y="5011"/>
                    <a:pt x="54383" y="2193"/>
                    <a:pt x="61213" y="2023"/>
                  </a:cubicBezTo>
                  <a:cubicBezTo>
                    <a:pt x="67959" y="1937"/>
                    <a:pt x="80169" y="6804"/>
                    <a:pt x="80169" y="20808"/>
                  </a:cubicBezTo>
                  <a:cubicBezTo>
                    <a:pt x="80169" y="34811"/>
                    <a:pt x="69496" y="39593"/>
                    <a:pt x="61384" y="39593"/>
                  </a:cubicBezTo>
                  <a:cubicBezTo>
                    <a:pt x="54809" y="39593"/>
                    <a:pt x="49601" y="36946"/>
                    <a:pt x="43026" y="29773"/>
                  </a:cubicBezTo>
                  <a:cubicBezTo>
                    <a:pt x="42770" y="29517"/>
                    <a:pt x="42428" y="29090"/>
                    <a:pt x="42428" y="29090"/>
                  </a:cubicBezTo>
                  <a:lnTo>
                    <a:pt x="47466" y="22601"/>
                  </a:lnTo>
                  <a:cubicBezTo>
                    <a:pt x="47466" y="22601"/>
                    <a:pt x="47722" y="22943"/>
                    <a:pt x="47979" y="23113"/>
                  </a:cubicBezTo>
                  <a:cubicBezTo>
                    <a:pt x="53870" y="30456"/>
                    <a:pt x="56859" y="31993"/>
                    <a:pt x="62495" y="32079"/>
                  </a:cubicBezTo>
                  <a:cubicBezTo>
                    <a:pt x="69325" y="32164"/>
                    <a:pt x="73168" y="25248"/>
                    <a:pt x="72912" y="19356"/>
                  </a:cubicBezTo>
                  <a:cubicBezTo>
                    <a:pt x="72655" y="13464"/>
                    <a:pt x="67874" y="9280"/>
                    <a:pt x="62580" y="9280"/>
                  </a:cubicBezTo>
                  <a:cubicBezTo>
                    <a:pt x="58054" y="9280"/>
                    <a:pt x="52504" y="11672"/>
                    <a:pt x="46186" y="19954"/>
                  </a:cubicBezTo>
                  <a:cubicBezTo>
                    <a:pt x="45246" y="21149"/>
                    <a:pt x="44307" y="22601"/>
                    <a:pt x="43283" y="24138"/>
                  </a:cubicBezTo>
                  <a:cubicBezTo>
                    <a:pt x="42599" y="25333"/>
                    <a:pt x="41745" y="26443"/>
                    <a:pt x="40892" y="27382"/>
                  </a:cubicBezTo>
                  <a:cubicBezTo>
                    <a:pt x="33805" y="36519"/>
                    <a:pt x="25522" y="39337"/>
                    <a:pt x="21082" y="39507"/>
                  </a:cubicBezTo>
                  <a:cubicBezTo>
                    <a:pt x="11263" y="40019"/>
                    <a:pt x="1528" y="34811"/>
                    <a:pt x="2041" y="20979"/>
                  </a:cubicBez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5E079428-8488-42EC-B4EB-873CBAD9ED42}"/>
                </a:ext>
              </a:extLst>
            </p:cNvPr>
            <p:cNvSpPr/>
            <p:nvPr/>
          </p:nvSpPr>
          <p:spPr>
            <a:xfrm>
              <a:off x="3565368"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F1475A5-05E2-4D8E-995E-D17065550ACC}"/>
                </a:ext>
              </a:extLst>
            </p:cNvPr>
            <p:cNvSpPr/>
            <p:nvPr/>
          </p:nvSpPr>
          <p:spPr>
            <a:xfrm>
              <a:off x="3731560"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E0410CE-A0AC-4BB7-BEE4-0289EAFF4664}"/>
                </a:ext>
              </a:extLst>
            </p:cNvPr>
            <p:cNvSpPr/>
            <p:nvPr/>
          </p:nvSpPr>
          <p:spPr>
            <a:xfrm>
              <a:off x="3898030" y="1561942"/>
              <a:ext cx="50734" cy="5073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915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A4E10FF-480D-4FEB-A427-E6CC28A247F6}"/>
              </a:ext>
            </a:extLst>
          </p:cNvPr>
          <p:cNvGrpSpPr/>
          <p:nvPr/>
        </p:nvGrpSpPr>
        <p:grpSpPr>
          <a:xfrm>
            <a:off x="3882169" y="1989851"/>
            <a:ext cx="5666327" cy="4335826"/>
            <a:chOff x="6382487" y="1699085"/>
            <a:chExt cx="5666327" cy="4335826"/>
          </a:xfrm>
        </p:grpSpPr>
        <p:sp>
          <p:nvSpPr>
            <p:cNvPr id="309" name="Rectangle: Rounded Corners 308">
              <a:extLst>
                <a:ext uri="{FF2B5EF4-FFF2-40B4-BE49-F238E27FC236}">
                  <a16:creationId xmlns:a16="http://schemas.microsoft.com/office/drawing/2014/main" id="{CBA58035-5BD8-4B3E-B0E1-4DA7403774E9}"/>
                </a:ext>
              </a:extLst>
            </p:cNvPr>
            <p:cNvSpPr/>
            <p:nvPr/>
          </p:nvSpPr>
          <p:spPr>
            <a:xfrm>
              <a:off x="6382487" y="1699085"/>
              <a:ext cx="5666327" cy="3592569"/>
            </a:xfrm>
            <a:prstGeom prst="roundRect">
              <a:avLst>
                <a:gd name="adj" fmla="val 352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0" name="Rectangle: Top Corners Rounded 309">
              <a:extLst>
                <a:ext uri="{FF2B5EF4-FFF2-40B4-BE49-F238E27FC236}">
                  <a16:creationId xmlns:a16="http://schemas.microsoft.com/office/drawing/2014/main" id="{B0DAE2B5-6E9E-4213-A6EE-A4F021B09F58}"/>
                </a:ext>
              </a:extLst>
            </p:cNvPr>
            <p:cNvSpPr/>
            <p:nvPr/>
          </p:nvSpPr>
          <p:spPr>
            <a:xfrm>
              <a:off x="7482893" y="5843031"/>
              <a:ext cx="3187309" cy="191880"/>
            </a:xfrm>
            <a:prstGeom prst="round2SameRect">
              <a:avLst>
                <a:gd name="adj1" fmla="val 39738"/>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1" name="Oval 310">
              <a:extLst>
                <a:ext uri="{FF2B5EF4-FFF2-40B4-BE49-F238E27FC236}">
                  <a16:creationId xmlns:a16="http://schemas.microsoft.com/office/drawing/2014/main" id="{E16D561F-3AA0-4BA2-A796-682BD80F3C2B}"/>
                </a:ext>
              </a:extLst>
            </p:cNvPr>
            <p:cNvSpPr/>
            <p:nvPr/>
          </p:nvSpPr>
          <p:spPr>
            <a:xfrm>
              <a:off x="9142165" y="1760322"/>
              <a:ext cx="146970" cy="14697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2" name="Oval 311">
              <a:extLst>
                <a:ext uri="{FF2B5EF4-FFF2-40B4-BE49-F238E27FC236}">
                  <a16:creationId xmlns:a16="http://schemas.microsoft.com/office/drawing/2014/main" id="{F49466D0-980F-479C-A200-9DF7773B42CA}"/>
                </a:ext>
              </a:extLst>
            </p:cNvPr>
            <p:cNvSpPr/>
            <p:nvPr/>
          </p:nvSpPr>
          <p:spPr>
            <a:xfrm>
              <a:off x="9163746" y="1782196"/>
              <a:ext cx="103809" cy="1038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3" name="Rectangle: Rounded Corners 312">
              <a:extLst>
                <a:ext uri="{FF2B5EF4-FFF2-40B4-BE49-F238E27FC236}">
                  <a16:creationId xmlns:a16="http://schemas.microsoft.com/office/drawing/2014/main" id="{879237B9-0954-4062-8A2D-DD4FF7348ED6}"/>
                </a:ext>
              </a:extLst>
            </p:cNvPr>
            <p:cNvSpPr/>
            <p:nvPr/>
          </p:nvSpPr>
          <p:spPr>
            <a:xfrm>
              <a:off x="6618779" y="1968528"/>
              <a:ext cx="5193744" cy="305368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D1B6C91C-9E00-49E7-8ADC-18498A3B3D40}"/>
                </a:ext>
              </a:extLst>
            </p:cNvPr>
            <p:cNvSpPr/>
            <p:nvPr/>
          </p:nvSpPr>
          <p:spPr>
            <a:xfrm>
              <a:off x="6382487" y="1699085"/>
              <a:ext cx="3688840" cy="3592569"/>
            </a:xfrm>
            <a:custGeom>
              <a:avLst/>
              <a:gdLst>
                <a:gd name="connsiteX0" fmla="*/ 163489 w 4762274"/>
                <a:gd name="connsiteY0" fmla="*/ 0 h 4637987"/>
                <a:gd name="connsiteX1" fmla="*/ 4762274 w 4762274"/>
                <a:gd name="connsiteY1" fmla="*/ 0 h 4637987"/>
                <a:gd name="connsiteX2" fmla="*/ 171183 w 4762274"/>
                <a:gd name="connsiteY2" fmla="*/ 4637987 h 4637987"/>
                <a:gd name="connsiteX3" fmla="*/ 163489 w 4762274"/>
                <a:gd name="connsiteY3" fmla="*/ 4637987 h 4637987"/>
                <a:gd name="connsiteX4" fmla="*/ 0 w 4762274"/>
                <a:gd name="connsiteY4" fmla="*/ 4474498 h 4637987"/>
                <a:gd name="connsiteX5" fmla="*/ 0 w 4762274"/>
                <a:gd name="connsiteY5" fmla="*/ 163489 h 4637987"/>
                <a:gd name="connsiteX6" fmla="*/ 163489 w 4762274"/>
                <a:gd name="connsiteY6" fmla="*/ 0 h 46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274" h="4637987">
                  <a:moveTo>
                    <a:pt x="163489" y="0"/>
                  </a:moveTo>
                  <a:lnTo>
                    <a:pt x="4762274" y="0"/>
                  </a:lnTo>
                  <a:lnTo>
                    <a:pt x="171183" y="4637987"/>
                  </a:lnTo>
                  <a:lnTo>
                    <a:pt x="163489" y="4637987"/>
                  </a:lnTo>
                  <a:cubicBezTo>
                    <a:pt x="73197" y="4637987"/>
                    <a:pt x="0" y="4564790"/>
                    <a:pt x="0" y="4474498"/>
                  </a:cubicBezTo>
                  <a:lnTo>
                    <a:pt x="0" y="163489"/>
                  </a:lnTo>
                  <a:cubicBezTo>
                    <a:pt x="0" y="73197"/>
                    <a:pt x="73197" y="0"/>
                    <a:pt x="163489" y="0"/>
                  </a:cubicBezTo>
                  <a:close/>
                </a:path>
              </a:pathLst>
            </a:cu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A94505B0-1704-4019-94C1-0F0CC93AFC88}"/>
                </a:ext>
              </a:extLst>
            </p:cNvPr>
            <p:cNvGrpSpPr/>
            <p:nvPr/>
          </p:nvGrpSpPr>
          <p:grpSpPr>
            <a:xfrm>
              <a:off x="8318676" y="5291654"/>
              <a:ext cx="1515742" cy="551377"/>
              <a:chOff x="4828032" y="5241301"/>
              <a:chExt cx="1956816" cy="1013383"/>
            </a:xfrm>
          </p:grpSpPr>
          <p:sp>
            <p:nvSpPr>
              <p:cNvPr id="316" name="Trapezoid 315">
                <a:extLst>
                  <a:ext uri="{FF2B5EF4-FFF2-40B4-BE49-F238E27FC236}">
                    <a16:creationId xmlns:a16="http://schemas.microsoft.com/office/drawing/2014/main" id="{33954A02-8C04-4C45-888C-471AD3509F0E}"/>
                  </a:ext>
                </a:extLst>
              </p:cNvPr>
              <p:cNvSpPr/>
              <p:nvPr/>
            </p:nvSpPr>
            <p:spPr>
              <a:xfrm>
                <a:off x="4828032" y="5241301"/>
                <a:ext cx="1956816" cy="1013383"/>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C6285196-A89B-4440-9FC3-E13124987F0D}"/>
                  </a:ext>
                </a:extLst>
              </p:cNvPr>
              <p:cNvSpPr/>
              <p:nvPr/>
            </p:nvSpPr>
            <p:spPr>
              <a:xfrm>
                <a:off x="4828032" y="5241301"/>
                <a:ext cx="1697034" cy="1013383"/>
              </a:xfrm>
              <a:custGeom>
                <a:avLst/>
                <a:gdLst>
                  <a:gd name="connsiteX0" fmla="*/ 253346 w 1697034"/>
                  <a:gd name="connsiteY0" fmla="*/ 0 h 1013383"/>
                  <a:gd name="connsiteX1" fmla="*/ 1697034 w 1697034"/>
                  <a:gd name="connsiteY1" fmla="*/ 0 h 1013383"/>
                  <a:gd name="connsiteX2" fmla="*/ 699142 w 1697034"/>
                  <a:gd name="connsiteY2" fmla="*/ 1013383 h 1013383"/>
                  <a:gd name="connsiteX3" fmla="*/ 0 w 1697034"/>
                  <a:gd name="connsiteY3" fmla="*/ 1013383 h 1013383"/>
                </a:gdLst>
                <a:ahLst/>
                <a:cxnLst>
                  <a:cxn ang="0">
                    <a:pos x="connsiteX0" y="connsiteY0"/>
                  </a:cxn>
                  <a:cxn ang="0">
                    <a:pos x="connsiteX1" y="connsiteY1"/>
                  </a:cxn>
                  <a:cxn ang="0">
                    <a:pos x="connsiteX2" y="connsiteY2"/>
                  </a:cxn>
                  <a:cxn ang="0">
                    <a:pos x="connsiteX3" y="connsiteY3"/>
                  </a:cxn>
                </a:cxnLst>
                <a:rect l="l" t="t" r="r" b="b"/>
                <a:pathLst>
                  <a:path w="1697034" h="1013383">
                    <a:moveTo>
                      <a:pt x="253346" y="0"/>
                    </a:moveTo>
                    <a:lnTo>
                      <a:pt x="1697034" y="0"/>
                    </a:lnTo>
                    <a:lnTo>
                      <a:pt x="699142" y="1013383"/>
                    </a:lnTo>
                    <a:lnTo>
                      <a:pt x="0" y="1013383"/>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400" name="Rectangle 399">
            <a:extLst>
              <a:ext uri="{FF2B5EF4-FFF2-40B4-BE49-F238E27FC236}">
                <a16:creationId xmlns:a16="http://schemas.microsoft.com/office/drawing/2014/main" id="{F53CE882-9DFF-442A-9967-A2616E0A82A5}"/>
              </a:ext>
            </a:extLst>
          </p:cNvPr>
          <p:cNvSpPr/>
          <p:nvPr/>
        </p:nvSpPr>
        <p:spPr>
          <a:xfrm>
            <a:off x="4118750" y="2259293"/>
            <a:ext cx="365760" cy="3053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5" name="Rectangle 494">
            <a:extLst>
              <a:ext uri="{FF2B5EF4-FFF2-40B4-BE49-F238E27FC236}">
                <a16:creationId xmlns:a16="http://schemas.microsoft.com/office/drawing/2014/main" id="{B3DE2725-C490-46BC-8537-5495D358A7F1}"/>
              </a:ext>
            </a:extLst>
          </p:cNvPr>
          <p:cNvSpPr/>
          <p:nvPr/>
        </p:nvSpPr>
        <p:spPr>
          <a:xfrm>
            <a:off x="7952542" y="2259294"/>
            <a:ext cx="1359606" cy="13716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386B52A-9B9F-4040-B32B-373CCAB56502}"/>
              </a:ext>
            </a:extLst>
          </p:cNvPr>
          <p:cNvSpPr>
            <a:spLocks noGrp="1"/>
          </p:cNvSpPr>
          <p:nvPr>
            <p:ph type="title"/>
          </p:nvPr>
        </p:nvSpPr>
        <p:spPr>
          <a:xfrm>
            <a:off x="574665" y="482657"/>
            <a:ext cx="11580323" cy="1040920"/>
          </a:xfrm>
        </p:spPr>
        <p:txBody>
          <a:bodyPr/>
          <a:lstStyle/>
          <a:p>
            <a:pPr>
              <a:spcBef>
                <a:spcPts val="1200"/>
              </a:spcBef>
            </a:pPr>
            <a:r>
              <a:rPr lang="pt-BR" dirty="0"/>
              <a:t>Desafios modernos de aplicativos da web</a:t>
            </a:r>
            <a:br>
              <a:rPr lang="en-US" dirty="0"/>
            </a:br>
            <a:br>
              <a:rPr lang="en-US" sz="600" dirty="0"/>
            </a:br>
            <a:r>
              <a:rPr lang="pt-BR" sz="1500" dirty="0">
                <a:solidFill>
                  <a:schemeClr val="accent1"/>
                </a:solidFill>
              </a:rPr>
              <a:t>O engajamento digital evoluiu muito além do conteúdo estático da Web - fornecendo interatividade e funcionalidade mais avançadas</a:t>
            </a:r>
            <a:endParaRPr lang="en-US" sz="1500" dirty="0">
              <a:solidFill>
                <a:schemeClr val="accent1"/>
              </a:solidFill>
            </a:endParaRPr>
          </a:p>
        </p:txBody>
      </p:sp>
      <p:sp>
        <p:nvSpPr>
          <p:cNvPr id="8" name="Rectangle 7">
            <a:extLst>
              <a:ext uri="{FF2B5EF4-FFF2-40B4-BE49-F238E27FC236}">
                <a16:creationId xmlns:a16="http://schemas.microsoft.com/office/drawing/2014/main" id="{1F498D44-D393-415E-979D-DCB5861FE58E}"/>
              </a:ext>
            </a:extLst>
          </p:cNvPr>
          <p:cNvSpPr/>
          <p:nvPr/>
        </p:nvSpPr>
        <p:spPr>
          <a:xfrm>
            <a:off x="-1" y="6323908"/>
            <a:ext cx="12436475" cy="274320"/>
          </a:xfrm>
          <a:prstGeom prst="rect">
            <a:avLst/>
          </a:prstGeom>
          <a:solidFill>
            <a:schemeClr val="accent2">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FB773A9-BFFF-4FEF-B64F-1E5E60CF8563}"/>
              </a:ext>
            </a:extLst>
          </p:cNvPr>
          <p:cNvSpPr/>
          <p:nvPr/>
        </p:nvSpPr>
        <p:spPr>
          <a:xfrm>
            <a:off x="1046643" y="2007628"/>
            <a:ext cx="2466025" cy="548640"/>
          </a:xfrm>
          <a:prstGeom prst="rect">
            <a:avLst/>
          </a:prstGeom>
        </p:spPr>
        <p:txBody>
          <a:bodyPr wrap="square" lIns="0" tIns="0" rIns="0" bIns="0" anchor="t">
            <a:noAutofit/>
          </a:bodyPr>
          <a:lstStyle/>
          <a:p>
            <a:pPr lvl="0" algn="r">
              <a:defRPr/>
            </a:pPr>
            <a:r>
              <a:rPr lang="pt-BR" dirty="0">
                <a:solidFill>
                  <a:prstClr val="black"/>
                </a:solidFill>
                <a:latin typeface="Segoe UI Semibold"/>
              </a:rPr>
              <a:t>Experiência rápida, fluida e confiável</a:t>
            </a:r>
            <a:endParaRPr kumimoji="0" lang="en-US" sz="1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201" name="Rectangle 200">
            <a:extLst>
              <a:ext uri="{FF2B5EF4-FFF2-40B4-BE49-F238E27FC236}">
                <a16:creationId xmlns:a16="http://schemas.microsoft.com/office/drawing/2014/main" id="{D35103B5-101A-4B5A-B18F-880C3CBBF7F5}"/>
              </a:ext>
            </a:extLst>
          </p:cNvPr>
          <p:cNvSpPr/>
          <p:nvPr/>
        </p:nvSpPr>
        <p:spPr>
          <a:xfrm>
            <a:off x="1046643" y="3336357"/>
            <a:ext cx="2466025" cy="548640"/>
          </a:xfrm>
          <a:prstGeom prst="rect">
            <a:avLst/>
          </a:prstGeom>
        </p:spPr>
        <p:txBody>
          <a:bodyPr wrap="square" lIns="0" tIns="0" rIns="0" bIns="0" anchor="t">
            <a:noAutofit/>
          </a:bodyPr>
          <a:lstStyle/>
          <a:p>
            <a:pPr lvl="0" algn="r">
              <a:defRPr/>
            </a:pPr>
            <a:r>
              <a:rPr lang="pt-BR" dirty="0">
                <a:solidFill>
                  <a:prstClr val="black"/>
                </a:solidFill>
                <a:latin typeface="Segoe UI Semibold"/>
              </a:rPr>
              <a:t>Rápida funcionalidade e atualizações de conteúdo</a:t>
            </a:r>
            <a:endParaRPr kumimoji="0" lang="en-US" sz="1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202" name="Rectangle 201">
            <a:extLst>
              <a:ext uri="{FF2B5EF4-FFF2-40B4-BE49-F238E27FC236}">
                <a16:creationId xmlns:a16="http://schemas.microsoft.com/office/drawing/2014/main" id="{CAE36890-ABCA-494A-A278-BD433037C83B}"/>
              </a:ext>
            </a:extLst>
          </p:cNvPr>
          <p:cNvSpPr/>
          <p:nvPr/>
        </p:nvSpPr>
        <p:spPr>
          <a:xfrm>
            <a:off x="1739538" y="4645825"/>
            <a:ext cx="1773130" cy="548640"/>
          </a:xfrm>
          <a:prstGeom prst="rect">
            <a:avLst/>
          </a:prstGeom>
        </p:spPr>
        <p:txBody>
          <a:bodyPr wrap="square" lIns="0" tIns="0" rIns="0" bIns="0" anchor="t">
            <a:noAutofit/>
          </a:bodyPr>
          <a:lstStyle/>
          <a:p>
            <a:pPr lvl="0" algn="r">
              <a:defRPr/>
            </a:pPr>
            <a:r>
              <a:rPr lang="en-US" dirty="0" err="1">
                <a:latin typeface="Segoe UI Semibold"/>
              </a:rPr>
              <a:t>Engajamento</a:t>
            </a:r>
            <a:r>
              <a:rPr lang="en-US" dirty="0">
                <a:latin typeface="Segoe UI Semibold"/>
              </a:rPr>
              <a:t> entre </a:t>
            </a:r>
            <a:r>
              <a:rPr lang="en-US" dirty="0" err="1">
                <a:latin typeface="Segoe UI Semibold"/>
              </a:rPr>
              <a:t>plataformas</a:t>
            </a:r>
            <a:endParaRPr kumimoji="0" lang="en-US" sz="1800" b="0" u="none" strike="noStrike" kern="1200" cap="none" spc="0" normalizeH="0" baseline="0" noProof="0" dirty="0">
              <a:ln>
                <a:noFill/>
              </a:ln>
              <a:effectLst/>
              <a:uLnTx/>
              <a:uFillTx/>
              <a:latin typeface="Segoe UI Semibold"/>
              <a:ea typeface="+mn-ea"/>
              <a:cs typeface="+mn-cs"/>
            </a:endParaRPr>
          </a:p>
        </p:txBody>
      </p:sp>
      <p:sp>
        <p:nvSpPr>
          <p:cNvPr id="203" name="Rectangle 202">
            <a:extLst>
              <a:ext uri="{FF2B5EF4-FFF2-40B4-BE49-F238E27FC236}">
                <a16:creationId xmlns:a16="http://schemas.microsoft.com/office/drawing/2014/main" id="{5243F3CC-F8FD-45DD-8D66-513F14E064BE}"/>
              </a:ext>
            </a:extLst>
          </p:cNvPr>
          <p:cNvSpPr/>
          <p:nvPr/>
        </p:nvSpPr>
        <p:spPr>
          <a:xfrm>
            <a:off x="9875011" y="2105462"/>
            <a:ext cx="2765202" cy="352973"/>
          </a:xfrm>
          <a:prstGeom prst="rect">
            <a:avLst/>
          </a:prstGeom>
        </p:spPr>
        <p:txBody>
          <a:bodyPr wrap="square" lIns="0" tIns="0" rIns="0" bIns="0" anchor="ctr">
            <a:no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Segoe UI Semibold"/>
                <a:ea typeface="+mn-ea"/>
                <a:cs typeface="+mn-cs"/>
              </a:rPr>
              <a:t>Customização</a:t>
            </a:r>
            <a:endParaRPr kumimoji="0" lang="en-US" sz="18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Semibold"/>
                <a:ea typeface="+mn-ea"/>
                <a:cs typeface="+mn-cs"/>
              </a:rPr>
              <a:t>inteligente</a:t>
            </a:r>
            <a:endParaRPr kumimoji="0" lang="en-US" sz="1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204" name="Rectangle 203">
            <a:extLst>
              <a:ext uri="{FF2B5EF4-FFF2-40B4-BE49-F238E27FC236}">
                <a16:creationId xmlns:a16="http://schemas.microsoft.com/office/drawing/2014/main" id="{A1805C18-849A-4681-8E45-EB1AF47755F7}"/>
              </a:ext>
            </a:extLst>
          </p:cNvPr>
          <p:cNvSpPr/>
          <p:nvPr/>
        </p:nvSpPr>
        <p:spPr>
          <a:xfrm>
            <a:off x="9875011" y="3199197"/>
            <a:ext cx="2450390" cy="822960"/>
          </a:xfrm>
          <a:prstGeom prst="rect">
            <a:avLst/>
          </a:prstGeom>
        </p:spPr>
        <p:txBody>
          <a:bodyPr wrap="square" lIns="0" tIns="0" rIns="0" bIns="0" anchor="t">
            <a:noAutofit/>
          </a:bodyPr>
          <a:lstStyle/>
          <a:p>
            <a:pPr lvl="0">
              <a:defRPr/>
            </a:pPr>
            <a:r>
              <a:rPr lang="pt-BR" dirty="0">
                <a:solidFill>
                  <a:prstClr val="black"/>
                </a:solidFill>
                <a:latin typeface="Segoe UI Semibold"/>
              </a:rPr>
              <a:t>Autenticação e identidade, manipulação de dados confidenciais</a:t>
            </a:r>
            <a:endParaRPr kumimoji="0" lang="en-US" sz="1800" b="0" i="0" u="none" strike="noStrike" kern="1200" cap="none" spc="0" normalizeH="0" baseline="0" noProof="0" dirty="0">
              <a:ln>
                <a:noFill/>
              </a:ln>
              <a:solidFill>
                <a:prstClr val="black"/>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1EF8E65E-723E-4515-8616-04C71188B8D5}"/>
              </a:ext>
            </a:extLst>
          </p:cNvPr>
          <p:cNvGrpSpPr/>
          <p:nvPr/>
        </p:nvGrpSpPr>
        <p:grpSpPr>
          <a:xfrm>
            <a:off x="4484509" y="2259293"/>
            <a:ext cx="3474720" cy="3053684"/>
            <a:chOff x="3987414" y="2259293"/>
            <a:chExt cx="3474720" cy="3053684"/>
          </a:xfrm>
        </p:grpSpPr>
        <p:sp>
          <p:nvSpPr>
            <p:cNvPr id="421" name="Rectangle 420">
              <a:extLst>
                <a:ext uri="{FF2B5EF4-FFF2-40B4-BE49-F238E27FC236}">
                  <a16:creationId xmlns:a16="http://schemas.microsoft.com/office/drawing/2014/main" id="{5B7EF705-3732-435F-ABD5-F9EED25EFBD6}"/>
                </a:ext>
              </a:extLst>
            </p:cNvPr>
            <p:cNvSpPr/>
            <p:nvPr/>
          </p:nvSpPr>
          <p:spPr>
            <a:xfrm>
              <a:off x="3987414" y="3996653"/>
              <a:ext cx="3474720" cy="13163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39C5977C-3922-4BC7-9185-2E999640B4AD}"/>
                </a:ext>
              </a:extLst>
            </p:cNvPr>
            <p:cNvGrpSpPr/>
            <p:nvPr/>
          </p:nvGrpSpPr>
          <p:grpSpPr>
            <a:xfrm>
              <a:off x="3987414" y="2259293"/>
              <a:ext cx="3474720" cy="1737360"/>
              <a:chOff x="3987414" y="2259293"/>
              <a:chExt cx="3474720" cy="1737360"/>
            </a:xfrm>
          </p:grpSpPr>
          <p:sp>
            <p:nvSpPr>
              <p:cNvPr id="412" name="Rectangle 411">
                <a:extLst>
                  <a:ext uri="{FF2B5EF4-FFF2-40B4-BE49-F238E27FC236}">
                    <a16:creationId xmlns:a16="http://schemas.microsoft.com/office/drawing/2014/main" id="{F35997DB-678B-4956-AB9E-C28B33A550FA}"/>
                  </a:ext>
                </a:extLst>
              </p:cNvPr>
              <p:cNvSpPr/>
              <p:nvPr/>
            </p:nvSpPr>
            <p:spPr>
              <a:xfrm>
                <a:off x="3987414" y="2259293"/>
                <a:ext cx="3474720" cy="1737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2" name="Rectangle 421">
                <a:extLst>
                  <a:ext uri="{FF2B5EF4-FFF2-40B4-BE49-F238E27FC236}">
                    <a16:creationId xmlns:a16="http://schemas.microsoft.com/office/drawing/2014/main" id="{EBB05F96-CFD4-4A0A-A39D-5D3DEF844943}"/>
                  </a:ext>
                </a:extLst>
              </p:cNvPr>
              <p:cNvSpPr/>
              <p:nvPr/>
            </p:nvSpPr>
            <p:spPr>
              <a:xfrm>
                <a:off x="3987414" y="2761595"/>
                <a:ext cx="3471408" cy="9601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C56F41AF-B8B4-418F-A176-C05484340466}"/>
                  </a:ext>
                </a:extLst>
              </p:cNvPr>
              <p:cNvGrpSpPr/>
              <p:nvPr/>
            </p:nvGrpSpPr>
            <p:grpSpPr>
              <a:xfrm>
                <a:off x="6049316" y="3019341"/>
                <a:ext cx="1338830" cy="702376"/>
                <a:chOff x="7085688" y="2804943"/>
                <a:chExt cx="1717329" cy="900943"/>
              </a:xfrm>
            </p:grpSpPr>
            <p:sp>
              <p:nvSpPr>
                <p:cNvPr id="57" name="Isosceles Triangle 56">
                  <a:extLst>
                    <a:ext uri="{FF2B5EF4-FFF2-40B4-BE49-F238E27FC236}">
                      <a16:creationId xmlns:a16="http://schemas.microsoft.com/office/drawing/2014/main" id="{8B3D2AF8-EF1C-4E27-9BE6-F255C78F0268}"/>
                    </a:ext>
                  </a:extLst>
                </p:cNvPr>
                <p:cNvSpPr/>
                <p:nvPr/>
              </p:nvSpPr>
              <p:spPr>
                <a:xfrm>
                  <a:off x="7085688" y="2804943"/>
                  <a:ext cx="1045092" cy="90094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3" name="Isosceles Triangle 462">
                  <a:extLst>
                    <a:ext uri="{FF2B5EF4-FFF2-40B4-BE49-F238E27FC236}">
                      <a16:creationId xmlns:a16="http://schemas.microsoft.com/office/drawing/2014/main" id="{D22800CF-39AC-455B-A0D6-CE345EEB226C}"/>
                    </a:ext>
                  </a:extLst>
                </p:cNvPr>
                <p:cNvSpPr/>
                <p:nvPr/>
              </p:nvSpPr>
              <p:spPr>
                <a:xfrm>
                  <a:off x="8135403" y="3130357"/>
                  <a:ext cx="667614" cy="57552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4C01E22E-8ACB-48F9-B8C1-06E79676C110}"/>
                  </a:ext>
                </a:extLst>
              </p:cNvPr>
              <p:cNvGrpSpPr/>
              <p:nvPr/>
            </p:nvGrpSpPr>
            <p:grpSpPr>
              <a:xfrm>
                <a:off x="6889948" y="2341464"/>
                <a:ext cx="213247" cy="213248"/>
                <a:chOff x="6889948" y="2341464"/>
                <a:chExt cx="213247" cy="213248"/>
              </a:xfrm>
            </p:grpSpPr>
            <p:sp>
              <p:nvSpPr>
                <p:cNvPr id="416" name="Freeform: Shape 415">
                  <a:extLst>
                    <a:ext uri="{FF2B5EF4-FFF2-40B4-BE49-F238E27FC236}">
                      <a16:creationId xmlns:a16="http://schemas.microsoft.com/office/drawing/2014/main" id="{B2CD8D92-3744-487E-8DC4-5058778F8C53}"/>
                    </a:ext>
                  </a:extLst>
                </p:cNvPr>
                <p:cNvSpPr/>
                <p:nvPr/>
              </p:nvSpPr>
              <p:spPr>
                <a:xfrm>
                  <a:off x="6889948" y="2341464"/>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419" name="Picture 6" descr="Image result for twitter logo png">
                  <a:extLst>
                    <a:ext uri="{FF2B5EF4-FFF2-40B4-BE49-F238E27FC236}">
                      <a16:creationId xmlns:a16="http://schemas.microsoft.com/office/drawing/2014/main" id="{CF4F0786-8C6F-4C23-95DC-5010C963C9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57" t="20517" r="15557" b="20517"/>
                <a:stretch/>
              </p:blipFill>
              <p:spPr bwMode="auto">
                <a:xfrm>
                  <a:off x="6928631" y="2388680"/>
                  <a:ext cx="138833" cy="118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3F991B40-4FB9-4B44-B90B-D8B34028AA68}"/>
                  </a:ext>
                </a:extLst>
              </p:cNvPr>
              <p:cNvGrpSpPr/>
              <p:nvPr/>
            </p:nvGrpSpPr>
            <p:grpSpPr>
              <a:xfrm>
                <a:off x="7161643" y="2341470"/>
                <a:ext cx="213247" cy="213248"/>
                <a:chOff x="7161643" y="2341470"/>
                <a:chExt cx="213247" cy="213248"/>
              </a:xfrm>
            </p:grpSpPr>
            <p:sp>
              <p:nvSpPr>
                <p:cNvPr id="417" name="Freeform: Shape 416">
                  <a:extLst>
                    <a:ext uri="{FF2B5EF4-FFF2-40B4-BE49-F238E27FC236}">
                      <a16:creationId xmlns:a16="http://schemas.microsoft.com/office/drawing/2014/main" id="{26F1DDC7-3AFC-4703-8019-010820070B88}"/>
                    </a:ext>
                  </a:extLst>
                </p:cNvPr>
                <p:cNvSpPr/>
                <p:nvPr/>
              </p:nvSpPr>
              <p:spPr>
                <a:xfrm>
                  <a:off x="7161643" y="2341470"/>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0F491EC-72B3-4DDF-9581-92F23131FD7C}"/>
                    </a:ext>
                  </a:extLst>
                </p:cNvPr>
                <p:cNvPicPr>
                  <a:picLocks noChangeAspect="1"/>
                </p:cNvPicPr>
                <p:nvPr/>
              </p:nvPicPr>
              <p:blipFill>
                <a:blip r:embed="rId5"/>
                <a:stretch>
                  <a:fillRect/>
                </a:stretch>
              </p:blipFill>
              <p:spPr>
                <a:xfrm>
                  <a:off x="7208579" y="2388407"/>
                  <a:ext cx="119375" cy="119375"/>
                </a:xfrm>
                <a:prstGeom prst="rect">
                  <a:avLst/>
                </a:prstGeom>
              </p:spPr>
            </p:pic>
          </p:grpSp>
          <p:grpSp>
            <p:nvGrpSpPr>
              <p:cNvPr id="17" name="Group 16">
                <a:extLst>
                  <a:ext uri="{FF2B5EF4-FFF2-40B4-BE49-F238E27FC236}">
                    <a16:creationId xmlns:a16="http://schemas.microsoft.com/office/drawing/2014/main" id="{CC8A0DA2-413F-47EB-80EC-BC34E5273C50}"/>
                  </a:ext>
                </a:extLst>
              </p:cNvPr>
              <p:cNvGrpSpPr/>
              <p:nvPr/>
            </p:nvGrpSpPr>
            <p:grpSpPr>
              <a:xfrm>
                <a:off x="6618258" y="2341462"/>
                <a:ext cx="213247" cy="213248"/>
                <a:chOff x="6618258" y="2341462"/>
                <a:chExt cx="213247" cy="213248"/>
              </a:xfrm>
            </p:grpSpPr>
            <p:sp>
              <p:nvSpPr>
                <p:cNvPr id="415" name="Freeform: Shape 414">
                  <a:extLst>
                    <a:ext uri="{FF2B5EF4-FFF2-40B4-BE49-F238E27FC236}">
                      <a16:creationId xmlns:a16="http://schemas.microsoft.com/office/drawing/2014/main" id="{76652BF7-2ADF-47A9-AABB-B9717E0AB5F9}"/>
                    </a:ext>
                  </a:extLst>
                </p:cNvPr>
                <p:cNvSpPr/>
                <p:nvPr/>
              </p:nvSpPr>
              <p:spPr>
                <a:xfrm>
                  <a:off x="6618258" y="2341462"/>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028" name="Picture 4" descr="Image result for fb logo png">
                  <a:extLst>
                    <a:ext uri="{FF2B5EF4-FFF2-40B4-BE49-F238E27FC236}">
                      <a16:creationId xmlns:a16="http://schemas.microsoft.com/office/drawing/2014/main" id="{18D649A3-7B05-46FF-B830-29F7D74C0D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1297" y="2360918"/>
                  <a:ext cx="87168" cy="174336"/>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23" name="Rectangle 422">
            <a:extLst>
              <a:ext uri="{FF2B5EF4-FFF2-40B4-BE49-F238E27FC236}">
                <a16:creationId xmlns:a16="http://schemas.microsoft.com/office/drawing/2014/main" id="{8C29D531-C3B8-4353-BE8F-25211A7DF0D9}"/>
              </a:ext>
            </a:extLst>
          </p:cNvPr>
          <p:cNvSpPr/>
          <p:nvPr/>
        </p:nvSpPr>
        <p:spPr>
          <a:xfrm>
            <a:off x="4187330" y="2806375"/>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25" name="Rectangle 424">
            <a:extLst>
              <a:ext uri="{FF2B5EF4-FFF2-40B4-BE49-F238E27FC236}">
                <a16:creationId xmlns:a16="http://schemas.microsoft.com/office/drawing/2014/main" id="{FD493E10-B8F3-4426-BAD2-0A2E69CC3C5A}"/>
              </a:ext>
            </a:extLst>
          </p:cNvPr>
          <p:cNvSpPr/>
          <p:nvPr/>
        </p:nvSpPr>
        <p:spPr>
          <a:xfrm>
            <a:off x="4187330" y="3447493"/>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26" name="Rectangle 425">
            <a:extLst>
              <a:ext uri="{FF2B5EF4-FFF2-40B4-BE49-F238E27FC236}">
                <a16:creationId xmlns:a16="http://schemas.microsoft.com/office/drawing/2014/main" id="{C16B9430-0B69-4E0B-BB5C-303398B5EE1B}"/>
              </a:ext>
            </a:extLst>
          </p:cNvPr>
          <p:cNvSpPr/>
          <p:nvPr/>
        </p:nvSpPr>
        <p:spPr>
          <a:xfrm>
            <a:off x="4187330" y="3126934"/>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27" name="Rectangle 426">
            <a:extLst>
              <a:ext uri="{FF2B5EF4-FFF2-40B4-BE49-F238E27FC236}">
                <a16:creationId xmlns:a16="http://schemas.microsoft.com/office/drawing/2014/main" id="{430AD3A1-9A7C-4774-B04A-3A733EE6F148}"/>
              </a:ext>
            </a:extLst>
          </p:cNvPr>
          <p:cNvSpPr/>
          <p:nvPr/>
        </p:nvSpPr>
        <p:spPr>
          <a:xfrm>
            <a:off x="4187330" y="3768053"/>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6CA90EEA-A182-4A98-AE1D-7B8BDD0C4286}"/>
              </a:ext>
            </a:extLst>
          </p:cNvPr>
          <p:cNvSpPr/>
          <p:nvPr/>
        </p:nvSpPr>
        <p:spPr>
          <a:xfrm>
            <a:off x="8027329" y="3794068"/>
            <a:ext cx="203872" cy="172248"/>
          </a:xfrm>
          <a:custGeom>
            <a:avLst/>
            <a:gdLst>
              <a:gd name="connsiteX0" fmla="*/ 817245 w 857250"/>
              <a:gd name="connsiteY0" fmla="*/ 256223 h 724273"/>
              <a:gd name="connsiteX1" fmla="*/ 857250 w 857250"/>
              <a:gd name="connsiteY1" fmla="*/ 256223 h 724273"/>
              <a:gd name="connsiteX2" fmla="*/ 857250 w 857250"/>
              <a:gd name="connsiteY2" fmla="*/ 335281 h 724273"/>
              <a:gd name="connsiteX3" fmla="*/ 817245 w 857250"/>
              <a:gd name="connsiteY3" fmla="*/ 335281 h 724273"/>
              <a:gd name="connsiteX4" fmla="*/ 524827 w 857250"/>
              <a:gd name="connsiteY4" fmla="*/ 256223 h 724273"/>
              <a:gd name="connsiteX5" fmla="*/ 524827 w 857250"/>
              <a:gd name="connsiteY5" fmla="*/ 392430 h 724273"/>
              <a:gd name="connsiteX6" fmla="*/ 581977 w 857250"/>
              <a:gd name="connsiteY6" fmla="*/ 392430 h 724273"/>
              <a:gd name="connsiteX7" fmla="*/ 581977 w 857250"/>
              <a:gd name="connsiteY7" fmla="*/ 256223 h 724273"/>
              <a:gd name="connsiteX8" fmla="*/ 276225 w 857250"/>
              <a:gd name="connsiteY8" fmla="*/ 256223 h 724273"/>
              <a:gd name="connsiteX9" fmla="*/ 276225 w 857250"/>
              <a:gd name="connsiteY9" fmla="*/ 392430 h 724273"/>
              <a:gd name="connsiteX10" fmla="*/ 333375 w 857250"/>
              <a:gd name="connsiteY10" fmla="*/ 392430 h 724273"/>
              <a:gd name="connsiteX11" fmla="*/ 333375 w 857250"/>
              <a:gd name="connsiteY11" fmla="*/ 256223 h 724273"/>
              <a:gd name="connsiteX12" fmla="*/ 0 w 857250"/>
              <a:gd name="connsiteY12" fmla="*/ 256223 h 724273"/>
              <a:gd name="connsiteX13" fmla="*/ 40005 w 857250"/>
              <a:gd name="connsiteY13" fmla="*/ 256223 h 724273"/>
              <a:gd name="connsiteX14" fmla="*/ 40005 w 857250"/>
              <a:gd name="connsiteY14" fmla="*/ 335281 h 724273"/>
              <a:gd name="connsiteX15" fmla="*/ 0 w 857250"/>
              <a:gd name="connsiteY15" fmla="*/ 335281 h 724273"/>
              <a:gd name="connsiteX16" fmla="*/ 408623 w 857250"/>
              <a:gd name="connsiteY16" fmla="*/ 0 h 724273"/>
              <a:gd name="connsiteX17" fmla="*/ 446723 w 857250"/>
              <a:gd name="connsiteY17" fmla="*/ 0 h 724273"/>
              <a:gd name="connsiteX18" fmla="*/ 446723 w 857250"/>
              <a:gd name="connsiteY18" fmla="*/ 38100 h 724273"/>
              <a:gd name="connsiteX19" fmla="*/ 435293 w 857250"/>
              <a:gd name="connsiteY19" fmla="*/ 38100 h 724273"/>
              <a:gd name="connsiteX20" fmla="*/ 435293 w 857250"/>
              <a:gd name="connsiteY20" fmla="*/ 91440 h 724273"/>
              <a:gd name="connsiteX21" fmla="*/ 722948 w 857250"/>
              <a:gd name="connsiteY21" fmla="*/ 91440 h 724273"/>
              <a:gd name="connsiteX22" fmla="*/ 784860 w 857250"/>
              <a:gd name="connsiteY22" fmla="*/ 153353 h 724273"/>
              <a:gd name="connsiteX23" fmla="*/ 784860 w 857250"/>
              <a:gd name="connsiteY23" fmla="*/ 508635 h 724273"/>
              <a:gd name="connsiteX24" fmla="*/ 721042 w 857250"/>
              <a:gd name="connsiteY24" fmla="*/ 573405 h 724273"/>
              <a:gd name="connsiteX25" fmla="*/ 269557 w 857250"/>
              <a:gd name="connsiteY25" fmla="*/ 573405 h 724273"/>
              <a:gd name="connsiteX26" fmla="*/ 267652 w 857250"/>
              <a:gd name="connsiteY26" fmla="*/ 574358 h 724273"/>
              <a:gd name="connsiteX27" fmla="*/ 76200 w 857250"/>
              <a:gd name="connsiteY27" fmla="*/ 723900 h 724273"/>
              <a:gd name="connsiteX28" fmla="*/ 72390 w 857250"/>
              <a:gd name="connsiteY28" fmla="*/ 721995 h 724273"/>
              <a:gd name="connsiteX29" fmla="*/ 72390 w 857250"/>
              <a:gd name="connsiteY29" fmla="*/ 573405 h 724273"/>
              <a:gd name="connsiteX30" fmla="*/ 72390 w 857250"/>
              <a:gd name="connsiteY30" fmla="*/ 156210 h 724273"/>
              <a:gd name="connsiteX31" fmla="*/ 136207 w 857250"/>
              <a:gd name="connsiteY31" fmla="*/ 91440 h 724273"/>
              <a:gd name="connsiteX32" fmla="*/ 420052 w 857250"/>
              <a:gd name="connsiteY32" fmla="*/ 91440 h 724273"/>
              <a:gd name="connsiteX33" fmla="*/ 420052 w 857250"/>
              <a:gd name="connsiteY33" fmla="*/ 38100 h 724273"/>
              <a:gd name="connsiteX34" fmla="*/ 408623 w 857250"/>
              <a:gd name="connsiteY34" fmla="*/ 38100 h 7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57250" h="724273">
                <a:moveTo>
                  <a:pt x="817245" y="256223"/>
                </a:moveTo>
                <a:lnTo>
                  <a:pt x="857250" y="256223"/>
                </a:lnTo>
                <a:lnTo>
                  <a:pt x="857250" y="335281"/>
                </a:lnTo>
                <a:lnTo>
                  <a:pt x="817245" y="335281"/>
                </a:lnTo>
                <a:close/>
                <a:moveTo>
                  <a:pt x="524827" y="256223"/>
                </a:moveTo>
                <a:lnTo>
                  <a:pt x="524827" y="392430"/>
                </a:lnTo>
                <a:lnTo>
                  <a:pt x="581977" y="392430"/>
                </a:lnTo>
                <a:lnTo>
                  <a:pt x="581977" y="256223"/>
                </a:lnTo>
                <a:close/>
                <a:moveTo>
                  <a:pt x="276225" y="256223"/>
                </a:moveTo>
                <a:lnTo>
                  <a:pt x="276225" y="392430"/>
                </a:lnTo>
                <a:lnTo>
                  <a:pt x="333375" y="392430"/>
                </a:lnTo>
                <a:lnTo>
                  <a:pt x="333375" y="256223"/>
                </a:lnTo>
                <a:close/>
                <a:moveTo>
                  <a:pt x="0" y="256223"/>
                </a:moveTo>
                <a:lnTo>
                  <a:pt x="40005" y="256223"/>
                </a:lnTo>
                <a:lnTo>
                  <a:pt x="40005" y="335281"/>
                </a:lnTo>
                <a:lnTo>
                  <a:pt x="0" y="335281"/>
                </a:lnTo>
                <a:close/>
                <a:moveTo>
                  <a:pt x="408623" y="0"/>
                </a:moveTo>
                <a:lnTo>
                  <a:pt x="446723" y="0"/>
                </a:lnTo>
                <a:lnTo>
                  <a:pt x="446723" y="38100"/>
                </a:lnTo>
                <a:lnTo>
                  <a:pt x="435293" y="38100"/>
                </a:lnTo>
                <a:lnTo>
                  <a:pt x="435293" y="91440"/>
                </a:lnTo>
                <a:lnTo>
                  <a:pt x="722948" y="91440"/>
                </a:lnTo>
                <a:cubicBezTo>
                  <a:pt x="757238" y="91440"/>
                  <a:pt x="784860" y="119063"/>
                  <a:pt x="784860" y="153353"/>
                </a:cubicBezTo>
                <a:lnTo>
                  <a:pt x="784860" y="508635"/>
                </a:lnTo>
                <a:cubicBezTo>
                  <a:pt x="784860" y="544830"/>
                  <a:pt x="756285" y="573405"/>
                  <a:pt x="721042" y="573405"/>
                </a:cubicBezTo>
                <a:lnTo>
                  <a:pt x="269557" y="573405"/>
                </a:lnTo>
                <a:cubicBezTo>
                  <a:pt x="268605" y="573405"/>
                  <a:pt x="267652" y="574358"/>
                  <a:pt x="267652" y="574358"/>
                </a:cubicBezTo>
                <a:lnTo>
                  <a:pt x="76200" y="723900"/>
                </a:lnTo>
                <a:cubicBezTo>
                  <a:pt x="74295" y="724853"/>
                  <a:pt x="72390" y="723900"/>
                  <a:pt x="72390" y="721995"/>
                </a:cubicBezTo>
                <a:lnTo>
                  <a:pt x="72390" y="573405"/>
                </a:lnTo>
                <a:lnTo>
                  <a:pt x="72390" y="156210"/>
                </a:lnTo>
                <a:cubicBezTo>
                  <a:pt x="72390" y="120015"/>
                  <a:pt x="100965" y="91440"/>
                  <a:pt x="136207" y="91440"/>
                </a:cubicBezTo>
                <a:lnTo>
                  <a:pt x="420052" y="91440"/>
                </a:lnTo>
                <a:lnTo>
                  <a:pt x="420052" y="38100"/>
                </a:lnTo>
                <a:lnTo>
                  <a:pt x="408623" y="38100"/>
                </a:lnTo>
                <a:close/>
              </a:path>
            </a:pathLst>
          </a:custGeom>
          <a:solidFill>
            <a:srgbClr val="00000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3" name="Rectangle 482">
            <a:extLst>
              <a:ext uri="{FF2B5EF4-FFF2-40B4-BE49-F238E27FC236}">
                <a16:creationId xmlns:a16="http://schemas.microsoft.com/office/drawing/2014/main" id="{462C460E-2D40-41B4-9291-45C372594EE7}"/>
              </a:ext>
            </a:extLst>
          </p:cNvPr>
          <p:cNvSpPr/>
          <p:nvPr/>
        </p:nvSpPr>
        <p:spPr>
          <a:xfrm>
            <a:off x="4580607" y="2864871"/>
            <a:ext cx="1280160"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85" name="Straight Connector 484">
            <a:extLst>
              <a:ext uri="{FF2B5EF4-FFF2-40B4-BE49-F238E27FC236}">
                <a16:creationId xmlns:a16="http://schemas.microsoft.com/office/drawing/2014/main" id="{14D40FC4-50A1-4104-97E7-8CAB7BEF7795}"/>
              </a:ext>
            </a:extLst>
          </p:cNvPr>
          <p:cNvCxnSpPr>
            <a:cxnSpLocks/>
          </p:cNvCxnSpPr>
          <p:nvPr/>
        </p:nvCxnSpPr>
        <p:spPr>
          <a:xfrm>
            <a:off x="4580607" y="3470850"/>
            <a:ext cx="82296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51242C9E-66A2-4562-97B5-94F823950253}"/>
              </a:ext>
            </a:extLst>
          </p:cNvPr>
          <p:cNvCxnSpPr>
            <a:cxnSpLocks/>
          </p:cNvCxnSpPr>
          <p:nvPr/>
        </p:nvCxnSpPr>
        <p:spPr>
          <a:xfrm>
            <a:off x="4580607" y="3540359"/>
            <a:ext cx="82296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AE568369-37E9-4657-B0E9-FFB6D40A398A}"/>
              </a:ext>
            </a:extLst>
          </p:cNvPr>
          <p:cNvCxnSpPr>
            <a:cxnSpLocks/>
          </p:cNvCxnSpPr>
          <p:nvPr/>
        </p:nvCxnSpPr>
        <p:spPr>
          <a:xfrm>
            <a:off x="4580607" y="3609869"/>
            <a:ext cx="82296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ECD1DB64-7B48-4093-BA38-03CFA0CED3CD}"/>
              </a:ext>
            </a:extLst>
          </p:cNvPr>
          <p:cNvGrpSpPr/>
          <p:nvPr/>
        </p:nvGrpSpPr>
        <p:grpSpPr>
          <a:xfrm>
            <a:off x="5700866" y="3615404"/>
            <a:ext cx="1042006" cy="571360"/>
            <a:chOff x="8194041" y="3610776"/>
            <a:chExt cx="1042006" cy="571360"/>
          </a:xfrm>
        </p:grpSpPr>
        <p:sp>
          <p:nvSpPr>
            <p:cNvPr id="68" name="Rectangle 67">
              <a:extLst>
                <a:ext uri="{FF2B5EF4-FFF2-40B4-BE49-F238E27FC236}">
                  <a16:creationId xmlns:a16="http://schemas.microsoft.com/office/drawing/2014/main" id="{0411982B-1AE2-4C8A-A9F3-09DFE6405C97}"/>
                </a:ext>
              </a:extLst>
            </p:cNvPr>
            <p:cNvSpPr/>
            <p:nvPr/>
          </p:nvSpPr>
          <p:spPr>
            <a:xfrm>
              <a:off x="8194041" y="3610776"/>
              <a:ext cx="1042006" cy="57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0" name="Rectangle: Rounded Corners 489">
              <a:extLst>
                <a:ext uri="{FF2B5EF4-FFF2-40B4-BE49-F238E27FC236}">
                  <a16:creationId xmlns:a16="http://schemas.microsoft.com/office/drawing/2014/main" id="{21B89579-419C-4866-8E24-66FB9F15B859}"/>
                </a:ext>
              </a:extLst>
            </p:cNvPr>
            <p:cNvSpPr/>
            <p:nvPr/>
          </p:nvSpPr>
          <p:spPr>
            <a:xfrm>
              <a:off x="8531029" y="4005700"/>
              <a:ext cx="368031" cy="9144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7447BD6C-432D-4966-9A4D-84306067D673}"/>
                </a:ext>
              </a:extLst>
            </p:cNvPr>
            <p:cNvSpPr/>
            <p:nvPr/>
          </p:nvSpPr>
          <p:spPr>
            <a:xfrm>
              <a:off x="9121116" y="3649603"/>
              <a:ext cx="78626" cy="78626"/>
            </a:xfrm>
            <a:custGeom>
              <a:avLst/>
              <a:gdLst>
                <a:gd name="connsiteX0" fmla="*/ 79672 w 554840"/>
                <a:gd name="connsiteY0" fmla="*/ 0 h 554840"/>
                <a:gd name="connsiteX1" fmla="*/ 277420 w 554840"/>
                <a:gd name="connsiteY1" fmla="*/ 197749 h 554840"/>
                <a:gd name="connsiteX2" fmla="*/ 475168 w 554840"/>
                <a:gd name="connsiteY2" fmla="*/ 0 h 554840"/>
                <a:gd name="connsiteX3" fmla="*/ 554840 w 554840"/>
                <a:gd name="connsiteY3" fmla="*/ 79672 h 554840"/>
                <a:gd name="connsiteX4" fmla="*/ 357091 w 554840"/>
                <a:gd name="connsiteY4" fmla="*/ 277420 h 554840"/>
                <a:gd name="connsiteX5" fmla="*/ 554840 w 554840"/>
                <a:gd name="connsiteY5" fmla="*/ 475168 h 554840"/>
                <a:gd name="connsiteX6" fmla="*/ 475168 w 554840"/>
                <a:gd name="connsiteY6" fmla="*/ 554840 h 554840"/>
                <a:gd name="connsiteX7" fmla="*/ 277420 w 554840"/>
                <a:gd name="connsiteY7" fmla="*/ 357091 h 554840"/>
                <a:gd name="connsiteX8" fmla="*/ 79672 w 554840"/>
                <a:gd name="connsiteY8" fmla="*/ 554840 h 554840"/>
                <a:gd name="connsiteX9" fmla="*/ 0 w 554840"/>
                <a:gd name="connsiteY9" fmla="*/ 475168 h 554840"/>
                <a:gd name="connsiteX10" fmla="*/ 197749 w 554840"/>
                <a:gd name="connsiteY10" fmla="*/ 277420 h 554840"/>
                <a:gd name="connsiteX11" fmla="*/ 0 w 554840"/>
                <a:gd name="connsiteY11" fmla="*/ 79672 h 55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840" h="554840">
                  <a:moveTo>
                    <a:pt x="79672" y="0"/>
                  </a:moveTo>
                  <a:lnTo>
                    <a:pt x="277420" y="197749"/>
                  </a:lnTo>
                  <a:lnTo>
                    <a:pt x="475168" y="0"/>
                  </a:lnTo>
                  <a:lnTo>
                    <a:pt x="554840" y="79672"/>
                  </a:lnTo>
                  <a:lnTo>
                    <a:pt x="357091" y="277420"/>
                  </a:lnTo>
                  <a:lnTo>
                    <a:pt x="554840" y="475168"/>
                  </a:lnTo>
                  <a:lnTo>
                    <a:pt x="475168" y="554840"/>
                  </a:lnTo>
                  <a:lnTo>
                    <a:pt x="277420" y="357091"/>
                  </a:lnTo>
                  <a:lnTo>
                    <a:pt x="79672" y="554840"/>
                  </a:lnTo>
                  <a:lnTo>
                    <a:pt x="0" y="475168"/>
                  </a:lnTo>
                  <a:lnTo>
                    <a:pt x="197749" y="277420"/>
                  </a:lnTo>
                  <a:lnTo>
                    <a:pt x="0" y="7967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B7753CCA-1BF3-4797-A0B8-939D0D54E80E}"/>
              </a:ext>
            </a:extLst>
          </p:cNvPr>
          <p:cNvGrpSpPr/>
          <p:nvPr/>
        </p:nvGrpSpPr>
        <p:grpSpPr>
          <a:xfrm>
            <a:off x="8825306" y="2336313"/>
            <a:ext cx="402036" cy="402036"/>
            <a:chOff x="11325624" y="2045547"/>
            <a:chExt cx="402036" cy="402036"/>
          </a:xfrm>
        </p:grpSpPr>
        <p:sp>
          <p:nvSpPr>
            <p:cNvPr id="76" name="Oval 75">
              <a:extLst>
                <a:ext uri="{FF2B5EF4-FFF2-40B4-BE49-F238E27FC236}">
                  <a16:creationId xmlns:a16="http://schemas.microsoft.com/office/drawing/2014/main" id="{D7DB65BD-107E-458F-B583-CAEF221E47DF}"/>
                </a:ext>
              </a:extLst>
            </p:cNvPr>
            <p:cNvSpPr/>
            <p:nvPr/>
          </p:nvSpPr>
          <p:spPr>
            <a:xfrm>
              <a:off x="11325624" y="2045547"/>
              <a:ext cx="402036" cy="40203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9" name="people_4" title="Icon of a person">
              <a:extLst>
                <a:ext uri="{FF2B5EF4-FFF2-40B4-BE49-F238E27FC236}">
                  <a16:creationId xmlns:a16="http://schemas.microsoft.com/office/drawing/2014/main" id="{7A601CAC-1958-45A9-B6BF-C6650B66D26B}"/>
                </a:ext>
              </a:extLst>
            </p:cNvPr>
            <p:cNvSpPr>
              <a:spLocks noChangeAspect="1" noEditPoints="1"/>
            </p:cNvSpPr>
            <p:nvPr/>
          </p:nvSpPr>
          <p:spPr bwMode="auto">
            <a:xfrm>
              <a:off x="11451281" y="2104283"/>
              <a:ext cx="207190" cy="2316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2ADFEA67-9171-416D-BE9F-1A46327FDE38}"/>
                </a:ext>
              </a:extLst>
            </p:cNvPr>
            <p:cNvSpPr/>
            <p:nvPr/>
          </p:nvSpPr>
          <p:spPr>
            <a:xfrm>
              <a:off x="11367958" y="2277501"/>
              <a:ext cx="71582" cy="71582"/>
            </a:xfrm>
            <a:custGeom>
              <a:avLst/>
              <a:gdLst>
                <a:gd name="connsiteX0" fmla="*/ 228463 w 671992"/>
                <a:gd name="connsiteY0" fmla="*/ 0 h 671992"/>
                <a:gd name="connsiteX1" fmla="*/ 443529 w 671992"/>
                <a:gd name="connsiteY1" fmla="*/ 0 h 671992"/>
                <a:gd name="connsiteX2" fmla="*/ 443529 w 671992"/>
                <a:gd name="connsiteY2" fmla="*/ 228463 h 671992"/>
                <a:gd name="connsiteX3" fmla="*/ 671992 w 671992"/>
                <a:gd name="connsiteY3" fmla="*/ 228463 h 671992"/>
                <a:gd name="connsiteX4" fmla="*/ 671992 w 671992"/>
                <a:gd name="connsiteY4" fmla="*/ 443529 h 671992"/>
                <a:gd name="connsiteX5" fmla="*/ 443529 w 671992"/>
                <a:gd name="connsiteY5" fmla="*/ 443529 h 671992"/>
                <a:gd name="connsiteX6" fmla="*/ 443529 w 671992"/>
                <a:gd name="connsiteY6" fmla="*/ 671992 h 671992"/>
                <a:gd name="connsiteX7" fmla="*/ 228463 w 671992"/>
                <a:gd name="connsiteY7" fmla="*/ 671992 h 671992"/>
                <a:gd name="connsiteX8" fmla="*/ 228463 w 671992"/>
                <a:gd name="connsiteY8" fmla="*/ 443529 h 671992"/>
                <a:gd name="connsiteX9" fmla="*/ 0 w 671992"/>
                <a:gd name="connsiteY9" fmla="*/ 443529 h 671992"/>
                <a:gd name="connsiteX10" fmla="*/ 0 w 671992"/>
                <a:gd name="connsiteY10" fmla="*/ 228463 h 671992"/>
                <a:gd name="connsiteX11" fmla="*/ 228463 w 671992"/>
                <a:gd name="connsiteY11" fmla="*/ 228463 h 67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992" h="671992">
                  <a:moveTo>
                    <a:pt x="228463" y="0"/>
                  </a:moveTo>
                  <a:lnTo>
                    <a:pt x="443529" y="0"/>
                  </a:lnTo>
                  <a:lnTo>
                    <a:pt x="443529" y="228463"/>
                  </a:lnTo>
                  <a:lnTo>
                    <a:pt x="671992" y="228463"/>
                  </a:lnTo>
                  <a:lnTo>
                    <a:pt x="671992" y="443529"/>
                  </a:lnTo>
                  <a:lnTo>
                    <a:pt x="443529" y="443529"/>
                  </a:lnTo>
                  <a:lnTo>
                    <a:pt x="443529" y="671992"/>
                  </a:lnTo>
                  <a:lnTo>
                    <a:pt x="228463" y="671992"/>
                  </a:lnTo>
                  <a:lnTo>
                    <a:pt x="228463" y="443529"/>
                  </a:lnTo>
                  <a:lnTo>
                    <a:pt x="0" y="443529"/>
                  </a:lnTo>
                  <a:lnTo>
                    <a:pt x="0" y="228463"/>
                  </a:lnTo>
                  <a:lnTo>
                    <a:pt x="228463" y="2284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74" name="TextBox 373">
            <a:extLst>
              <a:ext uri="{FF2B5EF4-FFF2-40B4-BE49-F238E27FC236}">
                <a16:creationId xmlns:a16="http://schemas.microsoft.com/office/drawing/2014/main" id="{D822CF57-90E3-4B68-9B57-1226ECF7C16D}"/>
              </a:ext>
            </a:extLst>
          </p:cNvPr>
          <p:cNvSpPr txBox="1"/>
          <p:nvPr/>
        </p:nvSpPr>
        <p:spPr>
          <a:xfrm>
            <a:off x="8029206" y="2445891"/>
            <a:ext cx="640080" cy="182880"/>
          </a:xfrm>
          <a:prstGeom prst="rect">
            <a:avLst/>
          </a:prstGeom>
          <a:noFill/>
        </p:spPr>
        <p:txBody>
          <a:bodyPr wrap="square" lIns="0" tIns="0" rIns="0" bIns="0"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Segoe UI Semibold"/>
                <a:ea typeface="+mn-ea"/>
                <a:cs typeface="+mn-cs"/>
              </a:rPr>
              <a:t>HELLO</a:t>
            </a:r>
          </a:p>
        </p:txBody>
      </p:sp>
      <p:sp>
        <p:nvSpPr>
          <p:cNvPr id="510" name="Rectangle 509">
            <a:extLst>
              <a:ext uri="{FF2B5EF4-FFF2-40B4-BE49-F238E27FC236}">
                <a16:creationId xmlns:a16="http://schemas.microsoft.com/office/drawing/2014/main" id="{30B12608-53F2-4714-BD72-2B5177FC26F3}"/>
              </a:ext>
            </a:extLst>
          </p:cNvPr>
          <p:cNvSpPr/>
          <p:nvPr/>
        </p:nvSpPr>
        <p:spPr>
          <a:xfrm>
            <a:off x="8029206" y="2864412"/>
            <a:ext cx="1198136" cy="228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511" name="Rectangle 510">
            <a:extLst>
              <a:ext uri="{FF2B5EF4-FFF2-40B4-BE49-F238E27FC236}">
                <a16:creationId xmlns:a16="http://schemas.microsoft.com/office/drawing/2014/main" id="{6397EB3B-CBCB-4CC6-8350-9BC213CBE3C1}"/>
              </a:ext>
            </a:extLst>
          </p:cNvPr>
          <p:cNvSpPr/>
          <p:nvPr/>
        </p:nvSpPr>
        <p:spPr>
          <a:xfrm>
            <a:off x="8029206" y="3161019"/>
            <a:ext cx="1198136" cy="228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513" name="Rectangle 512">
            <a:extLst>
              <a:ext uri="{FF2B5EF4-FFF2-40B4-BE49-F238E27FC236}">
                <a16:creationId xmlns:a16="http://schemas.microsoft.com/office/drawing/2014/main" id="{1BC5AA01-D726-45E5-A74C-F44C36A016F7}"/>
              </a:ext>
            </a:extLst>
          </p:cNvPr>
          <p:cNvSpPr/>
          <p:nvPr/>
        </p:nvSpPr>
        <p:spPr>
          <a:xfrm>
            <a:off x="8320081" y="3788752"/>
            <a:ext cx="886301" cy="182880"/>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36E78078-0489-4F9A-B44E-20744E4B74EA}"/>
              </a:ext>
            </a:extLst>
          </p:cNvPr>
          <p:cNvGrpSpPr/>
          <p:nvPr/>
        </p:nvGrpSpPr>
        <p:grpSpPr>
          <a:xfrm>
            <a:off x="6508774" y="3579577"/>
            <a:ext cx="413116" cy="413116"/>
            <a:chOff x="10329801" y="1160312"/>
            <a:chExt cx="600010" cy="600010"/>
          </a:xfrm>
        </p:grpSpPr>
        <p:sp>
          <p:nvSpPr>
            <p:cNvPr id="9" name="Oval 8">
              <a:extLst>
                <a:ext uri="{FF2B5EF4-FFF2-40B4-BE49-F238E27FC236}">
                  <a16:creationId xmlns:a16="http://schemas.microsoft.com/office/drawing/2014/main" id="{B1B1277C-F8D0-49E1-AD9F-5A52E63282CD}"/>
                </a:ext>
              </a:extLst>
            </p:cNvPr>
            <p:cNvSpPr/>
            <p:nvPr/>
          </p:nvSpPr>
          <p:spPr>
            <a:xfrm>
              <a:off x="10329801" y="1160312"/>
              <a:ext cx="600010" cy="6000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Arc 5">
              <a:extLst>
                <a:ext uri="{FF2B5EF4-FFF2-40B4-BE49-F238E27FC236}">
                  <a16:creationId xmlns:a16="http://schemas.microsoft.com/office/drawing/2014/main" id="{BE9FF099-4D33-4501-9139-303EBAD00C3D}"/>
                </a:ext>
              </a:extLst>
            </p:cNvPr>
            <p:cNvSpPr/>
            <p:nvPr/>
          </p:nvSpPr>
          <p:spPr>
            <a:xfrm>
              <a:off x="10408199" y="1238710"/>
              <a:ext cx="443214" cy="443214"/>
            </a:xfrm>
            <a:prstGeom prst="arc">
              <a:avLst>
                <a:gd name="adj1" fmla="val 15408676"/>
                <a:gd name="adj2" fmla="val 10722134"/>
              </a:avLst>
            </a:prstGeom>
            <a:ln w="19050">
              <a:gradFill>
                <a:gsLst>
                  <a:gs pos="0">
                    <a:schemeClr val="bg1"/>
                  </a:gs>
                  <a:gs pos="93000">
                    <a:schemeClr val="bg1">
                      <a:lumMod val="85000"/>
                      <a:alpha val="80000"/>
                    </a:schemeClr>
                  </a:gs>
                  <a:gs pos="87000">
                    <a:schemeClr val="bg1">
                      <a:lumMod val="85000"/>
                      <a:alpha val="80000"/>
                    </a:schemeClr>
                  </a:gs>
                  <a:gs pos="100000">
                    <a:schemeClr val="bg1">
                      <a:lumMod val="85000"/>
                      <a:alpha val="80000"/>
                    </a:schemeClr>
                  </a:gs>
                </a:gsLst>
                <a:lin ang="5400000" scaled="1"/>
              </a:gra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336" name="Straight Connector 335">
            <a:extLst>
              <a:ext uri="{FF2B5EF4-FFF2-40B4-BE49-F238E27FC236}">
                <a16:creationId xmlns:a16="http://schemas.microsoft.com/office/drawing/2014/main" id="{737076B3-626D-4027-A9CA-4E85539AA86B}"/>
              </a:ext>
            </a:extLst>
          </p:cNvPr>
          <p:cNvCxnSpPr>
            <a:cxnSpLocks/>
          </p:cNvCxnSpPr>
          <p:nvPr/>
        </p:nvCxnSpPr>
        <p:spPr>
          <a:xfrm>
            <a:off x="8123676" y="2978712"/>
            <a:ext cx="8229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6F44E978-8859-4D93-9331-4AF40059C4D0}"/>
              </a:ext>
            </a:extLst>
          </p:cNvPr>
          <p:cNvCxnSpPr>
            <a:cxnSpLocks/>
          </p:cNvCxnSpPr>
          <p:nvPr/>
        </p:nvCxnSpPr>
        <p:spPr>
          <a:xfrm>
            <a:off x="8123676" y="3275319"/>
            <a:ext cx="8229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CEEBED1-7153-42A5-8CAF-9FE4066935BA}"/>
              </a:ext>
            </a:extLst>
          </p:cNvPr>
          <p:cNvSpPr/>
          <p:nvPr/>
        </p:nvSpPr>
        <p:spPr>
          <a:xfrm>
            <a:off x="5875144" y="3676296"/>
            <a:ext cx="693450" cy="302066"/>
          </a:xfrm>
          <a:prstGeom prst="rect">
            <a:avLst/>
          </a:prstGeom>
        </p:spPr>
        <p:txBody>
          <a:bodyPr wrap="square" lIns="0" tIns="0" rIns="0" bIns="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82828"/>
                </a:solidFill>
                <a:effectLst/>
                <a:uLnTx/>
                <a:uFillTx/>
                <a:latin typeface="Segoe UI"/>
                <a:ea typeface="+mn-ea"/>
                <a:cs typeface="+mn-cs"/>
              </a:rPr>
              <a:t>CUSTOM OFFER</a:t>
            </a:r>
          </a:p>
        </p:txBody>
      </p:sp>
      <p:sp>
        <p:nvSpPr>
          <p:cNvPr id="488" name="Photo2_EB9F" title="Icon of a photo of a landscape">
            <a:extLst>
              <a:ext uri="{FF2B5EF4-FFF2-40B4-BE49-F238E27FC236}">
                <a16:creationId xmlns:a16="http://schemas.microsoft.com/office/drawing/2014/main" id="{26F6B714-8246-4DCB-80D6-5A48972AB01A}"/>
              </a:ext>
            </a:extLst>
          </p:cNvPr>
          <p:cNvSpPr>
            <a:spLocks noChangeAspect="1" noEditPoints="1"/>
          </p:cNvSpPr>
          <p:nvPr/>
        </p:nvSpPr>
        <p:spPr bwMode="auto">
          <a:xfrm>
            <a:off x="6763996" y="4161996"/>
            <a:ext cx="895541" cy="65723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8A4A94-5CC6-4C29-9703-4C557059489C}"/>
              </a:ext>
            </a:extLst>
          </p:cNvPr>
          <p:cNvGrpSpPr/>
          <p:nvPr/>
        </p:nvGrpSpPr>
        <p:grpSpPr>
          <a:xfrm>
            <a:off x="8060089" y="5045982"/>
            <a:ext cx="1146293" cy="137160"/>
            <a:chOff x="7562994" y="4755216"/>
            <a:chExt cx="1146293" cy="137160"/>
          </a:xfrm>
        </p:grpSpPr>
        <p:sp>
          <p:nvSpPr>
            <p:cNvPr id="96" name="Rectangle 95">
              <a:extLst>
                <a:ext uri="{FF2B5EF4-FFF2-40B4-BE49-F238E27FC236}">
                  <a16:creationId xmlns:a16="http://schemas.microsoft.com/office/drawing/2014/main" id="{BC3A9B62-55F1-4EF9-8792-778BB18B511E}"/>
                </a:ext>
              </a:extLst>
            </p:cNvPr>
            <p:cNvSpPr/>
            <p:nvPr/>
          </p:nvSpPr>
          <p:spPr>
            <a:xfrm>
              <a:off x="7562994" y="4755216"/>
              <a:ext cx="876484" cy="137160"/>
            </a:xfrm>
            <a:prstGeom prst="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2" name="Rectangle 511">
              <a:extLst>
                <a:ext uri="{FF2B5EF4-FFF2-40B4-BE49-F238E27FC236}">
                  <a16:creationId xmlns:a16="http://schemas.microsoft.com/office/drawing/2014/main" id="{3E75D6F8-38CB-4C61-9305-A8D56D821BA3}"/>
                </a:ext>
              </a:extLst>
            </p:cNvPr>
            <p:cNvSpPr/>
            <p:nvPr/>
          </p:nvSpPr>
          <p:spPr>
            <a:xfrm>
              <a:off x="8434967" y="4755216"/>
              <a:ext cx="274320" cy="137160"/>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29" name="Rectangle 528">
            <a:extLst>
              <a:ext uri="{FF2B5EF4-FFF2-40B4-BE49-F238E27FC236}">
                <a16:creationId xmlns:a16="http://schemas.microsoft.com/office/drawing/2014/main" id="{D314D760-71D9-439E-964B-AAFA4F88EFA1}"/>
              </a:ext>
            </a:extLst>
          </p:cNvPr>
          <p:cNvSpPr/>
          <p:nvPr/>
        </p:nvSpPr>
        <p:spPr>
          <a:xfrm>
            <a:off x="8027329" y="4648514"/>
            <a:ext cx="365760" cy="1828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sym typeface="Wingdings" panose="05000000000000000000" pitchFamily="2" charset="2"/>
              </a:rPr>
              <a:t></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31" name="Speech Bubble: Oval 530">
            <a:extLst>
              <a:ext uri="{FF2B5EF4-FFF2-40B4-BE49-F238E27FC236}">
                <a16:creationId xmlns:a16="http://schemas.microsoft.com/office/drawing/2014/main" id="{C43CD779-03D9-4096-B511-EE9EAEF5959A}"/>
              </a:ext>
            </a:extLst>
          </p:cNvPr>
          <p:cNvSpPr/>
          <p:nvPr/>
        </p:nvSpPr>
        <p:spPr>
          <a:xfrm flipH="1">
            <a:off x="8950962" y="5013618"/>
            <a:ext cx="301327" cy="201889"/>
          </a:xfrm>
          <a:prstGeom prst="wedgeEllipseCallout">
            <a:avLst>
              <a:gd name="adj1" fmla="val -51834"/>
              <a:gd name="adj2" fmla="val 73016"/>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2D385532-6C19-4F1E-9AFA-16FCC782022B}"/>
              </a:ext>
            </a:extLst>
          </p:cNvPr>
          <p:cNvSpPr/>
          <p:nvPr/>
        </p:nvSpPr>
        <p:spPr>
          <a:xfrm>
            <a:off x="4779906" y="4161996"/>
            <a:ext cx="970153" cy="647311"/>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338" name="Straight Connector 337">
            <a:extLst>
              <a:ext uri="{FF2B5EF4-FFF2-40B4-BE49-F238E27FC236}">
                <a16:creationId xmlns:a16="http://schemas.microsoft.com/office/drawing/2014/main" id="{94C8A613-C0B2-448C-9FD3-5BAB8C877139}"/>
              </a:ext>
            </a:extLst>
          </p:cNvPr>
          <p:cNvCxnSpPr>
            <a:cxnSpLocks/>
          </p:cNvCxnSpPr>
          <p:nvPr/>
        </p:nvCxnSpPr>
        <p:spPr>
          <a:xfrm>
            <a:off x="4779906" y="5023243"/>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1984850D-5A5C-478A-AD3C-D7957E0ABCBE}"/>
              </a:ext>
            </a:extLst>
          </p:cNvPr>
          <p:cNvCxnSpPr>
            <a:cxnSpLocks/>
          </p:cNvCxnSpPr>
          <p:nvPr/>
        </p:nvCxnSpPr>
        <p:spPr>
          <a:xfrm>
            <a:off x="6763996" y="5023243"/>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89850840-7A4A-44F5-8422-73B2F1DB3F18}"/>
              </a:ext>
            </a:extLst>
          </p:cNvPr>
          <p:cNvCxnSpPr>
            <a:cxnSpLocks/>
          </p:cNvCxnSpPr>
          <p:nvPr/>
        </p:nvCxnSpPr>
        <p:spPr>
          <a:xfrm>
            <a:off x="4779906" y="5126424"/>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BD1C0453-7901-44BC-8318-68994476ACF3}"/>
              </a:ext>
            </a:extLst>
          </p:cNvPr>
          <p:cNvCxnSpPr>
            <a:cxnSpLocks/>
          </p:cNvCxnSpPr>
          <p:nvPr/>
        </p:nvCxnSpPr>
        <p:spPr>
          <a:xfrm>
            <a:off x="6763996" y="5126424"/>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493EC205-5428-4CD7-AA46-D2AA88B42A22}"/>
              </a:ext>
            </a:extLst>
          </p:cNvPr>
          <p:cNvSpPr/>
          <p:nvPr/>
        </p:nvSpPr>
        <p:spPr>
          <a:xfrm>
            <a:off x="9875011" y="4645825"/>
            <a:ext cx="2450390" cy="548640"/>
          </a:xfrm>
          <a:prstGeom prst="rect">
            <a:avLst/>
          </a:prstGeom>
        </p:spPr>
        <p:txBody>
          <a:bodyPr wrap="square" lIns="0" tIns="0" rIns="0" bIns="0" anchor="t">
            <a:noAutofit/>
          </a:bodyPr>
          <a:lstStyle/>
          <a:p>
            <a:pPr lvl="0">
              <a:defRPr/>
            </a:pPr>
            <a:r>
              <a:rPr lang="pt-BR" dirty="0">
                <a:solidFill>
                  <a:prstClr val="black"/>
                </a:solidFill>
                <a:latin typeface="Segoe UI Semibold"/>
              </a:rPr>
              <a:t>Novas maneiras de interagir com os clientes</a:t>
            </a:r>
            <a:endParaRPr kumimoji="0" lang="en-US" sz="1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525" name="Rectangle 524">
            <a:extLst>
              <a:ext uri="{FF2B5EF4-FFF2-40B4-BE49-F238E27FC236}">
                <a16:creationId xmlns:a16="http://schemas.microsoft.com/office/drawing/2014/main" id="{04588A06-B55C-42B9-B916-10A603514DE3}"/>
              </a:ext>
            </a:extLst>
          </p:cNvPr>
          <p:cNvSpPr/>
          <p:nvPr/>
        </p:nvSpPr>
        <p:spPr>
          <a:xfrm>
            <a:off x="8027329" y="4067217"/>
            <a:ext cx="731520" cy="1828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AEC2B0D4-7A95-420B-A601-7E08E48D5CFD}"/>
              </a:ext>
            </a:extLst>
          </p:cNvPr>
          <p:cNvSpPr/>
          <p:nvPr/>
        </p:nvSpPr>
        <p:spPr>
          <a:xfrm>
            <a:off x="8683967" y="4309810"/>
            <a:ext cx="310150" cy="25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DD07F07E-5FDD-4B43-93A7-988A798EC8BE}"/>
              </a:ext>
            </a:extLst>
          </p:cNvPr>
          <p:cNvSpPr/>
          <p:nvPr/>
        </p:nvSpPr>
        <p:spPr>
          <a:xfrm>
            <a:off x="8027329" y="4350999"/>
            <a:ext cx="203872" cy="172248"/>
          </a:xfrm>
          <a:custGeom>
            <a:avLst/>
            <a:gdLst>
              <a:gd name="connsiteX0" fmla="*/ 817245 w 857250"/>
              <a:gd name="connsiteY0" fmla="*/ 256223 h 724273"/>
              <a:gd name="connsiteX1" fmla="*/ 857250 w 857250"/>
              <a:gd name="connsiteY1" fmla="*/ 256223 h 724273"/>
              <a:gd name="connsiteX2" fmla="*/ 857250 w 857250"/>
              <a:gd name="connsiteY2" fmla="*/ 335281 h 724273"/>
              <a:gd name="connsiteX3" fmla="*/ 817245 w 857250"/>
              <a:gd name="connsiteY3" fmla="*/ 335281 h 724273"/>
              <a:gd name="connsiteX4" fmla="*/ 524827 w 857250"/>
              <a:gd name="connsiteY4" fmla="*/ 256223 h 724273"/>
              <a:gd name="connsiteX5" fmla="*/ 524827 w 857250"/>
              <a:gd name="connsiteY5" fmla="*/ 392430 h 724273"/>
              <a:gd name="connsiteX6" fmla="*/ 581977 w 857250"/>
              <a:gd name="connsiteY6" fmla="*/ 392430 h 724273"/>
              <a:gd name="connsiteX7" fmla="*/ 581977 w 857250"/>
              <a:gd name="connsiteY7" fmla="*/ 256223 h 724273"/>
              <a:gd name="connsiteX8" fmla="*/ 276225 w 857250"/>
              <a:gd name="connsiteY8" fmla="*/ 256223 h 724273"/>
              <a:gd name="connsiteX9" fmla="*/ 276225 w 857250"/>
              <a:gd name="connsiteY9" fmla="*/ 392430 h 724273"/>
              <a:gd name="connsiteX10" fmla="*/ 333375 w 857250"/>
              <a:gd name="connsiteY10" fmla="*/ 392430 h 724273"/>
              <a:gd name="connsiteX11" fmla="*/ 333375 w 857250"/>
              <a:gd name="connsiteY11" fmla="*/ 256223 h 724273"/>
              <a:gd name="connsiteX12" fmla="*/ 0 w 857250"/>
              <a:gd name="connsiteY12" fmla="*/ 256223 h 724273"/>
              <a:gd name="connsiteX13" fmla="*/ 40005 w 857250"/>
              <a:gd name="connsiteY13" fmla="*/ 256223 h 724273"/>
              <a:gd name="connsiteX14" fmla="*/ 40005 w 857250"/>
              <a:gd name="connsiteY14" fmla="*/ 335281 h 724273"/>
              <a:gd name="connsiteX15" fmla="*/ 0 w 857250"/>
              <a:gd name="connsiteY15" fmla="*/ 335281 h 724273"/>
              <a:gd name="connsiteX16" fmla="*/ 408623 w 857250"/>
              <a:gd name="connsiteY16" fmla="*/ 0 h 724273"/>
              <a:gd name="connsiteX17" fmla="*/ 446723 w 857250"/>
              <a:gd name="connsiteY17" fmla="*/ 0 h 724273"/>
              <a:gd name="connsiteX18" fmla="*/ 446723 w 857250"/>
              <a:gd name="connsiteY18" fmla="*/ 38100 h 724273"/>
              <a:gd name="connsiteX19" fmla="*/ 435293 w 857250"/>
              <a:gd name="connsiteY19" fmla="*/ 38100 h 724273"/>
              <a:gd name="connsiteX20" fmla="*/ 435293 w 857250"/>
              <a:gd name="connsiteY20" fmla="*/ 91440 h 724273"/>
              <a:gd name="connsiteX21" fmla="*/ 722948 w 857250"/>
              <a:gd name="connsiteY21" fmla="*/ 91440 h 724273"/>
              <a:gd name="connsiteX22" fmla="*/ 784860 w 857250"/>
              <a:gd name="connsiteY22" fmla="*/ 153353 h 724273"/>
              <a:gd name="connsiteX23" fmla="*/ 784860 w 857250"/>
              <a:gd name="connsiteY23" fmla="*/ 508635 h 724273"/>
              <a:gd name="connsiteX24" fmla="*/ 721042 w 857250"/>
              <a:gd name="connsiteY24" fmla="*/ 573405 h 724273"/>
              <a:gd name="connsiteX25" fmla="*/ 269557 w 857250"/>
              <a:gd name="connsiteY25" fmla="*/ 573405 h 724273"/>
              <a:gd name="connsiteX26" fmla="*/ 267652 w 857250"/>
              <a:gd name="connsiteY26" fmla="*/ 574358 h 724273"/>
              <a:gd name="connsiteX27" fmla="*/ 76200 w 857250"/>
              <a:gd name="connsiteY27" fmla="*/ 723900 h 724273"/>
              <a:gd name="connsiteX28" fmla="*/ 72390 w 857250"/>
              <a:gd name="connsiteY28" fmla="*/ 721995 h 724273"/>
              <a:gd name="connsiteX29" fmla="*/ 72390 w 857250"/>
              <a:gd name="connsiteY29" fmla="*/ 573405 h 724273"/>
              <a:gd name="connsiteX30" fmla="*/ 72390 w 857250"/>
              <a:gd name="connsiteY30" fmla="*/ 156210 h 724273"/>
              <a:gd name="connsiteX31" fmla="*/ 136207 w 857250"/>
              <a:gd name="connsiteY31" fmla="*/ 91440 h 724273"/>
              <a:gd name="connsiteX32" fmla="*/ 420052 w 857250"/>
              <a:gd name="connsiteY32" fmla="*/ 91440 h 724273"/>
              <a:gd name="connsiteX33" fmla="*/ 420052 w 857250"/>
              <a:gd name="connsiteY33" fmla="*/ 38100 h 724273"/>
              <a:gd name="connsiteX34" fmla="*/ 408623 w 857250"/>
              <a:gd name="connsiteY34" fmla="*/ 38100 h 7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57250" h="724273">
                <a:moveTo>
                  <a:pt x="817245" y="256223"/>
                </a:moveTo>
                <a:lnTo>
                  <a:pt x="857250" y="256223"/>
                </a:lnTo>
                <a:lnTo>
                  <a:pt x="857250" y="335281"/>
                </a:lnTo>
                <a:lnTo>
                  <a:pt x="817245" y="335281"/>
                </a:lnTo>
                <a:close/>
                <a:moveTo>
                  <a:pt x="524827" y="256223"/>
                </a:moveTo>
                <a:lnTo>
                  <a:pt x="524827" y="392430"/>
                </a:lnTo>
                <a:lnTo>
                  <a:pt x="581977" y="392430"/>
                </a:lnTo>
                <a:lnTo>
                  <a:pt x="581977" y="256223"/>
                </a:lnTo>
                <a:close/>
                <a:moveTo>
                  <a:pt x="276225" y="256223"/>
                </a:moveTo>
                <a:lnTo>
                  <a:pt x="276225" y="392430"/>
                </a:lnTo>
                <a:lnTo>
                  <a:pt x="333375" y="392430"/>
                </a:lnTo>
                <a:lnTo>
                  <a:pt x="333375" y="256223"/>
                </a:lnTo>
                <a:close/>
                <a:moveTo>
                  <a:pt x="0" y="256223"/>
                </a:moveTo>
                <a:lnTo>
                  <a:pt x="40005" y="256223"/>
                </a:lnTo>
                <a:lnTo>
                  <a:pt x="40005" y="335281"/>
                </a:lnTo>
                <a:lnTo>
                  <a:pt x="0" y="335281"/>
                </a:lnTo>
                <a:close/>
                <a:moveTo>
                  <a:pt x="408623" y="0"/>
                </a:moveTo>
                <a:lnTo>
                  <a:pt x="446723" y="0"/>
                </a:lnTo>
                <a:lnTo>
                  <a:pt x="446723" y="38100"/>
                </a:lnTo>
                <a:lnTo>
                  <a:pt x="435293" y="38100"/>
                </a:lnTo>
                <a:lnTo>
                  <a:pt x="435293" y="91440"/>
                </a:lnTo>
                <a:lnTo>
                  <a:pt x="722948" y="91440"/>
                </a:lnTo>
                <a:cubicBezTo>
                  <a:pt x="757238" y="91440"/>
                  <a:pt x="784860" y="119063"/>
                  <a:pt x="784860" y="153353"/>
                </a:cubicBezTo>
                <a:lnTo>
                  <a:pt x="784860" y="508635"/>
                </a:lnTo>
                <a:cubicBezTo>
                  <a:pt x="784860" y="544830"/>
                  <a:pt x="756285" y="573405"/>
                  <a:pt x="721042" y="573405"/>
                </a:cubicBezTo>
                <a:lnTo>
                  <a:pt x="269557" y="573405"/>
                </a:lnTo>
                <a:cubicBezTo>
                  <a:pt x="268605" y="573405"/>
                  <a:pt x="267652" y="574358"/>
                  <a:pt x="267652" y="574358"/>
                </a:cubicBezTo>
                <a:lnTo>
                  <a:pt x="76200" y="723900"/>
                </a:lnTo>
                <a:cubicBezTo>
                  <a:pt x="74295" y="724853"/>
                  <a:pt x="72390" y="723900"/>
                  <a:pt x="72390" y="721995"/>
                </a:cubicBezTo>
                <a:lnTo>
                  <a:pt x="72390" y="573405"/>
                </a:lnTo>
                <a:lnTo>
                  <a:pt x="72390" y="156210"/>
                </a:lnTo>
                <a:cubicBezTo>
                  <a:pt x="72390" y="120015"/>
                  <a:pt x="100965" y="91440"/>
                  <a:pt x="136207" y="91440"/>
                </a:cubicBezTo>
                <a:lnTo>
                  <a:pt x="420052" y="91440"/>
                </a:lnTo>
                <a:lnTo>
                  <a:pt x="420052" y="38100"/>
                </a:lnTo>
                <a:lnTo>
                  <a:pt x="408623" y="38100"/>
                </a:lnTo>
                <a:close/>
              </a:path>
            </a:pathLst>
          </a:custGeom>
          <a:solidFill>
            <a:srgbClr val="00000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8" name="Rectangle 527">
            <a:extLst>
              <a:ext uri="{FF2B5EF4-FFF2-40B4-BE49-F238E27FC236}">
                <a16:creationId xmlns:a16="http://schemas.microsoft.com/office/drawing/2014/main" id="{772CA3ED-6A1E-4B82-8B4F-DC21FB4F58CA}"/>
              </a:ext>
            </a:extLst>
          </p:cNvPr>
          <p:cNvSpPr/>
          <p:nvPr/>
        </p:nvSpPr>
        <p:spPr>
          <a:xfrm>
            <a:off x="8320081" y="4345683"/>
            <a:ext cx="886301" cy="182880"/>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0" name="control_3" title="Icon of the play symbol">
            <a:extLst>
              <a:ext uri="{FF2B5EF4-FFF2-40B4-BE49-F238E27FC236}">
                <a16:creationId xmlns:a16="http://schemas.microsoft.com/office/drawing/2014/main" id="{5830C03E-38D3-4FAA-8057-95A68E454D75}"/>
              </a:ext>
            </a:extLst>
          </p:cNvPr>
          <p:cNvSpPr>
            <a:spLocks noChangeAspect="1"/>
          </p:cNvSpPr>
          <p:nvPr/>
        </p:nvSpPr>
        <p:spPr bwMode="auto">
          <a:xfrm>
            <a:off x="5170487" y="4300413"/>
            <a:ext cx="188991" cy="238022"/>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456" name="Straight Connector 455">
            <a:extLst>
              <a:ext uri="{FF2B5EF4-FFF2-40B4-BE49-F238E27FC236}">
                <a16:creationId xmlns:a16="http://schemas.microsoft.com/office/drawing/2014/main" id="{701AFA1B-5B9A-4D88-BBBB-78A36809453A}"/>
              </a:ext>
            </a:extLst>
          </p:cNvPr>
          <p:cNvCxnSpPr>
            <a:cxnSpLocks/>
          </p:cNvCxnSpPr>
          <p:nvPr/>
        </p:nvCxnSpPr>
        <p:spPr>
          <a:xfrm>
            <a:off x="4779906" y="4722630"/>
            <a:ext cx="97015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7" name="Oval 456">
            <a:extLst>
              <a:ext uri="{FF2B5EF4-FFF2-40B4-BE49-F238E27FC236}">
                <a16:creationId xmlns:a16="http://schemas.microsoft.com/office/drawing/2014/main" id="{9E2F7E2E-9E49-47AB-AFA6-E03919C6B26B}"/>
              </a:ext>
            </a:extLst>
          </p:cNvPr>
          <p:cNvSpPr/>
          <p:nvPr/>
        </p:nvSpPr>
        <p:spPr>
          <a:xfrm>
            <a:off x="4795318" y="4683287"/>
            <a:ext cx="78686" cy="78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Graphic 17">
            <a:extLst>
              <a:ext uri="{FF2B5EF4-FFF2-40B4-BE49-F238E27FC236}">
                <a16:creationId xmlns:a16="http://schemas.microsoft.com/office/drawing/2014/main" id="{5629D3D8-3A81-4071-9578-AFE769B0ECF9}"/>
              </a:ext>
            </a:extLst>
          </p:cNvPr>
          <p:cNvSpPr/>
          <p:nvPr/>
        </p:nvSpPr>
        <p:spPr>
          <a:xfrm>
            <a:off x="6231344" y="3251033"/>
            <a:ext cx="174541" cy="174541"/>
          </a:xfrm>
          <a:custGeom>
            <a:avLst/>
            <a:gdLst>
              <a:gd name="connsiteX0" fmla="*/ 598109 w 590550"/>
              <a:gd name="connsiteY0" fmla="*/ 516985 h 590550"/>
              <a:gd name="connsiteX1" fmla="*/ 517147 w 590550"/>
              <a:gd name="connsiteY1" fmla="*/ 597948 h 590550"/>
              <a:gd name="connsiteX2" fmla="*/ 362842 w 590550"/>
              <a:gd name="connsiteY2" fmla="*/ 443642 h 590550"/>
              <a:gd name="connsiteX3" fmla="*/ 349507 w 590550"/>
              <a:gd name="connsiteY3" fmla="*/ 437927 h 590550"/>
              <a:gd name="connsiteX4" fmla="*/ 336172 w 590550"/>
              <a:gd name="connsiteY4" fmla="*/ 443642 h 590550"/>
              <a:gd name="connsiteX5" fmla="*/ 211394 w 590550"/>
              <a:gd name="connsiteY5" fmla="*/ 568420 h 590550"/>
              <a:gd name="connsiteX6" fmla="*/ 193297 w 590550"/>
              <a:gd name="connsiteY6" fmla="*/ 573183 h 590550"/>
              <a:gd name="connsiteX7" fmla="*/ 179962 w 590550"/>
              <a:gd name="connsiteY7" fmla="*/ 560800 h 590550"/>
              <a:gd name="connsiteX8" fmla="*/ 892 w 590550"/>
              <a:gd name="connsiteY8" fmla="*/ 24543 h 590550"/>
              <a:gd name="connsiteX9" fmla="*/ 5654 w 590550"/>
              <a:gd name="connsiteY9" fmla="*/ 5493 h 590550"/>
              <a:gd name="connsiteX10" fmla="*/ 24704 w 590550"/>
              <a:gd name="connsiteY10" fmla="*/ 730 h 590550"/>
              <a:gd name="connsiteX11" fmla="*/ 560962 w 590550"/>
              <a:gd name="connsiteY11" fmla="*/ 179800 h 590550"/>
              <a:gd name="connsiteX12" fmla="*/ 573344 w 590550"/>
              <a:gd name="connsiteY12" fmla="*/ 193135 h 590550"/>
              <a:gd name="connsiteX13" fmla="*/ 568582 w 590550"/>
              <a:gd name="connsiteY13" fmla="*/ 211232 h 590550"/>
              <a:gd name="connsiteX14" fmla="*/ 443804 w 590550"/>
              <a:gd name="connsiteY14" fmla="*/ 336010 h 590550"/>
              <a:gd name="connsiteX15" fmla="*/ 438089 w 590550"/>
              <a:gd name="connsiteY15" fmla="*/ 349345 h 590550"/>
              <a:gd name="connsiteX16" fmla="*/ 443804 w 590550"/>
              <a:gd name="connsiteY16" fmla="*/ 362680 h 590550"/>
              <a:gd name="connsiteX17" fmla="*/ 598109 w 590550"/>
              <a:gd name="connsiteY17" fmla="*/ 516985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0550" h="590550">
                <a:moveTo>
                  <a:pt x="598109" y="516985"/>
                </a:moveTo>
                <a:lnTo>
                  <a:pt x="517147" y="597948"/>
                </a:lnTo>
                <a:lnTo>
                  <a:pt x="362842" y="443642"/>
                </a:lnTo>
                <a:cubicBezTo>
                  <a:pt x="359032" y="439833"/>
                  <a:pt x="354269" y="437927"/>
                  <a:pt x="349507" y="437927"/>
                </a:cubicBezTo>
                <a:cubicBezTo>
                  <a:pt x="344744" y="437927"/>
                  <a:pt x="339982" y="439833"/>
                  <a:pt x="336172" y="443642"/>
                </a:cubicBezTo>
                <a:lnTo>
                  <a:pt x="211394" y="568420"/>
                </a:lnTo>
                <a:cubicBezTo>
                  <a:pt x="204727" y="575088"/>
                  <a:pt x="196154" y="574135"/>
                  <a:pt x="193297" y="573183"/>
                </a:cubicBezTo>
                <a:cubicBezTo>
                  <a:pt x="190439" y="572230"/>
                  <a:pt x="182819" y="569373"/>
                  <a:pt x="179962" y="560800"/>
                </a:cubicBezTo>
                <a:lnTo>
                  <a:pt x="892" y="24543"/>
                </a:lnTo>
                <a:cubicBezTo>
                  <a:pt x="-1013" y="17875"/>
                  <a:pt x="-61" y="10255"/>
                  <a:pt x="5654" y="5493"/>
                </a:cubicBezTo>
                <a:cubicBezTo>
                  <a:pt x="11369" y="730"/>
                  <a:pt x="18037" y="-1175"/>
                  <a:pt x="24704" y="730"/>
                </a:cubicBezTo>
                <a:lnTo>
                  <a:pt x="560962" y="179800"/>
                </a:lnTo>
                <a:cubicBezTo>
                  <a:pt x="570487" y="182657"/>
                  <a:pt x="572392" y="190277"/>
                  <a:pt x="573344" y="193135"/>
                </a:cubicBezTo>
                <a:cubicBezTo>
                  <a:pt x="574297" y="195993"/>
                  <a:pt x="575249" y="204565"/>
                  <a:pt x="568582" y="211232"/>
                </a:cubicBezTo>
                <a:lnTo>
                  <a:pt x="443804" y="336010"/>
                </a:lnTo>
                <a:cubicBezTo>
                  <a:pt x="439994" y="339820"/>
                  <a:pt x="438089" y="344583"/>
                  <a:pt x="438089" y="349345"/>
                </a:cubicBezTo>
                <a:cubicBezTo>
                  <a:pt x="438089" y="354108"/>
                  <a:pt x="439994" y="358870"/>
                  <a:pt x="443804" y="362680"/>
                </a:cubicBezTo>
                <a:lnTo>
                  <a:pt x="598109" y="516985"/>
                </a:lnTo>
                <a:close/>
              </a:path>
            </a:pathLst>
          </a:custGeom>
          <a:solidFill>
            <a:srgbClr val="00000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1040031A-7E22-40AA-94BF-EB2251122115}"/>
              </a:ext>
            </a:extLst>
          </p:cNvPr>
          <p:cNvGrpSpPr/>
          <p:nvPr/>
        </p:nvGrpSpPr>
        <p:grpSpPr>
          <a:xfrm>
            <a:off x="3882112" y="1989851"/>
            <a:ext cx="5430036" cy="3592569"/>
            <a:chOff x="-7873129" y="1699085"/>
            <a:chExt cx="5430036" cy="3592569"/>
          </a:xfrm>
        </p:grpSpPr>
        <p:sp>
          <p:nvSpPr>
            <p:cNvPr id="331" name="Rectangle: Rounded Corners 330">
              <a:extLst>
                <a:ext uri="{FF2B5EF4-FFF2-40B4-BE49-F238E27FC236}">
                  <a16:creationId xmlns:a16="http://schemas.microsoft.com/office/drawing/2014/main" id="{39B5DC73-B6FC-4F06-BCE3-1F987D72EF7D}"/>
                </a:ext>
              </a:extLst>
            </p:cNvPr>
            <p:cNvSpPr/>
            <p:nvPr/>
          </p:nvSpPr>
          <p:spPr>
            <a:xfrm>
              <a:off x="-7636837" y="1968528"/>
              <a:ext cx="5193744" cy="3053683"/>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70B6D58D-43DA-429B-BC7E-92811689E7CD}"/>
                </a:ext>
              </a:extLst>
            </p:cNvPr>
            <p:cNvSpPr/>
            <p:nvPr/>
          </p:nvSpPr>
          <p:spPr>
            <a:xfrm>
              <a:off x="-7873129" y="1699085"/>
              <a:ext cx="3688840" cy="3592569"/>
            </a:xfrm>
            <a:custGeom>
              <a:avLst/>
              <a:gdLst>
                <a:gd name="connsiteX0" fmla="*/ 163489 w 4762274"/>
                <a:gd name="connsiteY0" fmla="*/ 0 h 4637987"/>
                <a:gd name="connsiteX1" fmla="*/ 4762274 w 4762274"/>
                <a:gd name="connsiteY1" fmla="*/ 0 h 4637987"/>
                <a:gd name="connsiteX2" fmla="*/ 171183 w 4762274"/>
                <a:gd name="connsiteY2" fmla="*/ 4637987 h 4637987"/>
                <a:gd name="connsiteX3" fmla="*/ 163489 w 4762274"/>
                <a:gd name="connsiteY3" fmla="*/ 4637987 h 4637987"/>
                <a:gd name="connsiteX4" fmla="*/ 0 w 4762274"/>
                <a:gd name="connsiteY4" fmla="*/ 4474498 h 4637987"/>
                <a:gd name="connsiteX5" fmla="*/ 0 w 4762274"/>
                <a:gd name="connsiteY5" fmla="*/ 163489 h 4637987"/>
                <a:gd name="connsiteX6" fmla="*/ 163489 w 4762274"/>
                <a:gd name="connsiteY6" fmla="*/ 0 h 46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274" h="4637987">
                  <a:moveTo>
                    <a:pt x="163489" y="0"/>
                  </a:moveTo>
                  <a:lnTo>
                    <a:pt x="4762274" y="0"/>
                  </a:lnTo>
                  <a:lnTo>
                    <a:pt x="171183" y="4637987"/>
                  </a:lnTo>
                  <a:lnTo>
                    <a:pt x="163489" y="4637987"/>
                  </a:lnTo>
                  <a:cubicBezTo>
                    <a:pt x="73197" y="4637987"/>
                    <a:pt x="0" y="4564790"/>
                    <a:pt x="0" y="4474498"/>
                  </a:cubicBezTo>
                  <a:lnTo>
                    <a:pt x="0" y="163489"/>
                  </a:lnTo>
                  <a:cubicBezTo>
                    <a:pt x="0" y="73197"/>
                    <a:pt x="73197" y="0"/>
                    <a:pt x="163489" y="0"/>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AD29055E-8DDD-41AB-AA2A-B472A5194A58}"/>
                </a:ext>
              </a:extLst>
            </p:cNvPr>
            <p:cNvGrpSpPr/>
            <p:nvPr/>
          </p:nvGrpSpPr>
          <p:grpSpPr>
            <a:xfrm>
              <a:off x="-7505867" y="2097403"/>
              <a:ext cx="4931802" cy="2830108"/>
              <a:chOff x="754923" y="2097403"/>
              <a:chExt cx="4931802" cy="2830108"/>
            </a:xfrm>
          </p:grpSpPr>
          <p:sp>
            <p:nvSpPr>
              <p:cNvPr id="156" name="Rectangle 155">
                <a:extLst>
                  <a:ext uri="{FF2B5EF4-FFF2-40B4-BE49-F238E27FC236}">
                    <a16:creationId xmlns:a16="http://schemas.microsoft.com/office/drawing/2014/main" id="{4ECA24F4-FDA6-4789-89EC-ABC0A998EECC}"/>
                  </a:ext>
                </a:extLst>
              </p:cNvPr>
              <p:cNvSpPr/>
              <p:nvPr/>
            </p:nvSpPr>
            <p:spPr>
              <a:xfrm>
                <a:off x="2233291" y="2097404"/>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053321EE-31BE-472F-B226-8C8615495390}"/>
                  </a:ext>
                </a:extLst>
              </p:cNvPr>
              <p:cNvSpPr/>
              <p:nvPr/>
            </p:nvSpPr>
            <p:spPr>
              <a:xfrm>
                <a:off x="2233291" y="217153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EBB5BD22-2007-4C66-8B1A-8A7882F0DA0A}"/>
                  </a:ext>
                </a:extLst>
              </p:cNvPr>
              <p:cNvSpPr/>
              <p:nvPr/>
            </p:nvSpPr>
            <p:spPr>
              <a:xfrm>
                <a:off x="2233291" y="2245655"/>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EB96071-D808-4DCF-8165-2089AF6DFBBC}"/>
                  </a:ext>
                </a:extLst>
              </p:cNvPr>
              <p:cNvSpPr/>
              <p:nvPr/>
            </p:nvSpPr>
            <p:spPr>
              <a:xfrm>
                <a:off x="2233291" y="231978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99653FBD-64A7-42C1-A17C-2B6BFA60C209}"/>
                  </a:ext>
                </a:extLst>
              </p:cNvPr>
              <p:cNvSpPr/>
              <p:nvPr/>
            </p:nvSpPr>
            <p:spPr>
              <a:xfrm>
                <a:off x="2233291" y="2468031"/>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A562E04A-4716-4B36-B6D2-C7EB701FED0D}"/>
                  </a:ext>
                </a:extLst>
              </p:cNvPr>
              <p:cNvSpPr/>
              <p:nvPr/>
            </p:nvSpPr>
            <p:spPr>
              <a:xfrm>
                <a:off x="2233291" y="2542156"/>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Rectangle 161">
                <a:extLst>
                  <a:ext uri="{FF2B5EF4-FFF2-40B4-BE49-F238E27FC236}">
                    <a16:creationId xmlns:a16="http://schemas.microsoft.com/office/drawing/2014/main" id="{F88479B1-BEC1-4C14-BB80-DF174041BCBB}"/>
                  </a:ext>
                </a:extLst>
              </p:cNvPr>
              <p:cNvSpPr/>
              <p:nvPr/>
            </p:nvSpPr>
            <p:spPr>
              <a:xfrm>
                <a:off x="2233291" y="2616282"/>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16B27CF8-294B-4261-BC93-6BC5CB70BBFA}"/>
                  </a:ext>
                </a:extLst>
              </p:cNvPr>
              <p:cNvSpPr/>
              <p:nvPr/>
            </p:nvSpPr>
            <p:spPr>
              <a:xfrm>
                <a:off x="2233291" y="2690407"/>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C4B1D6CF-A12D-4EB9-8E9E-194ED460F68A}"/>
                  </a:ext>
                </a:extLst>
              </p:cNvPr>
              <p:cNvSpPr/>
              <p:nvPr/>
            </p:nvSpPr>
            <p:spPr>
              <a:xfrm>
                <a:off x="2233291" y="2393906"/>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69189EFB-6674-47E8-BAF9-2780B2156641}"/>
                  </a:ext>
                </a:extLst>
              </p:cNvPr>
              <p:cNvSpPr/>
              <p:nvPr/>
            </p:nvSpPr>
            <p:spPr>
              <a:xfrm>
                <a:off x="2233291" y="2764532"/>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37DFD8A-5251-426D-9242-2C47F7EB96AA}"/>
                  </a:ext>
                </a:extLst>
              </p:cNvPr>
              <p:cNvSpPr/>
              <p:nvPr/>
            </p:nvSpPr>
            <p:spPr>
              <a:xfrm>
                <a:off x="2233291" y="2838658"/>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82A0143A-1C81-4B4E-B68A-A886CD463C80}"/>
                  </a:ext>
                </a:extLst>
              </p:cNvPr>
              <p:cNvSpPr/>
              <p:nvPr/>
            </p:nvSpPr>
            <p:spPr>
              <a:xfrm>
                <a:off x="2233291" y="2912783"/>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84D65DB2-7D0B-40E4-9162-0B0465055F67}"/>
                  </a:ext>
                </a:extLst>
              </p:cNvPr>
              <p:cNvSpPr/>
              <p:nvPr/>
            </p:nvSpPr>
            <p:spPr>
              <a:xfrm>
                <a:off x="2233291" y="2986908"/>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Rectangle 168">
                <a:extLst>
                  <a:ext uri="{FF2B5EF4-FFF2-40B4-BE49-F238E27FC236}">
                    <a16:creationId xmlns:a16="http://schemas.microsoft.com/office/drawing/2014/main" id="{39211141-4E63-48EB-B33E-78F6DF6DBE51}"/>
                  </a:ext>
                </a:extLst>
              </p:cNvPr>
              <p:cNvSpPr/>
              <p:nvPr/>
            </p:nvSpPr>
            <p:spPr>
              <a:xfrm>
                <a:off x="2233291" y="3135159"/>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987CF32F-9788-4718-B4C2-F9619A1DF5FE}"/>
                  </a:ext>
                </a:extLst>
              </p:cNvPr>
              <p:cNvSpPr/>
              <p:nvPr/>
            </p:nvSpPr>
            <p:spPr>
              <a:xfrm>
                <a:off x="2233291" y="3209284"/>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68CF287A-D870-404A-8E5C-FC52BFC14F54}"/>
                  </a:ext>
                </a:extLst>
              </p:cNvPr>
              <p:cNvSpPr/>
              <p:nvPr/>
            </p:nvSpPr>
            <p:spPr>
              <a:xfrm>
                <a:off x="2233291" y="328341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Rectangle 171">
                <a:extLst>
                  <a:ext uri="{FF2B5EF4-FFF2-40B4-BE49-F238E27FC236}">
                    <a16:creationId xmlns:a16="http://schemas.microsoft.com/office/drawing/2014/main" id="{1D076FBA-C7B6-4278-A6A1-BA5C34A6F75F}"/>
                  </a:ext>
                </a:extLst>
              </p:cNvPr>
              <p:cNvSpPr/>
              <p:nvPr/>
            </p:nvSpPr>
            <p:spPr>
              <a:xfrm>
                <a:off x="2233291" y="3357535"/>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4AC87FA0-C0AF-45AB-B34A-B81845F880DE}"/>
                  </a:ext>
                </a:extLst>
              </p:cNvPr>
              <p:cNvSpPr/>
              <p:nvPr/>
            </p:nvSpPr>
            <p:spPr>
              <a:xfrm>
                <a:off x="2233291" y="3061034"/>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06E0768B-66F8-4067-BAE8-611A77B75A4B}"/>
                  </a:ext>
                </a:extLst>
              </p:cNvPr>
              <p:cNvSpPr/>
              <p:nvPr/>
            </p:nvSpPr>
            <p:spPr>
              <a:xfrm>
                <a:off x="2233291" y="343165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cxnSp>
            <p:nvCxnSpPr>
              <p:cNvPr id="175" name="Straight Connector 174">
                <a:extLst>
                  <a:ext uri="{FF2B5EF4-FFF2-40B4-BE49-F238E27FC236}">
                    <a16:creationId xmlns:a16="http://schemas.microsoft.com/office/drawing/2014/main" id="{3B9968BD-0D4B-4608-BB13-7B7AE4A930D7}"/>
                  </a:ext>
                </a:extLst>
              </p:cNvPr>
              <p:cNvCxnSpPr>
                <a:cxnSpLocks/>
              </p:cNvCxnSpPr>
              <p:nvPr/>
            </p:nvCxnSpPr>
            <p:spPr>
              <a:xfrm>
                <a:off x="2233291" y="3622016"/>
                <a:ext cx="3453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CF59AEA3-45AE-4E99-ADA4-3657664B502B}"/>
                  </a:ext>
                </a:extLst>
              </p:cNvPr>
              <p:cNvSpPr/>
              <p:nvPr/>
            </p:nvSpPr>
            <p:spPr>
              <a:xfrm>
                <a:off x="4479943" y="2097403"/>
                <a:ext cx="1206782" cy="136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0B30B0F2-710B-4854-B9E5-51281F5ECE25}"/>
                  </a:ext>
                </a:extLst>
              </p:cNvPr>
              <p:cNvSpPr/>
              <p:nvPr/>
            </p:nvSpPr>
            <p:spPr>
              <a:xfrm>
                <a:off x="2233291" y="3780130"/>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D5397450-3873-427B-A122-A73FFBE1C65D}"/>
                  </a:ext>
                </a:extLst>
              </p:cNvPr>
              <p:cNvSpPr/>
              <p:nvPr/>
            </p:nvSpPr>
            <p:spPr>
              <a:xfrm>
                <a:off x="2233291" y="3854472"/>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Rectangle 178">
                <a:extLst>
                  <a:ext uri="{FF2B5EF4-FFF2-40B4-BE49-F238E27FC236}">
                    <a16:creationId xmlns:a16="http://schemas.microsoft.com/office/drawing/2014/main" id="{9E005F9A-28A3-4BA4-8367-81A5EAF2712E}"/>
                  </a:ext>
                </a:extLst>
              </p:cNvPr>
              <p:cNvSpPr/>
              <p:nvPr/>
            </p:nvSpPr>
            <p:spPr>
              <a:xfrm>
                <a:off x="2233291" y="3928813"/>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0D7F5763-3C72-40ED-AAE8-FED709F5661C}"/>
                  </a:ext>
                </a:extLst>
              </p:cNvPr>
              <p:cNvSpPr/>
              <p:nvPr/>
            </p:nvSpPr>
            <p:spPr>
              <a:xfrm>
                <a:off x="2233291" y="4077497"/>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0DD71679-F6B2-418D-9A7D-4A2399678CD3}"/>
                  </a:ext>
                </a:extLst>
              </p:cNvPr>
              <p:cNvSpPr/>
              <p:nvPr/>
            </p:nvSpPr>
            <p:spPr>
              <a:xfrm>
                <a:off x="2233291" y="4151839"/>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3D8E89CB-7C2F-4441-89A7-3CC51EB6A80E}"/>
                  </a:ext>
                </a:extLst>
              </p:cNvPr>
              <p:cNvSpPr/>
              <p:nvPr/>
            </p:nvSpPr>
            <p:spPr>
              <a:xfrm>
                <a:off x="2233291" y="4226180"/>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AB2FECCC-9C70-4754-A84D-DEC1DC6FA636}"/>
                  </a:ext>
                </a:extLst>
              </p:cNvPr>
              <p:cNvSpPr/>
              <p:nvPr/>
            </p:nvSpPr>
            <p:spPr>
              <a:xfrm>
                <a:off x="2233291" y="4300522"/>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C84F5E94-B218-48BD-9E92-FCC449F753FD}"/>
                  </a:ext>
                </a:extLst>
              </p:cNvPr>
              <p:cNvSpPr/>
              <p:nvPr/>
            </p:nvSpPr>
            <p:spPr>
              <a:xfrm>
                <a:off x="2233291" y="4003155"/>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C81093F8-F8C2-4C9D-92DB-122030C96035}"/>
                  </a:ext>
                </a:extLst>
              </p:cNvPr>
              <p:cNvSpPr/>
              <p:nvPr/>
            </p:nvSpPr>
            <p:spPr>
              <a:xfrm>
                <a:off x="2233291" y="4374864"/>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cxnSp>
            <p:nvCxnSpPr>
              <p:cNvPr id="186" name="Straight Connector 185">
                <a:extLst>
                  <a:ext uri="{FF2B5EF4-FFF2-40B4-BE49-F238E27FC236}">
                    <a16:creationId xmlns:a16="http://schemas.microsoft.com/office/drawing/2014/main" id="{BB31465E-E79A-47D8-ACC6-8A95F6FB21CE}"/>
                  </a:ext>
                </a:extLst>
              </p:cNvPr>
              <p:cNvCxnSpPr>
                <a:cxnSpLocks/>
              </p:cNvCxnSpPr>
              <p:nvPr/>
            </p:nvCxnSpPr>
            <p:spPr>
              <a:xfrm>
                <a:off x="3806012" y="3780130"/>
                <a:ext cx="0" cy="11309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B33D4B7A-5823-4196-B2A2-841BE33D9842}"/>
                  </a:ext>
                </a:extLst>
              </p:cNvPr>
              <p:cNvSpPr/>
              <p:nvPr/>
            </p:nvSpPr>
            <p:spPr>
              <a:xfrm>
                <a:off x="2233291" y="4449205"/>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Rectangle 187">
                <a:extLst>
                  <a:ext uri="{FF2B5EF4-FFF2-40B4-BE49-F238E27FC236}">
                    <a16:creationId xmlns:a16="http://schemas.microsoft.com/office/drawing/2014/main" id="{BA60CB05-BD00-4726-9717-33CFEBB56AD5}"/>
                  </a:ext>
                </a:extLst>
              </p:cNvPr>
              <p:cNvSpPr/>
              <p:nvPr/>
            </p:nvSpPr>
            <p:spPr>
              <a:xfrm>
                <a:off x="2233291" y="4523547"/>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Rectangle 188">
                <a:extLst>
                  <a:ext uri="{FF2B5EF4-FFF2-40B4-BE49-F238E27FC236}">
                    <a16:creationId xmlns:a16="http://schemas.microsoft.com/office/drawing/2014/main" id="{32AEC7E1-27B7-4E1F-8B32-27BC60C86E90}"/>
                  </a:ext>
                </a:extLst>
              </p:cNvPr>
              <p:cNvSpPr/>
              <p:nvPr/>
            </p:nvSpPr>
            <p:spPr>
              <a:xfrm>
                <a:off x="2233291" y="4597889"/>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Rectangle 189">
                <a:extLst>
                  <a:ext uri="{FF2B5EF4-FFF2-40B4-BE49-F238E27FC236}">
                    <a16:creationId xmlns:a16="http://schemas.microsoft.com/office/drawing/2014/main" id="{25EE4D3F-E553-4662-9C64-F968173A89D7}"/>
                  </a:ext>
                </a:extLst>
              </p:cNvPr>
              <p:cNvSpPr/>
              <p:nvPr/>
            </p:nvSpPr>
            <p:spPr>
              <a:xfrm>
                <a:off x="2233291" y="4746572"/>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5DE71EB2-69D0-4A50-9649-AA9FB40B05BA}"/>
                  </a:ext>
                </a:extLst>
              </p:cNvPr>
              <p:cNvSpPr/>
              <p:nvPr/>
            </p:nvSpPr>
            <p:spPr>
              <a:xfrm>
                <a:off x="2233291" y="4820914"/>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7B2D811B-D0F7-48D1-AAE5-115925C642E0}"/>
                  </a:ext>
                </a:extLst>
              </p:cNvPr>
              <p:cNvSpPr/>
              <p:nvPr/>
            </p:nvSpPr>
            <p:spPr>
              <a:xfrm>
                <a:off x="2233291" y="4895256"/>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8EBF2AEA-23F6-4BD3-A7C4-24E0C23A4ED3}"/>
                  </a:ext>
                </a:extLst>
              </p:cNvPr>
              <p:cNvSpPr/>
              <p:nvPr/>
            </p:nvSpPr>
            <p:spPr>
              <a:xfrm>
                <a:off x="2233291" y="4672231"/>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3ED8E70B-D280-42D3-B2AE-0076E759BFA2}"/>
                  </a:ext>
                </a:extLst>
              </p:cNvPr>
              <p:cNvSpPr/>
              <p:nvPr/>
            </p:nvSpPr>
            <p:spPr>
              <a:xfrm>
                <a:off x="3993420" y="378013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EED122E8-615E-4700-9C2B-5333EA21BD16}"/>
                  </a:ext>
                </a:extLst>
              </p:cNvPr>
              <p:cNvSpPr/>
              <p:nvPr/>
            </p:nvSpPr>
            <p:spPr>
              <a:xfrm>
                <a:off x="3993420" y="437351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7B208172-67D5-4968-8622-226A3E632E4C}"/>
                  </a:ext>
                </a:extLst>
              </p:cNvPr>
              <p:cNvSpPr/>
              <p:nvPr/>
            </p:nvSpPr>
            <p:spPr>
              <a:xfrm>
                <a:off x="4571278" y="378013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393BDFC9-64E8-4FC9-9A28-F3AC279D55B7}"/>
                  </a:ext>
                </a:extLst>
              </p:cNvPr>
              <p:cNvSpPr/>
              <p:nvPr/>
            </p:nvSpPr>
            <p:spPr>
              <a:xfrm>
                <a:off x="4571278" y="437351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73A2F916-D610-4EA0-9A42-D79EE12749B6}"/>
                  </a:ext>
                </a:extLst>
              </p:cNvPr>
              <p:cNvSpPr/>
              <p:nvPr/>
            </p:nvSpPr>
            <p:spPr>
              <a:xfrm>
                <a:off x="5149137" y="378013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ACE3604C-5E1B-4C5D-BF43-299BE2503B1D}"/>
                  </a:ext>
                </a:extLst>
              </p:cNvPr>
              <p:cNvSpPr/>
              <p:nvPr/>
            </p:nvSpPr>
            <p:spPr>
              <a:xfrm>
                <a:off x="5149137" y="437351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BB98AD38-EB7B-4A2A-A61C-4B9EF3A8AE44}"/>
                  </a:ext>
                </a:extLst>
              </p:cNvPr>
              <p:cNvSpPr/>
              <p:nvPr/>
            </p:nvSpPr>
            <p:spPr>
              <a:xfrm>
                <a:off x="754923" y="209740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2" name="Rectangle 221">
                <a:extLst>
                  <a:ext uri="{FF2B5EF4-FFF2-40B4-BE49-F238E27FC236}">
                    <a16:creationId xmlns:a16="http://schemas.microsoft.com/office/drawing/2014/main" id="{0BD1820D-9CC9-4439-BF09-1533C62AD842}"/>
                  </a:ext>
                </a:extLst>
              </p:cNvPr>
              <p:cNvSpPr/>
              <p:nvPr/>
            </p:nvSpPr>
            <p:spPr>
              <a:xfrm>
                <a:off x="754923" y="217625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3" name="Rectangle 222">
                <a:extLst>
                  <a:ext uri="{FF2B5EF4-FFF2-40B4-BE49-F238E27FC236}">
                    <a16:creationId xmlns:a16="http://schemas.microsoft.com/office/drawing/2014/main" id="{1E66ABA6-1735-4076-B8B5-ACACCC025F5C}"/>
                  </a:ext>
                </a:extLst>
              </p:cNvPr>
              <p:cNvSpPr/>
              <p:nvPr/>
            </p:nvSpPr>
            <p:spPr>
              <a:xfrm>
                <a:off x="754923" y="225509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4" name="Rectangle 223">
                <a:extLst>
                  <a:ext uri="{FF2B5EF4-FFF2-40B4-BE49-F238E27FC236}">
                    <a16:creationId xmlns:a16="http://schemas.microsoft.com/office/drawing/2014/main" id="{24C67A7C-6C82-42B2-8110-56B289BFDF4C}"/>
                  </a:ext>
                </a:extLst>
              </p:cNvPr>
              <p:cNvSpPr/>
              <p:nvPr/>
            </p:nvSpPr>
            <p:spPr>
              <a:xfrm>
                <a:off x="754923" y="2333943"/>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1A101E12-E92F-4B84-8B64-C7E8A37A9EF1}"/>
                  </a:ext>
                </a:extLst>
              </p:cNvPr>
              <p:cNvSpPr/>
              <p:nvPr/>
            </p:nvSpPr>
            <p:spPr>
              <a:xfrm>
                <a:off x="754923" y="246330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6" name="Rectangle 225">
                <a:extLst>
                  <a:ext uri="{FF2B5EF4-FFF2-40B4-BE49-F238E27FC236}">
                    <a16:creationId xmlns:a16="http://schemas.microsoft.com/office/drawing/2014/main" id="{1CC8CABA-90E8-473E-80BE-045ECE86E472}"/>
                  </a:ext>
                </a:extLst>
              </p:cNvPr>
              <p:cNvSpPr/>
              <p:nvPr/>
            </p:nvSpPr>
            <p:spPr>
              <a:xfrm>
                <a:off x="754923" y="254215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7" name="Rectangle 226">
                <a:extLst>
                  <a:ext uri="{FF2B5EF4-FFF2-40B4-BE49-F238E27FC236}">
                    <a16:creationId xmlns:a16="http://schemas.microsoft.com/office/drawing/2014/main" id="{DFBB6B4C-B091-4BAF-B893-88B33321B520}"/>
                  </a:ext>
                </a:extLst>
              </p:cNvPr>
              <p:cNvSpPr/>
              <p:nvPr/>
            </p:nvSpPr>
            <p:spPr>
              <a:xfrm>
                <a:off x="754923" y="262099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640175F9-FBBD-4D78-A46C-F9D356D620A5}"/>
                  </a:ext>
                </a:extLst>
              </p:cNvPr>
              <p:cNvSpPr/>
              <p:nvPr/>
            </p:nvSpPr>
            <p:spPr>
              <a:xfrm>
                <a:off x="754923" y="2699845"/>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20407DE4-C526-476D-BAE1-02064A832453}"/>
                  </a:ext>
                </a:extLst>
              </p:cNvPr>
              <p:cNvSpPr/>
              <p:nvPr/>
            </p:nvSpPr>
            <p:spPr>
              <a:xfrm>
                <a:off x="754923" y="282920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1D6B7AD7-A265-4D66-871C-E843480C6A0A}"/>
                  </a:ext>
                </a:extLst>
              </p:cNvPr>
              <p:cNvSpPr/>
              <p:nvPr/>
            </p:nvSpPr>
            <p:spPr>
              <a:xfrm>
                <a:off x="754923" y="290805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B01D9CF1-034F-41E4-9BB4-1CCC489636CD}"/>
                  </a:ext>
                </a:extLst>
              </p:cNvPr>
              <p:cNvSpPr/>
              <p:nvPr/>
            </p:nvSpPr>
            <p:spPr>
              <a:xfrm>
                <a:off x="754923" y="298690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9CDDD2E4-D225-45C0-A021-FF412AB6A9FA}"/>
                  </a:ext>
                </a:extLst>
              </p:cNvPr>
              <p:cNvSpPr/>
              <p:nvPr/>
            </p:nvSpPr>
            <p:spPr>
              <a:xfrm>
                <a:off x="754923" y="3065747"/>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A1150358-271B-4809-9300-44C4138EB92C}"/>
                  </a:ext>
                </a:extLst>
              </p:cNvPr>
              <p:cNvSpPr/>
              <p:nvPr/>
            </p:nvSpPr>
            <p:spPr>
              <a:xfrm>
                <a:off x="754923" y="319511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BF57B749-3DF2-4A44-AFCF-20AB27701178}"/>
                  </a:ext>
                </a:extLst>
              </p:cNvPr>
              <p:cNvSpPr/>
              <p:nvPr/>
            </p:nvSpPr>
            <p:spPr>
              <a:xfrm>
                <a:off x="754923" y="327395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C9E7F959-9541-4E50-8E07-E48CC29152FD}"/>
                  </a:ext>
                </a:extLst>
              </p:cNvPr>
              <p:cNvSpPr/>
              <p:nvPr/>
            </p:nvSpPr>
            <p:spPr>
              <a:xfrm>
                <a:off x="754923" y="335280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E6FF0FEF-3297-4E77-9AB8-796E388BB9A5}"/>
                  </a:ext>
                </a:extLst>
              </p:cNvPr>
              <p:cNvSpPr/>
              <p:nvPr/>
            </p:nvSpPr>
            <p:spPr>
              <a:xfrm>
                <a:off x="754923" y="3431649"/>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F5DC9CA6-0059-407C-BDC1-FEDA84825FD5}"/>
                  </a:ext>
                </a:extLst>
              </p:cNvPr>
              <p:cNvSpPr/>
              <p:nvPr/>
            </p:nvSpPr>
            <p:spPr>
              <a:xfrm>
                <a:off x="754923" y="356101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0A4366C3-BC57-403A-B7C7-6E7BFF591FD2}"/>
                  </a:ext>
                </a:extLst>
              </p:cNvPr>
              <p:cNvSpPr/>
              <p:nvPr/>
            </p:nvSpPr>
            <p:spPr>
              <a:xfrm>
                <a:off x="754923" y="363985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F62C785F-BC7B-47E2-A1B2-C92555169A25}"/>
                  </a:ext>
                </a:extLst>
              </p:cNvPr>
              <p:cNvSpPr/>
              <p:nvPr/>
            </p:nvSpPr>
            <p:spPr>
              <a:xfrm>
                <a:off x="754923" y="371870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6483986A-2B40-4ED1-8BB4-337E64A3013B}"/>
                  </a:ext>
                </a:extLst>
              </p:cNvPr>
              <p:cNvSpPr/>
              <p:nvPr/>
            </p:nvSpPr>
            <p:spPr>
              <a:xfrm>
                <a:off x="754923" y="3797551"/>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398A8BB4-CBC3-4FEC-A2B1-1936D4EF32F6}"/>
                  </a:ext>
                </a:extLst>
              </p:cNvPr>
              <p:cNvSpPr/>
              <p:nvPr/>
            </p:nvSpPr>
            <p:spPr>
              <a:xfrm>
                <a:off x="754923" y="429281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718BA4A8-6CCD-4E2C-B981-B0D451B56859}"/>
                  </a:ext>
                </a:extLst>
              </p:cNvPr>
              <p:cNvSpPr/>
              <p:nvPr/>
            </p:nvSpPr>
            <p:spPr>
              <a:xfrm>
                <a:off x="754923" y="437166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28EC7D16-0C17-43AC-8DF8-AB559630EC05}"/>
                  </a:ext>
                </a:extLst>
              </p:cNvPr>
              <p:cNvSpPr/>
              <p:nvPr/>
            </p:nvSpPr>
            <p:spPr>
              <a:xfrm>
                <a:off x="754923" y="445050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56E1EE7-97DB-4E06-96AF-A0A545F7EAC6}"/>
                  </a:ext>
                </a:extLst>
              </p:cNvPr>
              <p:cNvSpPr/>
              <p:nvPr/>
            </p:nvSpPr>
            <p:spPr>
              <a:xfrm>
                <a:off x="754923" y="4529355"/>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F6F34C14-C39B-4167-823D-6CADD3F4D8D8}"/>
                  </a:ext>
                </a:extLst>
              </p:cNvPr>
              <p:cNvSpPr/>
              <p:nvPr/>
            </p:nvSpPr>
            <p:spPr>
              <a:xfrm>
                <a:off x="754923" y="465871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FC38EBC-53C6-4DAB-9811-11E2A99BA2AE}"/>
                  </a:ext>
                </a:extLst>
              </p:cNvPr>
              <p:cNvSpPr/>
              <p:nvPr/>
            </p:nvSpPr>
            <p:spPr>
              <a:xfrm>
                <a:off x="754923" y="473756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760CD150-FDC4-4631-8563-1C6757F5C20D}"/>
                  </a:ext>
                </a:extLst>
              </p:cNvPr>
              <p:cNvSpPr/>
              <p:nvPr/>
            </p:nvSpPr>
            <p:spPr>
              <a:xfrm>
                <a:off x="754923" y="481640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1936591-7FDD-4795-AF55-5C68BC6B6968}"/>
                  </a:ext>
                </a:extLst>
              </p:cNvPr>
              <p:cNvSpPr/>
              <p:nvPr/>
            </p:nvSpPr>
            <p:spPr>
              <a:xfrm>
                <a:off x="754923" y="4895255"/>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95989820-F78D-4EFB-AADA-46FA4CCDA567}"/>
                  </a:ext>
                </a:extLst>
              </p:cNvPr>
              <p:cNvSpPr/>
              <p:nvPr/>
            </p:nvSpPr>
            <p:spPr>
              <a:xfrm>
                <a:off x="754923" y="392691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EAE1E53A-3A12-4130-BB0B-17333544F8E8}"/>
                  </a:ext>
                </a:extLst>
              </p:cNvPr>
              <p:cNvSpPr/>
              <p:nvPr/>
            </p:nvSpPr>
            <p:spPr>
              <a:xfrm>
                <a:off x="754923" y="400576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F4234901-0CB2-44BD-AC9C-50824C24A4F1}"/>
                  </a:ext>
                </a:extLst>
              </p:cNvPr>
              <p:cNvSpPr/>
              <p:nvPr/>
            </p:nvSpPr>
            <p:spPr>
              <a:xfrm>
                <a:off x="754923" y="408460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307" name="Rectangle 306">
                <a:extLst>
                  <a:ext uri="{FF2B5EF4-FFF2-40B4-BE49-F238E27FC236}">
                    <a16:creationId xmlns:a16="http://schemas.microsoft.com/office/drawing/2014/main" id="{AAB0F8F6-80F9-4416-85BB-01EDF84FF7AD}"/>
                  </a:ext>
                </a:extLst>
              </p:cNvPr>
              <p:cNvSpPr/>
              <p:nvPr/>
            </p:nvSpPr>
            <p:spPr>
              <a:xfrm>
                <a:off x="754923" y="4163453"/>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9A7D60B5-BF0E-4449-9F55-6CFF20CC3872}"/>
              </a:ext>
            </a:extLst>
          </p:cNvPr>
          <p:cNvGrpSpPr/>
          <p:nvPr/>
        </p:nvGrpSpPr>
        <p:grpSpPr>
          <a:xfrm>
            <a:off x="153945" y="3908357"/>
            <a:ext cx="1533145" cy="2462143"/>
            <a:chOff x="328762" y="3908357"/>
            <a:chExt cx="1533145" cy="2462143"/>
          </a:xfrm>
        </p:grpSpPr>
        <p:grpSp>
          <p:nvGrpSpPr>
            <p:cNvPr id="15" name="Group 14">
              <a:extLst>
                <a:ext uri="{FF2B5EF4-FFF2-40B4-BE49-F238E27FC236}">
                  <a16:creationId xmlns:a16="http://schemas.microsoft.com/office/drawing/2014/main" id="{8AC71793-5D4D-4EE9-B9E1-057A67DB0D18}"/>
                </a:ext>
              </a:extLst>
            </p:cNvPr>
            <p:cNvGrpSpPr/>
            <p:nvPr/>
          </p:nvGrpSpPr>
          <p:grpSpPr>
            <a:xfrm>
              <a:off x="328762" y="3908357"/>
              <a:ext cx="1533145" cy="2462143"/>
              <a:chOff x="8392024" y="3949092"/>
              <a:chExt cx="1533145" cy="2462143"/>
            </a:xfrm>
          </p:grpSpPr>
          <p:sp>
            <p:nvSpPr>
              <p:cNvPr id="14" name="Rectangle 13">
                <a:extLst>
                  <a:ext uri="{FF2B5EF4-FFF2-40B4-BE49-F238E27FC236}">
                    <a16:creationId xmlns:a16="http://schemas.microsoft.com/office/drawing/2014/main" id="{FC436C39-2935-41C3-B949-CDF51C1E3FF4}"/>
                  </a:ext>
                </a:extLst>
              </p:cNvPr>
              <p:cNvSpPr/>
              <p:nvPr/>
            </p:nvSpPr>
            <p:spPr>
              <a:xfrm>
                <a:off x="8446567" y="3999797"/>
                <a:ext cx="1376771" cy="2364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EE1655F-90E0-4F27-9FBA-DF641429572B}"/>
                  </a:ext>
                </a:extLst>
              </p:cNvPr>
              <p:cNvGrpSpPr/>
              <p:nvPr/>
            </p:nvGrpSpPr>
            <p:grpSpPr>
              <a:xfrm>
                <a:off x="8392024" y="3949092"/>
                <a:ext cx="1533145" cy="2462143"/>
                <a:chOff x="4977561" y="1986761"/>
                <a:chExt cx="2481351" cy="4337147"/>
              </a:xfrm>
            </p:grpSpPr>
            <p:grpSp>
              <p:nvGrpSpPr>
                <p:cNvPr id="455" name="Group 454">
                  <a:extLst>
                    <a:ext uri="{FF2B5EF4-FFF2-40B4-BE49-F238E27FC236}">
                      <a16:creationId xmlns:a16="http://schemas.microsoft.com/office/drawing/2014/main" id="{BDE9E5AA-7B4B-4EA1-A099-A690F0A46560}"/>
                    </a:ext>
                  </a:extLst>
                </p:cNvPr>
                <p:cNvGrpSpPr/>
                <p:nvPr/>
              </p:nvGrpSpPr>
              <p:grpSpPr>
                <a:xfrm>
                  <a:off x="4977561" y="1986761"/>
                  <a:ext cx="2481351" cy="4337147"/>
                  <a:chOff x="4977561" y="1986761"/>
                  <a:chExt cx="2481351" cy="4337147"/>
                </a:xfrm>
              </p:grpSpPr>
              <p:sp>
                <p:nvSpPr>
                  <p:cNvPr id="458" name="Freeform: Shape 457">
                    <a:extLst>
                      <a:ext uri="{FF2B5EF4-FFF2-40B4-BE49-F238E27FC236}">
                        <a16:creationId xmlns:a16="http://schemas.microsoft.com/office/drawing/2014/main" id="{121E73D9-819D-4070-9F09-E58EE90FD849}"/>
                      </a:ext>
                    </a:extLst>
                  </p:cNvPr>
                  <p:cNvSpPr/>
                  <p:nvPr/>
                </p:nvSpPr>
                <p:spPr>
                  <a:xfrm>
                    <a:off x="4977561" y="1986761"/>
                    <a:ext cx="2072318" cy="2018235"/>
                  </a:xfrm>
                  <a:custGeom>
                    <a:avLst/>
                    <a:gdLst>
                      <a:gd name="connsiteX0" fmla="*/ 163489 w 4762274"/>
                      <a:gd name="connsiteY0" fmla="*/ 0 h 4637987"/>
                      <a:gd name="connsiteX1" fmla="*/ 4762274 w 4762274"/>
                      <a:gd name="connsiteY1" fmla="*/ 0 h 4637987"/>
                      <a:gd name="connsiteX2" fmla="*/ 171183 w 4762274"/>
                      <a:gd name="connsiteY2" fmla="*/ 4637987 h 4637987"/>
                      <a:gd name="connsiteX3" fmla="*/ 163489 w 4762274"/>
                      <a:gd name="connsiteY3" fmla="*/ 4637987 h 4637987"/>
                      <a:gd name="connsiteX4" fmla="*/ 0 w 4762274"/>
                      <a:gd name="connsiteY4" fmla="*/ 4474498 h 4637987"/>
                      <a:gd name="connsiteX5" fmla="*/ 0 w 4762274"/>
                      <a:gd name="connsiteY5" fmla="*/ 163489 h 4637987"/>
                      <a:gd name="connsiteX6" fmla="*/ 163489 w 4762274"/>
                      <a:gd name="connsiteY6" fmla="*/ 0 h 46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274" h="4637987">
                        <a:moveTo>
                          <a:pt x="163489" y="0"/>
                        </a:moveTo>
                        <a:lnTo>
                          <a:pt x="4762274" y="0"/>
                        </a:lnTo>
                        <a:lnTo>
                          <a:pt x="171183" y="4637987"/>
                        </a:lnTo>
                        <a:lnTo>
                          <a:pt x="163489" y="4637987"/>
                        </a:lnTo>
                        <a:cubicBezTo>
                          <a:pt x="73197" y="4637987"/>
                          <a:pt x="0" y="4564790"/>
                          <a:pt x="0" y="4474498"/>
                        </a:cubicBezTo>
                        <a:lnTo>
                          <a:pt x="0" y="163489"/>
                        </a:lnTo>
                        <a:cubicBezTo>
                          <a:pt x="0" y="73197"/>
                          <a:pt x="73197" y="0"/>
                          <a:pt x="163489" y="0"/>
                        </a:cubicBezTo>
                        <a:close/>
                      </a:path>
                    </a:pathLst>
                  </a:cu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59" name="Cell_Phone4">
                    <a:extLst>
                      <a:ext uri="{FF2B5EF4-FFF2-40B4-BE49-F238E27FC236}">
                        <a16:creationId xmlns:a16="http://schemas.microsoft.com/office/drawing/2014/main" id="{94D6B012-7531-4AF0-B809-E9E646A63F1F}"/>
                      </a:ext>
                    </a:extLst>
                  </p:cNvPr>
                  <p:cNvSpPr>
                    <a:spLocks noChangeAspect="1" noEditPoints="1"/>
                  </p:cNvSpPr>
                  <p:nvPr>
                    <p:custDataLst>
                      <p:tags r:id="rId1"/>
                    </p:custDataLst>
                  </p:nvPr>
                </p:nvSpPr>
                <p:spPr bwMode="auto">
                  <a:xfrm>
                    <a:off x="4977561" y="1986761"/>
                    <a:ext cx="2481351" cy="4337147"/>
                  </a:xfrm>
                  <a:custGeom>
                    <a:avLst/>
                    <a:gdLst>
                      <a:gd name="T0" fmla="*/ 152 w 517"/>
                      <a:gd name="T1" fmla="*/ 0 h 900"/>
                      <a:gd name="T2" fmla="*/ 404 w 517"/>
                      <a:gd name="T3" fmla="*/ 0 h 900"/>
                      <a:gd name="T4" fmla="*/ 476 w 517"/>
                      <a:gd name="T5" fmla="*/ 0 h 900"/>
                      <a:gd name="T6" fmla="*/ 506 w 517"/>
                      <a:gd name="T7" fmla="*/ 9 h 900"/>
                      <a:gd name="T8" fmla="*/ 515 w 517"/>
                      <a:gd name="T9" fmla="*/ 44 h 900"/>
                      <a:gd name="T10" fmla="*/ 515 w 517"/>
                      <a:gd name="T11" fmla="*/ 702 h 900"/>
                      <a:gd name="T12" fmla="*/ 515 w 517"/>
                      <a:gd name="T13" fmla="*/ 831 h 900"/>
                      <a:gd name="T14" fmla="*/ 510 w 517"/>
                      <a:gd name="T15" fmla="*/ 887 h 900"/>
                      <a:gd name="T16" fmla="*/ 471 w 517"/>
                      <a:gd name="T17" fmla="*/ 900 h 900"/>
                      <a:gd name="T18" fmla="*/ 111 w 517"/>
                      <a:gd name="T19" fmla="*/ 900 h 900"/>
                      <a:gd name="T20" fmla="*/ 39 w 517"/>
                      <a:gd name="T21" fmla="*/ 900 h 900"/>
                      <a:gd name="T22" fmla="*/ 9 w 517"/>
                      <a:gd name="T23" fmla="*/ 891 h 900"/>
                      <a:gd name="T24" fmla="*/ 1 w 517"/>
                      <a:gd name="T25" fmla="*/ 856 h 900"/>
                      <a:gd name="T26" fmla="*/ 1 w 517"/>
                      <a:gd name="T27" fmla="*/ 206 h 900"/>
                      <a:gd name="T28" fmla="*/ 1 w 517"/>
                      <a:gd name="T29" fmla="*/ 39 h 900"/>
                      <a:gd name="T30" fmla="*/ 24 w 517"/>
                      <a:gd name="T31" fmla="*/ 1 h 900"/>
                      <a:gd name="T32" fmla="*/ 152 w 517"/>
                      <a:gd name="T33" fmla="*/ 0 h 900"/>
                      <a:gd name="T34" fmla="*/ 26 w 517"/>
                      <a:gd name="T35" fmla="*/ 57 h 900"/>
                      <a:gd name="T36" fmla="*/ 26 w 517"/>
                      <a:gd name="T37" fmla="*/ 206 h 900"/>
                      <a:gd name="T38" fmla="*/ 26 w 517"/>
                      <a:gd name="T39" fmla="*/ 699 h 900"/>
                      <a:gd name="T40" fmla="*/ 26 w 517"/>
                      <a:gd name="T41" fmla="*/ 797 h 900"/>
                      <a:gd name="T42" fmla="*/ 31 w 517"/>
                      <a:gd name="T43" fmla="*/ 838 h 900"/>
                      <a:gd name="T44" fmla="*/ 62 w 517"/>
                      <a:gd name="T45" fmla="*/ 849 h 900"/>
                      <a:gd name="T46" fmla="*/ 389 w 517"/>
                      <a:gd name="T47" fmla="*/ 849 h 900"/>
                      <a:gd name="T48" fmla="*/ 458 w 517"/>
                      <a:gd name="T49" fmla="*/ 849 h 900"/>
                      <a:gd name="T50" fmla="*/ 483 w 517"/>
                      <a:gd name="T51" fmla="*/ 840 h 900"/>
                      <a:gd name="T52" fmla="*/ 489 w 517"/>
                      <a:gd name="T53" fmla="*/ 813 h 900"/>
                      <a:gd name="T54" fmla="*/ 489 w 517"/>
                      <a:gd name="T55" fmla="*/ 208 h 900"/>
                      <a:gd name="T56" fmla="*/ 489 w 517"/>
                      <a:gd name="T57" fmla="*/ 59 h 900"/>
                      <a:gd name="T58" fmla="*/ 453 w 517"/>
                      <a:gd name="T59" fmla="*/ 26 h 900"/>
                      <a:gd name="T60" fmla="*/ 183 w 517"/>
                      <a:gd name="T61" fmla="*/ 26 h 900"/>
                      <a:gd name="T62" fmla="*/ 44 w 517"/>
                      <a:gd name="T63" fmla="*/ 26 h 900"/>
                      <a:gd name="T64" fmla="*/ 26 w 517"/>
                      <a:gd name="T65" fmla="*/ 57 h 900"/>
                      <a:gd name="T66" fmla="*/ 217 w 517"/>
                      <a:gd name="T67" fmla="*/ 887 h 900"/>
                      <a:gd name="T68" fmla="*/ 296 w 517"/>
                      <a:gd name="T69" fmla="*/ 887 h 900"/>
                      <a:gd name="T70" fmla="*/ 316 w 517"/>
                      <a:gd name="T71" fmla="*/ 885 h 900"/>
                      <a:gd name="T72" fmla="*/ 302 w 517"/>
                      <a:gd name="T73" fmla="*/ 861 h 900"/>
                      <a:gd name="T74" fmla="*/ 202 w 517"/>
                      <a:gd name="T75" fmla="*/ 863 h 900"/>
                      <a:gd name="T76" fmla="*/ 217 w 517"/>
                      <a:gd name="T77" fmla="*/ 887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7" h="900">
                        <a:moveTo>
                          <a:pt x="152" y="0"/>
                        </a:moveTo>
                        <a:lnTo>
                          <a:pt x="404" y="0"/>
                        </a:lnTo>
                        <a:lnTo>
                          <a:pt x="476" y="0"/>
                        </a:lnTo>
                        <a:cubicBezTo>
                          <a:pt x="487" y="0"/>
                          <a:pt x="498" y="1"/>
                          <a:pt x="506" y="9"/>
                        </a:cubicBezTo>
                        <a:cubicBezTo>
                          <a:pt x="515" y="18"/>
                          <a:pt x="515" y="32"/>
                          <a:pt x="515" y="44"/>
                        </a:cubicBezTo>
                        <a:lnTo>
                          <a:pt x="515" y="702"/>
                        </a:lnTo>
                        <a:lnTo>
                          <a:pt x="515" y="831"/>
                        </a:lnTo>
                        <a:cubicBezTo>
                          <a:pt x="515" y="845"/>
                          <a:pt x="517" y="875"/>
                          <a:pt x="510" y="887"/>
                        </a:cubicBezTo>
                        <a:cubicBezTo>
                          <a:pt x="501" y="900"/>
                          <a:pt x="485" y="900"/>
                          <a:pt x="471" y="900"/>
                        </a:cubicBezTo>
                        <a:lnTo>
                          <a:pt x="111" y="900"/>
                        </a:lnTo>
                        <a:lnTo>
                          <a:pt x="39" y="900"/>
                        </a:lnTo>
                        <a:cubicBezTo>
                          <a:pt x="29" y="900"/>
                          <a:pt x="17" y="899"/>
                          <a:pt x="9" y="891"/>
                        </a:cubicBezTo>
                        <a:cubicBezTo>
                          <a:pt x="0" y="882"/>
                          <a:pt x="1" y="868"/>
                          <a:pt x="1" y="856"/>
                        </a:cubicBezTo>
                        <a:lnTo>
                          <a:pt x="1" y="206"/>
                        </a:lnTo>
                        <a:lnTo>
                          <a:pt x="1" y="39"/>
                        </a:lnTo>
                        <a:cubicBezTo>
                          <a:pt x="1" y="19"/>
                          <a:pt x="4" y="8"/>
                          <a:pt x="24" y="1"/>
                        </a:cubicBezTo>
                        <a:lnTo>
                          <a:pt x="152" y="0"/>
                        </a:lnTo>
                        <a:close/>
                        <a:moveTo>
                          <a:pt x="26" y="57"/>
                        </a:moveTo>
                        <a:lnTo>
                          <a:pt x="26" y="206"/>
                        </a:lnTo>
                        <a:lnTo>
                          <a:pt x="26" y="699"/>
                        </a:lnTo>
                        <a:lnTo>
                          <a:pt x="26" y="797"/>
                        </a:lnTo>
                        <a:cubicBezTo>
                          <a:pt x="26" y="808"/>
                          <a:pt x="25" y="829"/>
                          <a:pt x="31" y="838"/>
                        </a:cubicBezTo>
                        <a:cubicBezTo>
                          <a:pt x="39" y="849"/>
                          <a:pt x="50" y="849"/>
                          <a:pt x="62" y="849"/>
                        </a:cubicBezTo>
                        <a:lnTo>
                          <a:pt x="389" y="849"/>
                        </a:lnTo>
                        <a:lnTo>
                          <a:pt x="458" y="849"/>
                        </a:lnTo>
                        <a:cubicBezTo>
                          <a:pt x="468" y="848"/>
                          <a:pt x="476" y="848"/>
                          <a:pt x="483" y="840"/>
                        </a:cubicBezTo>
                        <a:cubicBezTo>
                          <a:pt x="490" y="832"/>
                          <a:pt x="489" y="822"/>
                          <a:pt x="489" y="813"/>
                        </a:cubicBezTo>
                        <a:lnTo>
                          <a:pt x="489" y="208"/>
                        </a:lnTo>
                        <a:lnTo>
                          <a:pt x="489" y="59"/>
                        </a:lnTo>
                        <a:cubicBezTo>
                          <a:pt x="489" y="31"/>
                          <a:pt x="480" y="26"/>
                          <a:pt x="453" y="26"/>
                        </a:cubicBezTo>
                        <a:lnTo>
                          <a:pt x="183" y="26"/>
                        </a:lnTo>
                        <a:lnTo>
                          <a:pt x="44" y="26"/>
                        </a:lnTo>
                        <a:cubicBezTo>
                          <a:pt x="29" y="33"/>
                          <a:pt x="27" y="41"/>
                          <a:pt x="26" y="57"/>
                        </a:cubicBezTo>
                        <a:close/>
                        <a:moveTo>
                          <a:pt x="217" y="887"/>
                        </a:moveTo>
                        <a:lnTo>
                          <a:pt x="296" y="887"/>
                        </a:lnTo>
                        <a:cubicBezTo>
                          <a:pt x="302" y="887"/>
                          <a:pt x="311" y="888"/>
                          <a:pt x="316" y="885"/>
                        </a:cubicBezTo>
                        <a:cubicBezTo>
                          <a:pt x="322" y="880"/>
                          <a:pt x="329" y="862"/>
                          <a:pt x="302" y="861"/>
                        </a:cubicBezTo>
                        <a:lnTo>
                          <a:pt x="202" y="863"/>
                        </a:lnTo>
                        <a:cubicBezTo>
                          <a:pt x="189" y="872"/>
                          <a:pt x="190" y="887"/>
                          <a:pt x="217" y="88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grpSp>
            <p:sp>
              <p:nvSpPr>
                <p:cNvPr id="461" name="Rectangle 460">
                  <a:extLst>
                    <a:ext uri="{FF2B5EF4-FFF2-40B4-BE49-F238E27FC236}">
                      <a16:creationId xmlns:a16="http://schemas.microsoft.com/office/drawing/2014/main" id="{2D8B3569-14BD-4468-B112-ACBA71335C69}"/>
                    </a:ext>
                  </a:extLst>
                </p:cNvPr>
                <p:cNvSpPr/>
                <p:nvPr/>
              </p:nvSpPr>
              <p:spPr>
                <a:xfrm>
                  <a:off x="5132183" y="2504321"/>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462" name="Rectangle 461">
                  <a:extLst>
                    <a:ext uri="{FF2B5EF4-FFF2-40B4-BE49-F238E27FC236}">
                      <a16:creationId xmlns:a16="http://schemas.microsoft.com/office/drawing/2014/main" id="{C7D1CA8E-B0B3-47A3-81AA-6FF1AD16C3EB}"/>
                    </a:ext>
                  </a:extLst>
                </p:cNvPr>
                <p:cNvSpPr/>
                <p:nvPr/>
              </p:nvSpPr>
              <p:spPr>
                <a:xfrm>
                  <a:off x="5132183" y="2846989"/>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464" name="Rectangle 463">
                  <a:extLst>
                    <a:ext uri="{FF2B5EF4-FFF2-40B4-BE49-F238E27FC236}">
                      <a16:creationId xmlns:a16="http://schemas.microsoft.com/office/drawing/2014/main" id="{80180873-384F-487C-9715-96A3298274A3}"/>
                    </a:ext>
                  </a:extLst>
                </p:cNvPr>
                <p:cNvSpPr/>
                <p:nvPr/>
              </p:nvSpPr>
              <p:spPr>
                <a:xfrm>
                  <a:off x="5132183" y="2675655"/>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465" name="Rectangle 464">
                  <a:extLst>
                    <a:ext uri="{FF2B5EF4-FFF2-40B4-BE49-F238E27FC236}">
                      <a16:creationId xmlns:a16="http://schemas.microsoft.com/office/drawing/2014/main" id="{712028D1-E5DD-4D93-97FF-9DD8572B74E7}"/>
                    </a:ext>
                  </a:extLst>
                </p:cNvPr>
                <p:cNvSpPr/>
                <p:nvPr/>
              </p:nvSpPr>
              <p:spPr>
                <a:xfrm>
                  <a:off x="5132183" y="3018324"/>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grpSp>
              <p:nvGrpSpPr>
                <p:cNvPr id="466" name="Group 465">
                  <a:extLst>
                    <a:ext uri="{FF2B5EF4-FFF2-40B4-BE49-F238E27FC236}">
                      <a16:creationId xmlns:a16="http://schemas.microsoft.com/office/drawing/2014/main" id="{7AAD0D14-E586-4E1A-BF81-925A8C993D15}"/>
                    </a:ext>
                  </a:extLst>
                </p:cNvPr>
                <p:cNvGrpSpPr/>
                <p:nvPr/>
              </p:nvGrpSpPr>
              <p:grpSpPr>
                <a:xfrm>
                  <a:off x="5293360" y="2108200"/>
                  <a:ext cx="2039026" cy="3972560"/>
                  <a:chOff x="5293360" y="2108200"/>
                  <a:chExt cx="2039026" cy="3972560"/>
                </a:xfrm>
              </p:grpSpPr>
              <p:sp>
                <p:nvSpPr>
                  <p:cNvPr id="467" name="Freeform: Shape 466">
                    <a:extLst>
                      <a:ext uri="{FF2B5EF4-FFF2-40B4-BE49-F238E27FC236}">
                        <a16:creationId xmlns:a16="http://schemas.microsoft.com/office/drawing/2014/main" id="{BF4C446F-1D09-42FC-90B7-6314A502077A}"/>
                      </a:ext>
                    </a:extLst>
                  </p:cNvPr>
                  <p:cNvSpPr/>
                  <p:nvPr/>
                </p:nvSpPr>
                <p:spPr>
                  <a:xfrm>
                    <a:off x="5293360" y="3098628"/>
                    <a:ext cx="2039026" cy="2982132"/>
                  </a:xfrm>
                  <a:custGeom>
                    <a:avLst/>
                    <a:gdLst>
                      <a:gd name="connsiteX0" fmla="*/ 0 w 2039026"/>
                      <a:gd name="connsiteY0" fmla="*/ 0 h 2982132"/>
                      <a:gd name="connsiteX1" fmla="*/ 2039026 w 2039026"/>
                      <a:gd name="connsiteY1" fmla="*/ 0 h 2982132"/>
                      <a:gd name="connsiteX2" fmla="*/ 2039026 w 2039026"/>
                      <a:gd name="connsiteY2" fmla="*/ 2875799 h 2982132"/>
                      <a:gd name="connsiteX3" fmla="*/ 1932693 w 2039026"/>
                      <a:gd name="connsiteY3" fmla="*/ 2982132 h 2982132"/>
                      <a:gd name="connsiteX4" fmla="*/ 25053 w 2039026"/>
                      <a:gd name="connsiteY4" fmla="*/ 2982132 h 2982132"/>
                      <a:gd name="connsiteX5" fmla="*/ 0 w 2039026"/>
                      <a:gd name="connsiteY5" fmla="*/ 2977074 h 298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9026" h="2982132">
                        <a:moveTo>
                          <a:pt x="0" y="0"/>
                        </a:moveTo>
                        <a:lnTo>
                          <a:pt x="2039026" y="0"/>
                        </a:lnTo>
                        <a:lnTo>
                          <a:pt x="2039026" y="2875799"/>
                        </a:lnTo>
                        <a:cubicBezTo>
                          <a:pt x="2039026" y="2934525"/>
                          <a:pt x="1991419" y="2982132"/>
                          <a:pt x="1932693" y="2982132"/>
                        </a:cubicBezTo>
                        <a:lnTo>
                          <a:pt x="25053" y="2982132"/>
                        </a:lnTo>
                        <a:lnTo>
                          <a:pt x="0" y="2977074"/>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68" name="Freeform: Shape 467">
                    <a:extLst>
                      <a:ext uri="{FF2B5EF4-FFF2-40B4-BE49-F238E27FC236}">
                        <a16:creationId xmlns:a16="http://schemas.microsoft.com/office/drawing/2014/main" id="{76EBD458-D52F-4980-9A14-8FC13CB34051}"/>
                      </a:ext>
                    </a:extLst>
                  </p:cNvPr>
                  <p:cNvSpPr/>
                  <p:nvPr/>
                </p:nvSpPr>
                <p:spPr>
                  <a:xfrm>
                    <a:off x="5293360" y="2108200"/>
                    <a:ext cx="2039026" cy="1198880"/>
                  </a:xfrm>
                  <a:custGeom>
                    <a:avLst/>
                    <a:gdLst>
                      <a:gd name="connsiteX0" fmla="*/ 34544 w 2039026"/>
                      <a:gd name="connsiteY0" fmla="*/ 0 h 1198880"/>
                      <a:gd name="connsiteX1" fmla="*/ 1923202 w 2039026"/>
                      <a:gd name="connsiteY1" fmla="*/ 0 h 1198880"/>
                      <a:gd name="connsiteX2" fmla="*/ 2039026 w 2039026"/>
                      <a:gd name="connsiteY2" fmla="*/ 115824 h 1198880"/>
                      <a:gd name="connsiteX3" fmla="*/ 2039026 w 2039026"/>
                      <a:gd name="connsiteY3" fmla="*/ 1198880 h 1198880"/>
                      <a:gd name="connsiteX4" fmla="*/ 0 w 2039026"/>
                      <a:gd name="connsiteY4" fmla="*/ 1198880 h 1198880"/>
                      <a:gd name="connsiteX5" fmla="*/ 0 w 2039026"/>
                      <a:gd name="connsiteY5" fmla="*/ 6974 h 119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9026" h="1198880">
                        <a:moveTo>
                          <a:pt x="34544" y="0"/>
                        </a:moveTo>
                        <a:lnTo>
                          <a:pt x="1923202" y="0"/>
                        </a:lnTo>
                        <a:cubicBezTo>
                          <a:pt x="1987170" y="0"/>
                          <a:pt x="2039026" y="51856"/>
                          <a:pt x="2039026" y="115824"/>
                        </a:cubicBezTo>
                        <a:lnTo>
                          <a:pt x="2039026" y="1198880"/>
                        </a:lnTo>
                        <a:lnTo>
                          <a:pt x="0" y="1198880"/>
                        </a:lnTo>
                        <a:lnTo>
                          <a:pt x="0" y="69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69" name="Freeform: Shape 468">
                    <a:extLst>
                      <a:ext uri="{FF2B5EF4-FFF2-40B4-BE49-F238E27FC236}">
                        <a16:creationId xmlns:a16="http://schemas.microsoft.com/office/drawing/2014/main" id="{C58F2169-3892-414E-9FE4-5B2AAF89A047}"/>
                      </a:ext>
                    </a:extLst>
                  </p:cNvPr>
                  <p:cNvSpPr/>
                  <p:nvPr/>
                </p:nvSpPr>
                <p:spPr>
                  <a:xfrm>
                    <a:off x="5293360" y="2468318"/>
                    <a:ext cx="2039026" cy="727001"/>
                  </a:xfrm>
                  <a:custGeom>
                    <a:avLst/>
                    <a:gdLst>
                      <a:gd name="connsiteX0" fmla="*/ 0 w 2039026"/>
                      <a:gd name="connsiteY0" fmla="*/ 0 h 727001"/>
                      <a:gd name="connsiteX1" fmla="*/ 2039026 w 2039026"/>
                      <a:gd name="connsiteY1" fmla="*/ 0 h 727001"/>
                      <a:gd name="connsiteX2" fmla="*/ 2039026 w 2039026"/>
                      <a:gd name="connsiteY2" fmla="*/ 727001 h 727001"/>
                      <a:gd name="connsiteX3" fmla="*/ 0 w 2039026"/>
                      <a:gd name="connsiteY3" fmla="*/ 727001 h 727001"/>
                    </a:gdLst>
                    <a:ahLst/>
                    <a:cxnLst>
                      <a:cxn ang="0">
                        <a:pos x="connsiteX0" y="connsiteY0"/>
                      </a:cxn>
                      <a:cxn ang="0">
                        <a:pos x="connsiteX1" y="connsiteY1"/>
                      </a:cxn>
                      <a:cxn ang="0">
                        <a:pos x="connsiteX2" y="connsiteY2"/>
                      </a:cxn>
                      <a:cxn ang="0">
                        <a:pos x="connsiteX3" y="connsiteY3"/>
                      </a:cxn>
                    </a:cxnLst>
                    <a:rect l="l" t="t" r="r" b="b"/>
                    <a:pathLst>
                      <a:path w="2039026" h="727001">
                        <a:moveTo>
                          <a:pt x="0" y="0"/>
                        </a:moveTo>
                        <a:lnTo>
                          <a:pt x="2039026" y="0"/>
                        </a:lnTo>
                        <a:lnTo>
                          <a:pt x="2039026" y="727001"/>
                        </a:lnTo>
                        <a:lnTo>
                          <a:pt x="0" y="727001"/>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470" name="Group 469">
                    <a:extLst>
                      <a:ext uri="{FF2B5EF4-FFF2-40B4-BE49-F238E27FC236}">
                        <a16:creationId xmlns:a16="http://schemas.microsoft.com/office/drawing/2014/main" id="{6F0A4711-B068-434E-86C9-DE585695115B}"/>
                      </a:ext>
                    </a:extLst>
                  </p:cNvPr>
                  <p:cNvGrpSpPr/>
                  <p:nvPr/>
                </p:nvGrpSpPr>
                <p:grpSpPr>
                  <a:xfrm>
                    <a:off x="6380674" y="2726369"/>
                    <a:ext cx="893886" cy="468950"/>
                    <a:chOff x="7085688" y="2804943"/>
                    <a:chExt cx="1717329" cy="900943"/>
                  </a:xfrm>
                </p:grpSpPr>
                <p:sp>
                  <p:nvSpPr>
                    <p:cNvPr id="480" name="Isosceles Triangle 479">
                      <a:extLst>
                        <a:ext uri="{FF2B5EF4-FFF2-40B4-BE49-F238E27FC236}">
                          <a16:creationId xmlns:a16="http://schemas.microsoft.com/office/drawing/2014/main" id="{C4E06230-13F1-49E5-B668-BFC9D8827885}"/>
                        </a:ext>
                      </a:extLst>
                    </p:cNvPr>
                    <p:cNvSpPr/>
                    <p:nvPr/>
                  </p:nvSpPr>
                  <p:spPr>
                    <a:xfrm>
                      <a:off x="7085688" y="2804943"/>
                      <a:ext cx="1045092" cy="90094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81" name="Isosceles Triangle 480">
                      <a:extLst>
                        <a:ext uri="{FF2B5EF4-FFF2-40B4-BE49-F238E27FC236}">
                          <a16:creationId xmlns:a16="http://schemas.microsoft.com/office/drawing/2014/main" id="{F7EF8484-F36F-414A-B4BE-184086BC698C}"/>
                        </a:ext>
                      </a:extLst>
                    </p:cNvPr>
                    <p:cNvSpPr/>
                    <p:nvPr/>
                  </p:nvSpPr>
                  <p:spPr>
                    <a:xfrm>
                      <a:off x="8135403" y="3130357"/>
                      <a:ext cx="667614" cy="57552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471" name="Group 470">
                    <a:extLst>
                      <a:ext uri="{FF2B5EF4-FFF2-40B4-BE49-F238E27FC236}">
                        <a16:creationId xmlns:a16="http://schemas.microsoft.com/office/drawing/2014/main" id="{B95615FC-95E6-4E36-A4F3-A53C5D9B2D80}"/>
                      </a:ext>
                    </a:extLst>
                  </p:cNvPr>
                  <p:cNvGrpSpPr/>
                  <p:nvPr/>
                </p:nvGrpSpPr>
                <p:grpSpPr>
                  <a:xfrm>
                    <a:off x="6800198" y="2185539"/>
                    <a:ext cx="213247" cy="213248"/>
                    <a:chOff x="6889948" y="2341464"/>
                    <a:chExt cx="213247" cy="213248"/>
                  </a:xfrm>
                </p:grpSpPr>
                <p:sp>
                  <p:nvSpPr>
                    <p:cNvPr id="478" name="Freeform: Shape 477">
                      <a:extLst>
                        <a:ext uri="{FF2B5EF4-FFF2-40B4-BE49-F238E27FC236}">
                          <a16:creationId xmlns:a16="http://schemas.microsoft.com/office/drawing/2014/main" id="{1F44A1EA-08BE-433E-ADBF-741CEF1882E2}"/>
                        </a:ext>
                      </a:extLst>
                    </p:cNvPr>
                    <p:cNvSpPr/>
                    <p:nvPr/>
                  </p:nvSpPr>
                  <p:spPr>
                    <a:xfrm>
                      <a:off x="6889948" y="2341464"/>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479" name="Picture 6" descr="Image result for twitter logo png">
                      <a:extLst>
                        <a:ext uri="{FF2B5EF4-FFF2-40B4-BE49-F238E27FC236}">
                          <a16:creationId xmlns:a16="http://schemas.microsoft.com/office/drawing/2014/main" id="{ED0CBAB0-8A6B-4864-B0B1-1A9191EDE50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57" t="20517" r="15557" b="20517"/>
                    <a:stretch/>
                  </p:blipFill>
                  <p:spPr bwMode="auto">
                    <a:xfrm>
                      <a:off x="6928631" y="2388680"/>
                      <a:ext cx="138833" cy="118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2" name="Group 471">
                    <a:extLst>
                      <a:ext uri="{FF2B5EF4-FFF2-40B4-BE49-F238E27FC236}">
                        <a16:creationId xmlns:a16="http://schemas.microsoft.com/office/drawing/2014/main" id="{70B55994-B8CC-43AF-9A0E-675931C9D6AB}"/>
                      </a:ext>
                    </a:extLst>
                  </p:cNvPr>
                  <p:cNvGrpSpPr/>
                  <p:nvPr/>
                </p:nvGrpSpPr>
                <p:grpSpPr>
                  <a:xfrm>
                    <a:off x="7071893" y="2185539"/>
                    <a:ext cx="213247" cy="213248"/>
                    <a:chOff x="7161643" y="2341470"/>
                    <a:chExt cx="213247" cy="213248"/>
                  </a:xfrm>
                </p:grpSpPr>
                <p:sp>
                  <p:nvSpPr>
                    <p:cNvPr id="476" name="Freeform: Shape 475">
                      <a:extLst>
                        <a:ext uri="{FF2B5EF4-FFF2-40B4-BE49-F238E27FC236}">
                          <a16:creationId xmlns:a16="http://schemas.microsoft.com/office/drawing/2014/main" id="{F0F612A4-4CE2-4CF7-A088-47A12FE1EFAF}"/>
                        </a:ext>
                      </a:extLst>
                    </p:cNvPr>
                    <p:cNvSpPr/>
                    <p:nvPr/>
                  </p:nvSpPr>
                  <p:spPr>
                    <a:xfrm>
                      <a:off x="7161643" y="2341470"/>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477" name="Picture 476">
                      <a:extLst>
                        <a:ext uri="{FF2B5EF4-FFF2-40B4-BE49-F238E27FC236}">
                          <a16:creationId xmlns:a16="http://schemas.microsoft.com/office/drawing/2014/main" id="{D7E3D620-9E0D-4ECD-820E-C79885E43542}"/>
                        </a:ext>
                      </a:extLst>
                    </p:cNvPr>
                    <p:cNvPicPr>
                      <a:picLocks noChangeAspect="1"/>
                    </p:cNvPicPr>
                    <p:nvPr/>
                  </p:nvPicPr>
                  <p:blipFill>
                    <a:blip r:embed="rId5"/>
                    <a:stretch>
                      <a:fillRect/>
                    </a:stretch>
                  </p:blipFill>
                  <p:spPr>
                    <a:xfrm>
                      <a:off x="7208579" y="2388407"/>
                      <a:ext cx="119375" cy="119375"/>
                    </a:xfrm>
                    <a:prstGeom prst="rect">
                      <a:avLst/>
                    </a:prstGeom>
                  </p:spPr>
                </p:pic>
              </p:grpSp>
              <p:grpSp>
                <p:nvGrpSpPr>
                  <p:cNvPr id="473" name="Group 472">
                    <a:extLst>
                      <a:ext uri="{FF2B5EF4-FFF2-40B4-BE49-F238E27FC236}">
                        <a16:creationId xmlns:a16="http://schemas.microsoft.com/office/drawing/2014/main" id="{8D226E30-1CD4-4EFC-BC18-76441BD97F9E}"/>
                      </a:ext>
                    </a:extLst>
                  </p:cNvPr>
                  <p:cNvGrpSpPr/>
                  <p:nvPr/>
                </p:nvGrpSpPr>
                <p:grpSpPr>
                  <a:xfrm>
                    <a:off x="6528508" y="2185539"/>
                    <a:ext cx="213247" cy="213248"/>
                    <a:chOff x="6618258" y="2341462"/>
                    <a:chExt cx="213247" cy="213248"/>
                  </a:xfrm>
                </p:grpSpPr>
                <p:sp>
                  <p:nvSpPr>
                    <p:cNvPr id="474" name="Freeform: Shape 473">
                      <a:extLst>
                        <a:ext uri="{FF2B5EF4-FFF2-40B4-BE49-F238E27FC236}">
                          <a16:creationId xmlns:a16="http://schemas.microsoft.com/office/drawing/2014/main" id="{634907C5-0405-4F0A-884B-EB21C3CE4087}"/>
                        </a:ext>
                      </a:extLst>
                    </p:cNvPr>
                    <p:cNvSpPr/>
                    <p:nvPr/>
                  </p:nvSpPr>
                  <p:spPr>
                    <a:xfrm>
                      <a:off x="6618258" y="2341462"/>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475" name="Picture 4" descr="Image result for fb logo png">
                      <a:extLst>
                        <a:ext uri="{FF2B5EF4-FFF2-40B4-BE49-F238E27FC236}">
                          <a16:creationId xmlns:a16="http://schemas.microsoft.com/office/drawing/2014/main" id="{E1EEC483-C866-42FD-BD2D-B2943472DB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1297" y="2360918"/>
                      <a:ext cx="87168" cy="17433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82" name="Rectangle 481">
                  <a:extLst>
                    <a:ext uri="{FF2B5EF4-FFF2-40B4-BE49-F238E27FC236}">
                      <a16:creationId xmlns:a16="http://schemas.microsoft.com/office/drawing/2014/main" id="{2B0DC515-6DB7-4CCD-A316-0A345C2DECC0}"/>
                    </a:ext>
                  </a:extLst>
                </p:cNvPr>
                <p:cNvSpPr/>
                <p:nvPr/>
              </p:nvSpPr>
              <p:spPr>
                <a:xfrm>
                  <a:off x="5365372" y="2623066"/>
                  <a:ext cx="800824" cy="131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84" name="Straight Connector 483">
                  <a:extLst>
                    <a:ext uri="{FF2B5EF4-FFF2-40B4-BE49-F238E27FC236}">
                      <a16:creationId xmlns:a16="http://schemas.microsoft.com/office/drawing/2014/main" id="{B90F0C04-00E1-4FD2-8410-A969A61B06BF}"/>
                    </a:ext>
                  </a:extLst>
                </p:cNvPr>
                <p:cNvCxnSpPr>
                  <a:cxnSpLocks/>
                </p:cNvCxnSpPr>
                <p:nvPr/>
              </p:nvCxnSpPr>
              <p:spPr>
                <a:xfrm>
                  <a:off x="5365372" y="2877125"/>
                  <a:ext cx="45720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40FD8747-AE78-41B3-A856-3BE8C5D8E754}"/>
                    </a:ext>
                  </a:extLst>
                </p:cNvPr>
                <p:cNvCxnSpPr>
                  <a:cxnSpLocks/>
                </p:cNvCxnSpPr>
                <p:nvPr/>
              </p:nvCxnSpPr>
              <p:spPr>
                <a:xfrm>
                  <a:off x="5365372" y="2946634"/>
                  <a:ext cx="45720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FE1A4165-666F-4B03-A527-E07C1B93E671}"/>
                    </a:ext>
                  </a:extLst>
                </p:cNvPr>
                <p:cNvCxnSpPr>
                  <a:cxnSpLocks/>
                </p:cNvCxnSpPr>
                <p:nvPr/>
              </p:nvCxnSpPr>
              <p:spPr>
                <a:xfrm>
                  <a:off x="5365372" y="3016144"/>
                  <a:ext cx="45720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
              <p:nvSpPr>
                <p:cNvPr id="492" name="Rectangle 491">
                  <a:extLst>
                    <a:ext uri="{FF2B5EF4-FFF2-40B4-BE49-F238E27FC236}">
                      <a16:creationId xmlns:a16="http://schemas.microsoft.com/office/drawing/2014/main" id="{662E8EA3-0F98-4FAA-BB7F-EA458E065D40}"/>
                    </a:ext>
                  </a:extLst>
                </p:cNvPr>
                <p:cNvSpPr/>
                <p:nvPr/>
              </p:nvSpPr>
              <p:spPr>
                <a:xfrm>
                  <a:off x="5687168" y="3387869"/>
                  <a:ext cx="1097098" cy="732012"/>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93" name="Straight Connector 492">
                  <a:extLst>
                    <a:ext uri="{FF2B5EF4-FFF2-40B4-BE49-F238E27FC236}">
                      <a16:creationId xmlns:a16="http://schemas.microsoft.com/office/drawing/2014/main" id="{B2BC8559-3234-4438-8689-66BEB705F8A4}"/>
                    </a:ext>
                  </a:extLst>
                </p:cNvPr>
                <p:cNvCxnSpPr>
                  <a:cxnSpLocks/>
                </p:cNvCxnSpPr>
                <p:nvPr/>
              </p:nvCxnSpPr>
              <p:spPr>
                <a:xfrm>
                  <a:off x="5687167" y="4204444"/>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19DAE54-6DDD-447C-9D78-26AFDFD841ED}"/>
                    </a:ext>
                  </a:extLst>
                </p:cNvPr>
                <p:cNvCxnSpPr>
                  <a:cxnSpLocks/>
                </p:cNvCxnSpPr>
                <p:nvPr/>
              </p:nvCxnSpPr>
              <p:spPr>
                <a:xfrm>
                  <a:off x="5687167" y="4307625"/>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160E1378-10D7-4733-B6C0-BA91D95B5D02}"/>
                    </a:ext>
                  </a:extLst>
                </p:cNvPr>
                <p:cNvCxnSpPr>
                  <a:cxnSpLocks/>
                </p:cNvCxnSpPr>
                <p:nvPr/>
              </p:nvCxnSpPr>
              <p:spPr>
                <a:xfrm>
                  <a:off x="5687167" y="4017516"/>
                  <a:ext cx="109709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1" name="Oval 500">
                  <a:extLst>
                    <a:ext uri="{FF2B5EF4-FFF2-40B4-BE49-F238E27FC236}">
                      <a16:creationId xmlns:a16="http://schemas.microsoft.com/office/drawing/2014/main" id="{9C694CF9-E88E-495D-8043-ECD3AE1039A4}"/>
                    </a:ext>
                  </a:extLst>
                </p:cNvPr>
                <p:cNvSpPr/>
                <p:nvPr/>
              </p:nvSpPr>
              <p:spPr>
                <a:xfrm>
                  <a:off x="5702580" y="3978173"/>
                  <a:ext cx="78686" cy="78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2" name="Photo2_EB9F" title="Icon of a photo of a landscape">
                  <a:extLst>
                    <a:ext uri="{FF2B5EF4-FFF2-40B4-BE49-F238E27FC236}">
                      <a16:creationId xmlns:a16="http://schemas.microsoft.com/office/drawing/2014/main" id="{D760F864-BD43-4C36-8169-060C23A72DE3}"/>
                    </a:ext>
                  </a:extLst>
                </p:cNvPr>
                <p:cNvSpPr>
                  <a:spLocks noChangeAspect="1" noEditPoints="1"/>
                </p:cNvSpPr>
                <p:nvPr/>
              </p:nvSpPr>
              <p:spPr bwMode="auto">
                <a:xfrm>
                  <a:off x="5687168" y="4432474"/>
                  <a:ext cx="1097098" cy="80516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503" name="Straight Connector 502">
                  <a:extLst>
                    <a:ext uri="{FF2B5EF4-FFF2-40B4-BE49-F238E27FC236}">
                      <a16:creationId xmlns:a16="http://schemas.microsoft.com/office/drawing/2014/main" id="{2F7D834E-98A8-4A89-AE44-6C2836E79C06}"/>
                    </a:ext>
                  </a:extLst>
                </p:cNvPr>
                <p:cNvCxnSpPr>
                  <a:cxnSpLocks/>
                </p:cNvCxnSpPr>
                <p:nvPr/>
              </p:nvCxnSpPr>
              <p:spPr>
                <a:xfrm>
                  <a:off x="5687167" y="5336690"/>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AEB83D2B-14E1-4442-A46F-7BB101155A4C}"/>
                    </a:ext>
                  </a:extLst>
                </p:cNvPr>
                <p:cNvCxnSpPr>
                  <a:cxnSpLocks/>
                </p:cNvCxnSpPr>
                <p:nvPr/>
              </p:nvCxnSpPr>
              <p:spPr>
                <a:xfrm>
                  <a:off x="5687167" y="5439871"/>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42" name="Oval 541">
                  <a:extLst>
                    <a:ext uri="{FF2B5EF4-FFF2-40B4-BE49-F238E27FC236}">
                      <a16:creationId xmlns:a16="http://schemas.microsoft.com/office/drawing/2014/main" id="{9AB7D91A-0926-4417-A9E4-65338496DDA0}"/>
                    </a:ext>
                  </a:extLst>
                </p:cNvPr>
                <p:cNvSpPr/>
                <p:nvPr/>
              </p:nvSpPr>
              <p:spPr>
                <a:xfrm>
                  <a:off x="6071830" y="3614902"/>
                  <a:ext cx="292814" cy="2928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34" name="control_3" title="Icon of the play symbol">
              <a:extLst>
                <a:ext uri="{FF2B5EF4-FFF2-40B4-BE49-F238E27FC236}">
                  <a16:creationId xmlns:a16="http://schemas.microsoft.com/office/drawing/2014/main" id="{B51BCBC1-AEBB-43E2-9198-9769CC4A8643}"/>
                </a:ext>
              </a:extLst>
            </p:cNvPr>
            <p:cNvSpPr>
              <a:spLocks noChangeAspect="1"/>
            </p:cNvSpPr>
            <p:nvPr/>
          </p:nvSpPr>
          <p:spPr bwMode="auto">
            <a:xfrm>
              <a:off x="1053039" y="4850085"/>
              <a:ext cx="106192" cy="122881"/>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10821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1500"/>
                                        <p:tgtEl>
                                          <p:spTgt spid="5"/>
                                        </p:tgtEl>
                                        <p:attrNameLst>
                                          <p:attrName>ppt_y</p:attrName>
                                        </p:attrNameLst>
                                      </p:cBhvr>
                                      <p:tavLst>
                                        <p:tav tm="0">
                                          <p:val>
                                            <p:strVal val="#ppt_y"/>
                                          </p:val>
                                        </p:tav>
                                        <p:tav tm="100000">
                                          <p:val>
                                            <p:strVal val="#ppt_y+#ppt_h*1.125000"/>
                                          </p:val>
                                        </p:tav>
                                      </p:tavLst>
                                    </p:anim>
                                    <p:animEffect transition="out" filter="wipe(down)">
                                      <p:cBhvr>
                                        <p:cTn id="7" dur="1500"/>
                                        <p:tgtEl>
                                          <p:spTgt spid="5"/>
                                        </p:tgtEl>
                                      </p:cBhvr>
                                    </p:animEffect>
                                    <p:set>
                                      <p:cBhvr>
                                        <p:cTn id="8" dur="1" fill="hold">
                                          <p:stCondLst>
                                            <p:cond delay="1499"/>
                                          </p:stCondLst>
                                        </p:cTn>
                                        <p:tgtEl>
                                          <p:spTgt spid="5"/>
                                        </p:tgtEl>
                                        <p:attrNameLst>
                                          <p:attrName>style.visibility</p:attrName>
                                        </p:attrNameLst>
                                      </p:cBhvr>
                                      <p:to>
                                        <p:strVal val="hidden"/>
                                      </p:to>
                                    </p:set>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8" presetClass="emph" presetSubtype="0" fill="hold" nodeType="withEffect">
                                  <p:stCondLst>
                                    <p:cond delay="0"/>
                                  </p:stCondLst>
                                  <p:childTnLst>
                                    <p:animRot by="3000000">
                                      <p:cBhvr>
                                        <p:cTn id="14" dur="1000" fill="hold"/>
                                        <p:tgtEl>
                                          <p:spTgt spid="10"/>
                                        </p:tgtEl>
                                        <p:attrNameLst>
                                          <p:attrName>r</p:attrName>
                                        </p:attrNameLst>
                                      </p:cBhvr>
                                    </p:animRo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par>
                          <p:cTn id="19" fill="hold">
                            <p:stCondLst>
                              <p:cond delay="3500"/>
                            </p:stCondLst>
                            <p:childTnLst>
                              <p:par>
                                <p:cTn id="20" presetID="1" presetClass="exit" presetSubtype="0" fill="hold" nodeType="afterEffect">
                                  <p:stCondLst>
                                    <p:cond delay="250"/>
                                  </p:stCondLst>
                                  <p:childTnLst>
                                    <p:set>
                                      <p:cBhvr>
                                        <p:cTn id="21" dur="1" fill="hold">
                                          <p:stCondLst>
                                            <p:cond delay="249"/>
                                          </p:stCondLst>
                                        </p:cTn>
                                        <p:tgtEl>
                                          <p:spTgt spid="10"/>
                                        </p:tgtEl>
                                        <p:attrNameLst>
                                          <p:attrName>style.visibility</p:attrName>
                                        </p:attrNameLst>
                                      </p:cBhvr>
                                      <p:to>
                                        <p:strVal val="hidden"/>
                                      </p:to>
                                    </p:set>
                                  </p:childTnLst>
                                </p:cTn>
                              </p:par>
                            </p:childTnLst>
                          </p:cTn>
                        </p:par>
                        <p:par>
                          <p:cTn id="22" fill="hold">
                            <p:stCondLst>
                              <p:cond delay="40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201"/>
                                        </p:tgtEl>
                                        <p:attrNameLst>
                                          <p:attrName>style.visibility</p:attrName>
                                        </p:attrNameLst>
                                      </p:cBhvr>
                                      <p:to>
                                        <p:strVal val="visible"/>
                                      </p:to>
                                    </p:set>
                                    <p:animEffect transition="in" filter="fade">
                                      <p:cBhvr>
                                        <p:cTn id="29" dur="500"/>
                                        <p:tgtEl>
                                          <p:spTgt spid="20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50"/>
                                        </p:tgtEl>
                                        <p:attrNameLst>
                                          <p:attrName>style.visibility</p:attrName>
                                        </p:attrNameLst>
                                      </p:cBhvr>
                                      <p:to>
                                        <p:strVal val="visible"/>
                                      </p:to>
                                    </p:set>
                                    <p:animEffect transition="in" filter="fade">
                                      <p:cBhvr>
                                        <p:cTn id="32" dur="500"/>
                                        <p:tgtEl>
                                          <p:spTgt spid="45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8"/>
                                        </p:tgtEl>
                                        <p:attrNameLst>
                                          <p:attrName>style.visibility</p:attrName>
                                        </p:attrNameLst>
                                      </p:cBhvr>
                                      <p:to>
                                        <p:strVal val="visible"/>
                                      </p:to>
                                    </p:set>
                                    <p:animEffect transition="in" filter="fade">
                                      <p:cBhvr>
                                        <p:cTn id="35" dur="500"/>
                                        <p:tgtEl>
                                          <p:spTgt spid="488"/>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531"/>
                                        </p:tgtEl>
                                        <p:attrNameLst>
                                          <p:attrName>style.visibility</p:attrName>
                                        </p:attrNameLst>
                                      </p:cBhvr>
                                      <p:to>
                                        <p:strVal val="visible"/>
                                      </p:to>
                                    </p:set>
                                    <p:animEffect transition="in" filter="fade">
                                      <p:cBhvr>
                                        <p:cTn id="38" dur="500"/>
                                        <p:tgtEl>
                                          <p:spTgt spid="5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0"/>
                                  </p:stCondLst>
                                  <p:childTnLst>
                                    <p:set>
                                      <p:cBhvr>
                                        <p:cTn id="43" dur="1" fill="hold">
                                          <p:stCondLst>
                                            <p:cond delay="0"/>
                                          </p:stCondLst>
                                        </p:cTn>
                                        <p:tgtEl>
                                          <p:spTgt spid="456"/>
                                        </p:tgtEl>
                                        <p:attrNameLst>
                                          <p:attrName>style.visibility</p:attrName>
                                        </p:attrNameLst>
                                      </p:cBhvr>
                                      <p:to>
                                        <p:strVal val="visible"/>
                                      </p:to>
                                    </p:set>
                                    <p:animEffect transition="in" filter="fade">
                                      <p:cBhvr>
                                        <p:cTn id="44" dur="500"/>
                                        <p:tgtEl>
                                          <p:spTgt spid="4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5"/>
                                        </p:tgtEl>
                                        <p:attrNameLst>
                                          <p:attrName>style.visibility</p:attrName>
                                        </p:attrNameLst>
                                      </p:cBhvr>
                                      <p:to>
                                        <p:strVal val="visible"/>
                                      </p:to>
                                    </p:set>
                                    <p:animEffect transition="in" filter="fade">
                                      <p:cBhvr>
                                        <p:cTn id="47" dur="500"/>
                                        <p:tgtEl>
                                          <p:spTgt spid="495"/>
                                        </p:tgtEl>
                                      </p:cBhvr>
                                    </p:animEffect>
                                  </p:childTnLst>
                                </p:cTn>
                              </p:par>
                              <p:par>
                                <p:cTn id="48" presetID="10" presetClass="entr" presetSubtype="0"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0"/>
                                        </p:tgtEl>
                                        <p:attrNameLst>
                                          <p:attrName>style.visibility</p:attrName>
                                        </p:attrNameLst>
                                      </p:cBhvr>
                                      <p:to>
                                        <p:strVal val="visible"/>
                                      </p:to>
                                    </p:set>
                                    <p:animEffect transition="in" filter="fade">
                                      <p:cBhvr>
                                        <p:cTn id="53" dur="500"/>
                                        <p:tgtEl>
                                          <p:spTgt spid="5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1"/>
                                        </p:tgtEl>
                                        <p:attrNameLst>
                                          <p:attrName>style.visibility</p:attrName>
                                        </p:attrNameLst>
                                      </p:cBhvr>
                                      <p:to>
                                        <p:strVal val="visible"/>
                                      </p:to>
                                    </p:set>
                                    <p:animEffect transition="in" filter="fade">
                                      <p:cBhvr>
                                        <p:cTn id="56" dur="500"/>
                                        <p:tgtEl>
                                          <p:spTgt spid="5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23"/>
                                        </p:tgtEl>
                                        <p:attrNameLst>
                                          <p:attrName>style.visibility</p:attrName>
                                        </p:attrNameLst>
                                      </p:cBhvr>
                                      <p:to>
                                        <p:strVal val="visible"/>
                                      </p:to>
                                    </p:set>
                                    <p:animEffect transition="in" filter="fade">
                                      <p:cBhvr>
                                        <p:cTn id="59" dur="1000"/>
                                        <p:tgtEl>
                                          <p:spTgt spid="423"/>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6"/>
                                        </p:tgtEl>
                                        <p:attrNameLst>
                                          <p:attrName>style.visibility</p:attrName>
                                        </p:attrNameLst>
                                      </p:cBhvr>
                                      <p:to>
                                        <p:strVal val="visible"/>
                                      </p:to>
                                    </p:set>
                                    <p:animEffect transition="in" filter="fade">
                                      <p:cBhvr>
                                        <p:cTn id="62" dur="1000"/>
                                        <p:tgtEl>
                                          <p:spTgt spid="426"/>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25"/>
                                        </p:tgtEl>
                                        <p:attrNameLst>
                                          <p:attrName>style.visibility</p:attrName>
                                        </p:attrNameLst>
                                      </p:cBhvr>
                                      <p:to>
                                        <p:strVal val="visible"/>
                                      </p:to>
                                    </p:set>
                                    <p:animEffect transition="in" filter="fade">
                                      <p:cBhvr>
                                        <p:cTn id="65" dur="1000"/>
                                        <p:tgtEl>
                                          <p:spTgt spid="425"/>
                                        </p:tgtEl>
                                      </p:cBhvr>
                                    </p:animEffect>
                                  </p:childTnLst>
                                </p:cTn>
                              </p:par>
                              <p:par>
                                <p:cTn id="66" presetID="10" presetClass="entr" presetSubtype="0" fill="hold" grpId="0" nodeType="withEffect">
                                  <p:stCondLst>
                                    <p:cond delay="750"/>
                                  </p:stCondLst>
                                  <p:childTnLst>
                                    <p:set>
                                      <p:cBhvr>
                                        <p:cTn id="67" dur="1" fill="hold">
                                          <p:stCondLst>
                                            <p:cond delay="0"/>
                                          </p:stCondLst>
                                        </p:cTn>
                                        <p:tgtEl>
                                          <p:spTgt spid="427"/>
                                        </p:tgtEl>
                                        <p:attrNameLst>
                                          <p:attrName>style.visibility</p:attrName>
                                        </p:attrNameLst>
                                      </p:cBhvr>
                                      <p:to>
                                        <p:strVal val="visible"/>
                                      </p:to>
                                    </p:set>
                                    <p:animEffect transition="in" filter="fade">
                                      <p:cBhvr>
                                        <p:cTn id="68" dur="1000"/>
                                        <p:tgtEl>
                                          <p:spTgt spid="427"/>
                                        </p:tgtEl>
                                      </p:cBhvr>
                                    </p:animEffect>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483"/>
                                        </p:tgtEl>
                                        <p:attrNameLst>
                                          <p:attrName>style.visibility</p:attrName>
                                        </p:attrNameLst>
                                      </p:cBhvr>
                                      <p:to>
                                        <p:strVal val="visible"/>
                                      </p:to>
                                    </p:set>
                                    <p:animEffect transition="in" filter="wipe(left)">
                                      <p:cBhvr>
                                        <p:cTn id="72" dur="500"/>
                                        <p:tgtEl>
                                          <p:spTgt spid="483"/>
                                        </p:tgtEl>
                                      </p:cBhvr>
                                    </p:animEffect>
                                  </p:childTnLst>
                                </p:cTn>
                              </p:par>
                              <p:par>
                                <p:cTn id="73" presetID="22" presetClass="entr" presetSubtype="8" fill="hold" nodeType="withEffect">
                                  <p:stCondLst>
                                    <p:cond delay="250"/>
                                  </p:stCondLst>
                                  <p:childTnLst>
                                    <p:set>
                                      <p:cBhvr>
                                        <p:cTn id="74" dur="1" fill="hold">
                                          <p:stCondLst>
                                            <p:cond delay="0"/>
                                          </p:stCondLst>
                                        </p:cTn>
                                        <p:tgtEl>
                                          <p:spTgt spid="485"/>
                                        </p:tgtEl>
                                        <p:attrNameLst>
                                          <p:attrName>style.visibility</p:attrName>
                                        </p:attrNameLst>
                                      </p:cBhvr>
                                      <p:to>
                                        <p:strVal val="visible"/>
                                      </p:to>
                                    </p:set>
                                    <p:animEffect transition="in" filter="wipe(left)">
                                      <p:cBhvr>
                                        <p:cTn id="75" dur="500"/>
                                        <p:tgtEl>
                                          <p:spTgt spid="485"/>
                                        </p:tgtEl>
                                      </p:cBhvr>
                                    </p:animEffect>
                                  </p:childTnLst>
                                </p:cTn>
                              </p:par>
                              <p:par>
                                <p:cTn id="76" presetID="22" presetClass="entr" presetSubtype="8" fill="hold" nodeType="withEffect">
                                  <p:stCondLst>
                                    <p:cond delay="500"/>
                                  </p:stCondLst>
                                  <p:childTnLst>
                                    <p:set>
                                      <p:cBhvr>
                                        <p:cTn id="77" dur="1" fill="hold">
                                          <p:stCondLst>
                                            <p:cond delay="0"/>
                                          </p:stCondLst>
                                        </p:cTn>
                                        <p:tgtEl>
                                          <p:spTgt spid="486"/>
                                        </p:tgtEl>
                                        <p:attrNameLst>
                                          <p:attrName>style.visibility</p:attrName>
                                        </p:attrNameLst>
                                      </p:cBhvr>
                                      <p:to>
                                        <p:strVal val="visible"/>
                                      </p:to>
                                    </p:set>
                                    <p:animEffect transition="in" filter="wipe(left)">
                                      <p:cBhvr>
                                        <p:cTn id="78" dur="500"/>
                                        <p:tgtEl>
                                          <p:spTgt spid="486"/>
                                        </p:tgtEl>
                                      </p:cBhvr>
                                    </p:animEffect>
                                  </p:childTnLst>
                                </p:cTn>
                              </p:par>
                              <p:par>
                                <p:cTn id="79" presetID="22" presetClass="entr" presetSubtype="8" fill="hold" nodeType="withEffect">
                                  <p:stCondLst>
                                    <p:cond delay="750"/>
                                  </p:stCondLst>
                                  <p:childTnLst>
                                    <p:set>
                                      <p:cBhvr>
                                        <p:cTn id="80" dur="1" fill="hold">
                                          <p:stCondLst>
                                            <p:cond delay="0"/>
                                          </p:stCondLst>
                                        </p:cTn>
                                        <p:tgtEl>
                                          <p:spTgt spid="487"/>
                                        </p:tgtEl>
                                        <p:attrNameLst>
                                          <p:attrName>style.visibility</p:attrName>
                                        </p:attrNameLst>
                                      </p:cBhvr>
                                      <p:to>
                                        <p:strVal val="visible"/>
                                      </p:to>
                                    </p:set>
                                    <p:animEffect transition="in" filter="wipe(left)">
                                      <p:cBhvr>
                                        <p:cTn id="81" dur="500"/>
                                        <p:tgtEl>
                                          <p:spTgt spid="487"/>
                                        </p:tgtEl>
                                      </p:cBhvr>
                                    </p:animEffect>
                                  </p:childTnLst>
                                </p:cTn>
                              </p:par>
                            </p:childTnLst>
                          </p:cTn>
                        </p:par>
                        <p:par>
                          <p:cTn id="82" fill="hold">
                            <p:stCondLst>
                              <p:cond delay="7500"/>
                            </p:stCondLst>
                            <p:childTnLst>
                              <p:par>
                                <p:cTn id="83" presetID="10" presetClass="entr" presetSubtype="0" fill="hold" grpId="0" nodeType="afterEffect">
                                  <p:stCondLst>
                                    <p:cond delay="0"/>
                                  </p:stCondLst>
                                  <p:childTnLst>
                                    <p:set>
                                      <p:cBhvr>
                                        <p:cTn id="84" dur="1" fill="hold">
                                          <p:stCondLst>
                                            <p:cond delay="0"/>
                                          </p:stCondLst>
                                        </p:cTn>
                                        <p:tgtEl>
                                          <p:spTgt spid="202"/>
                                        </p:tgtEl>
                                        <p:attrNameLst>
                                          <p:attrName>style.visibility</p:attrName>
                                        </p:attrNameLst>
                                      </p:cBhvr>
                                      <p:to>
                                        <p:strVal val="visible"/>
                                      </p:to>
                                    </p:set>
                                    <p:animEffect transition="in" filter="fade">
                                      <p:cBhvr>
                                        <p:cTn id="85" dur="500"/>
                                        <p:tgtEl>
                                          <p:spTgt spid="202"/>
                                        </p:tgtEl>
                                      </p:cBhvr>
                                    </p:animEffect>
                                  </p:childTnLst>
                                </p:cTn>
                              </p:par>
                              <p:par>
                                <p:cTn id="86" presetID="2" presetClass="entr" presetSubtype="4" fill="hold" nodeType="with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fill="hold"/>
                                        <p:tgtEl>
                                          <p:spTgt spid="23"/>
                                        </p:tgtEl>
                                        <p:attrNameLst>
                                          <p:attrName>ppt_x</p:attrName>
                                        </p:attrNameLst>
                                      </p:cBhvr>
                                      <p:tavLst>
                                        <p:tav tm="0">
                                          <p:val>
                                            <p:strVal val="#ppt_x"/>
                                          </p:val>
                                        </p:tav>
                                        <p:tav tm="100000">
                                          <p:val>
                                            <p:strVal val="#ppt_x"/>
                                          </p:val>
                                        </p:tav>
                                      </p:tavLst>
                                    </p:anim>
                                    <p:anim calcmode="lin" valueType="num">
                                      <p:cBhvr additive="base">
                                        <p:cTn id="89" dur="500" fill="hold"/>
                                        <p:tgtEl>
                                          <p:spTgt spid="23"/>
                                        </p:tgtEl>
                                        <p:attrNameLst>
                                          <p:attrName>ppt_y</p:attrName>
                                        </p:attrNameLst>
                                      </p:cBhvr>
                                      <p:tavLst>
                                        <p:tav tm="0">
                                          <p:val>
                                            <p:strVal val="1+#ppt_h/2"/>
                                          </p:val>
                                        </p:tav>
                                        <p:tav tm="100000">
                                          <p:val>
                                            <p:strVal val="#ppt_y"/>
                                          </p:val>
                                        </p:tav>
                                      </p:tavLst>
                                    </p:anim>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750"/>
                                        <p:tgtEl>
                                          <p:spTgt spid="19"/>
                                        </p:tgtEl>
                                      </p:cBhvr>
                                    </p:animEffect>
                                  </p:childTnLst>
                                </p:cTn>
                              </p:par>
                              <p:par>
                                <p:cTn id="94" presetID="0" presetClass="path" presetSubtype="0" accel="50000" decel="50000" fill="hold" grpId="1" nodeType="withEffect">
                                  <p:stCondLst>
                                    <p:cond delay="0"/>
                                  </p:stCondLst>
                                  <p:childTnLst>
                                    <p:animMotion origin="layout" path="M -0.012 -0.02042 L -0.08144 0.16523 " pathEditMode="relative" rAng="0" ptsTypes="AA">
                                      <p:cBhvr>
                                        <p:cTn id="95" dur="1250" fill="hold"/>
                                        <p:tgtEl>
                                          <p:spTgt spid="19"/>
                                        </p:tgtEl>
                                        <p:attrNameLst>
                                          <p:attrName>ppt_x</p:attrName>
                                          <p:attrName>ppt_y</p:attrName>
                                        </p:attrNameLst>
                                      </p:cBhvr>
                                      <p:rCtr x="-3472" y="9283"/>
                                    </p:animMotion>
                                  </p:childTnLst>
                                </p:cTn>
                              </p:par>
                            </p:childTnLst>
                          </p:cTn>
                        </p:par>
                        <p:par>
                          <p:cTn id="96" fill="hold">
                            <p:stCondLst>
                              <p:cond delay="9250"/>
                            </p:stCondLst>
                            <p:childTnLst>
                              <p:par>
                                <p:cTn id="97" presetID="26" presetClass="emph" presetSubtype="0" fill="hold" grpId="0" nodeType="afterEffect">
                                  <p:stCondLst>
                                    <p:cond delay="0"/>
                                  </p:stCondLst>
                                  <p:childTnLst>
                                    <p:animEffect transition="out" filter="fade">
                                      <p:cBhvr>
                                        <p:cTn id="98" dur="1000" tmFilter="0, 0; .2, .5; .8, .5; 1, 0"/>
                                        <p:tgtEl>
                                          <p:spTgt spid="450"/>
                                        </p:tgtEl>
                                      </p:cBhvr>
                                    </p:animEffect>
                                    <p:animScale>
                                      <p:cBhvr>
                                        <p:cTn id="99" dur="500" autoRev="1" fill="hold"/>
                                        <p:tgtEl>
                                          <p:spTgt spid="450"/>
                                        </p:tgtEl>
                                      </p:cBhvr>
                                      <p:by x="105000" y="105000"/>
                                    </p:animScale>
                                  </p:childTnLst>
                                </p:cTn>
                              </p:par>
                            </p:childTnLst>
                          </p:cTn>
                        </p:par>
                        <p:par>
                          <p:cTn id="100" fill="hold">
                            <p:stCondLst>
                              <p:cond delay="10250"/>
                            </p:stCondLst>
                            <p:childTnLst>
                              <p:par>
                                <p:cTn id="101" presetID="10" presetClass="entr" presetSubtype="0" fill="hold" grpId="0" nodeType="afterEffect">
                                  <p:stCondLst>
                                    <p:cond delay="0"/>
                                  </p:stCondLst>
                                  <p:childTnLst>
                                    <p:set>
                                      <p:cBhvr>
                                        <p:cTn id="102" dur="1" fill="hold">
                                          <p:stCondLst>
                                            <p:cond delay="0"/>
                                          </p:stCondLst>
                                        </p:cTn>
                                        <p:tgtEl>
                                          <p:spTgt spid="457"/>
                                        </p:tgtEl>
                                        <p:attrNameLst>
                                          <p:attrName>style.visibility</p:attrName>
                                        </p:attrNameLst>
                                      </p:cBhvr>
                                      <p:to>
                                        <p:strVal val="visible"/>
                                      </p:to>
                                    </p:set>
                                    <p:animEffect transition="in" filter="fade">
                                      <p:cBhvr>
                                        <p:cTn id="103" dur="750"/>
                                        <p:tgtEl>
                                          <p:spTgt spid="457"/>
                                        </p:tgtEl>
                                      </p:cBhvr>
                                    </p:animEffect>
                                  </p:childTnLst>
                                </p:cTn>
                              </p:par>
                              <p:par>
                                <p:cTn id="104" presetID="63" presetClass="path" presetSubtype="0" accel="50000" decel="50000" fill="hold" grpId="1" nodeType="withEffect">
                                  <p:stCondLst>
                                    <p:cond delay="500"/>
                                  </p:stCondLst>
                                  <p:childTnLst>
                                    <p:animMotion origin="layout" path="M -3.24228E-7 4.38493E-6 L 0.03025 4.38493E-6 " pathEditMode="relative" rAng="0" ptsTypes="AA">
                                      <p:cBhvr>
                                        <p:cTn id="105" dur="2000" fill="hold"/>
                                        <p:tgtEl>
                                          <p:spTgt spid="457"/>
                                        </p:tgtEl>
                                        <p:attrNameLst>
                                          <p:attrName>ppt_x</p:attrName>
                                          <p:attrName>ppt_y</p:attrName>
                                        </p:attrNameLst>
                                      </p:cBhvr>
                                      <p:rCtr x="1506" y="0"/>
                                    </p:animMotion>
                                  </p:childTnLst>
                                </p:cTn>
                              </p:par>
                            </p:childTnLst>
                          </p:cTn>
                        </p:par>
                        <p:par>
                          <p:cTn id="106" fill="hold">
                            <p:stCondLst>
                              <p:cond delay="12750"/>
                            </p:stCondLst>
                            <p:childTnLst>
                              <p:par>
                                <p:cTn id="107" presetID="22" presetClass="entr" presetSubtype="8" fill="hold" nodeType="afterEffect">
                                  <p:stCondLst>
                                    <p:cond delay="0"/>
                                  </p:stCondLst>
                                  <p:childTnLst>
                                    <p:set>
                                      <p:cBhvr>
                                        <p:cTn id="108" dur="1" fill="hold">
                                          <p:stCondLst>
                                            <p:cond delay="0"/>
                                          </p:stCondLst>
                                        </p:cTn>
                                        <p:tgtEl>
                                          <p:spTgt spid="338"/>
                                        </p:tgtEl>
                                        <p:attrNameLst>
                                          <p:attrName>style.visibility</p:attrName>
                                        </p:attrNameLst>
                                      </p:cBhvr>
                                      <p:to>
                                        <p:strVal val="visible"/>
                                      </p:to>
                                    </p:set>
                                    <p:animEffect transition="in" filter="wipe(left)">
                                      <p:cBhvr>
                                        <p:cTn id="109" dur="500"/>
                                        <p:tgtEl>
                                          <p:spTgt spid="338"/>
                                        </p:tgtEl>
                                      </p:cBhvr>
                                    </p:animEffect>
                                  </p:childTnLst>
                                </p:cTn>
                              </p:par>
                              <p:par>
                                <p:cTn id="110" presetID="22" presetClass="entr" presetSubtype="8" fill="hold" nodeType="withEffect">
                                  <p:stCondLst>
                                    <p:cond delay="250"/>
                                  </p:stCondLst>
                                  <p:childTnLst>
                                    <p:set>
                                      <p:cBhvr>
                                        <p:cTn id="111" dur="1" fill="hold">
                                          <p:stCondLst>
                                            <p:cond delay="0"/>
                                          </p:stCondLst>
                                        </p:cTn>
                                        <p:tgtEl>
                                          <p:spTgt spid="340"/>
                                        </p:tgtEl>
                                        <p:attrNameLst>
                                          <p:attrName>style.visibility</p:attrName>
                                        </p:attrNameLst>
                                      </p:cBhvr>
                                      <p:to>
                                        <p:strVal val="visible"/>
                                      </p:to>
                                    </p:set>
                                    <p:animEffect transition="in" filter="wipe(left)">
                                      <p:cBhvr>
                                        <p:cTn id="112" dur="500"/>
                                        <p:tgtEl>
                                          <p:spTgt spid="340"/>
                                        </p:tgtEl>
                                      </p:cBhvr>
                                    </p:animEffect>
                                  </p:childTnLst>
                                </p:cTn>
                              </p:par>
                            </p:childTnLst>
                          </p:cTn>
                        </p:par>
                        <p:par>
                          <p:cTn id="113" fill="hold">
                            <p:stCondLst>
                              <p:cond delay="13500"/>
                            </p:stCondLst>
                            <p:childTnLst>
                              <p:par>
                                <p:cTn id="114" presetID="1" presetClass="entr" presetSubtype="0" fill="hold" nodeType="afterEffect">
                                  <p:stCondLst>
                                    <p:cond delay="0"/>
                                  </p:stCondLst>
                                  <p:childTnLst>
                                    <p:set>
                                      <p:cBhvr>
                                        <p:cTn id="115" dur="1" fill="hold">
                                          <p:stCondLst>
                                            <p:cond delay="749"/>
                                          </p:stCondLst>
                                        </p:cTn>
                                        <p:tgtEl>
                                          <p:spTgt spid="75"/>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749"/>
                                          </p:stCondLst>
                                        </p:cTn>
                                        <p:tgtEl>
                                          <p:spTgt spid="18"/>
                                        </p:tgtEl>
                                        <p:attrNameLst>
                                          <p:attrName>style.visibility</p:attrName>
                                        </p:attrNameLst>
                                      </p:cBhvr>
                                      <p:to>
                                        <p:strVal val="visible"/>
                                      </p:to>
                                    </p:set>
                                  </p:childTnLst>
                                </p:cTn>
                              </p:par>
                            </p:childTnLst>
                          </p:cTn>
                        </p:par>
                        <p:par>
                          <p:cTn id="118" fill="hold">
                            <p:stCondLst>
                              <p:cond delay="14250"/>
                            </p:stCondLst>
                            <p:childTnLst>
                              <p:par>
                                <p:cTn id="119" presetID="10" presetClass="entr" presetSubtype="0" fill="hold" grpId="0" nodeType="afterEffect">
                                  <p:stCondLst>
                                    <p:cond delay="0"/>
                                  </p:stCondLst>
                                  <p:childTnLst>
                                    <p:set>
                                      <p:cBhvr>
                                        <p:cTn id="120" dur="1" fill="hold">
                                          <p:stCondLst>
                                            <p:cond delay="0"/>
                                          </p:stCondLst>
                                        </p:cTn>
                                        <p:tgtEl>
                                          <p:spTgt spid="203"/>
                                        </p:tgtEl>
                                        <p:attrNameLst>
                                          <p:attrName>style.visibility</p:attrName>
                                        </p:attrNameLst>
                                      </p:cBhvr>
                                      <p:to>
                                        <p:strVal val="visible"/>
                                      </p:to>
                                    </p:set>
                                    <p:animEffect transition="in" filter="fade">
                                      <p:cBhvr>
                                        <p:cTn id="121" dur="500"/>
                                        <p:tgtEl>
                                          <p:spTgt spid="203"/>
                                        </p:tgtEl>
                                      </p:cBhvr>
                                    </p:animEffect>
                                  </p:childTnLst>
                                </p:cTn>
                              </p:par>
                            </p:childTnLst>
                          </p:cTn>
                        </p:par>
                        <p:par>
                          <p:cTn id="122" fill="hold">
                            <p:stCondLst>
                              <p:cond delay="14750"/>
                            </p:stCondLst>
                            <p:childTnLst>
                              <p:par>
                                <p:cTn id="123" presetID="0" presetClass="path" presetSubtype="0" accel="50000" decel="50000" fill="hold" grpId="4" nodeType="afterEffect">
                                  <p:stCondLst>
                                    <p:cond delay="0"/>
                                  </p:stCondLst>
                                  <p:childTnLst>
                                    <p:animMotion origin="layout" path="M -0.08144 0.16523 L -0.00306 0.1128 " pathEditMode="relative" rAng="0" ptsTypes="AA">
                                      <p:cBhvr>
                                        <p:cTn id="124" dur="1250" fill="hold"/>
                                        <p:tgtEl>
                                          <p:spTgt spid="19"/>
                                        </p:tgtEl>
                                        <p:attrNameLst>
                                          <p:attrName>ppt_x</p:attrName>
                                          <p:attrName>ppt_y</p:attrName>
                                        </p:attrNameLst>
                                      </p:cBhvr>
                                      <p:rCtr x="3919" y="-2633"/>
                                    </p:animMotion>
                                  </p:childTnLst>
                                </p:cTn>
                              </p:par>
                              <p:par>
                                <p:cTn id="125" presetID="1" presetClass="exit" presetSubtype="0" fill="hold" nodeType="withEffect">
                                  <p:stCondLst>
                                    <p:cond delay="1500"/>
                                  </p:stCondLst>
                                  <p:childTnLst>
                                    <p:set>
                                      <p:cBhvr>
                                        <p:cTn id="126" dur="1" fill="hold">
                                          <p:stCondLst>
                                            <p:cond delay="749"/>
                                          </p:stCondLst>
                                        </p:cTn>
                                        <p:tgtEl>
                                          <p:spTgt spid="75"/>
                                        </p:tgtEl>
                                        <p:attrNameLst>
                                          <p:attrName>style.visibility</p:attrName>
                                        </p:attrNameLst>
                                      </p:cBhvr>
                                      <p:to>
                                        <p:strVal val="hidden"/>
                                      </p:to>
                                    </p:set>
                                  </p:childTnLst>
                                </p:cTn>
                              </p:par>
                              <p:par>
                                <p:cTn id="127" presetID="1" presetClass="exit" presetSubtype="0" fill="hold" grpId="1" nodeType="withEffect">
                                  <p:stCondLst>
                                    <p:cond delay="1500"/>
                                  </p:stCondLst>
                                  <p:childTnLst>
                                    <p:set>
                                      <p:cBhvr>
                                        <p:cTn id="128" dur="1" fill="hold">
                                          <p:stCondLst>
                                            <p:cond delay="749"/>
                                          </p:stCondLst>
                                        </p:cTn>
                                        <p:tgtEl>
                                          <p:spTgt spid="18"/>
                                        </p:tgtEl>
                                        <p:attrNameLst>
                                          <p:attrName>style.visibility</p:attrName>
                                        </p:attrNameLst>
                                      </p:cBhvr>
                                      <p:to>
                                        <p:strVal val="hidden"/>
                                      </p:to>
                                    </p:set>
                                  </p:childTnLst>
                                </p:cTn>
                              </p:par>
                            </p:childTnLst>
                          </p:cTn>
                        </p:par>
                        <p:par>
                          <p:cTn id="129" fill="hold">
                            <p:stCondLst>
                              <p:cond delay="17000"/>
                            </p:stCondLst>
                            <p:childTnLst>
                              <p:par>
                                <p:cTn id="130" presetID="0" presetClass="path" presetSubtype="0" accel="50000" decel="50000" fill="hold" grpId="5" nodeType="afterEffect">
                                  <p:stCondLst>
                                    <p:cond delay="0"/>
                                  </p:stCondLst>
                                  <p:childTnLst>
                                    <p:animMotion origin="layout" path="M -0.00306 0.1128 L 0.06344 0.16433 " pathEditMode="relative" rAng="0" ptsTypes="AA">
                                      <p:cBhvr>
                                        <p:cTn id="131" dur="1250" fill="hold"/>
                                        <p:tgtEl>
                                          <p:spTgt spid="19"/>
                                        </p:tgtEl>
                                        <p:attrNameLst>
                                          <p:attrName>ppt_x</p:attrName>
                                          <p:attrName>ppt_y</p:attrName>
                                        </p:attrNameLst>
                                      </p:cBhvr>
                                      <p:rCtr x="3319" y="2565"/>
                                    </p:animMotion>
                                  </p:childTnLst>
                                </p:cTn>
                              </p:par>
                            </p:childTnLst>
                          </p:cTn>
                        </p:par>
                        <p:par>
                          <p:cTn id="132" fill="hold">
                            <p:stCondLst>
                              <p:cond delay="18250"/>
                            </p:stCondLst>
                            <p:childTnLst>
                              <p:par>
                                <p:cTn id="133" presetID="26" presetClass="emph" presetSubtype="0" fill="hold" grpId="0" nodeType="afterEffect">
                                  <p:stCondLst>
                                    <p:cond delay="0"/>
                                  </p:stCondLst>
                                  <p:childTnLst>
                                    <p:animEffect transition="out" filter="fade">
                                      <p:cBhvr>
                                        <p:cTn id="134" dur="1000" tmFilter="0, 0; .2, .5; .8, .5; 1, 0"/>
                                        <p:tgtEl>
                                          <p:spTgt spid="488"/>
                                        </p:tgtEl>
                                      </p:cBhvr>
                                    </p:animEffect>
                                    <p:animScale>
                                      <p:cBhvr>
                                        <p:cTn id="135" dur="500" autoRev="1" fill="hold"/>
                                        <p:tgtEl>
                                          <p:spTgt spid="488"/>
                                        </p:tgtEl>
                                      </p:cBhvr>
                                      <p:by x="105000" y="105000"/>
                                    </p:animScale>
                                  </p:childTnLst>
                                </p:cTn>
                              </p:par>
                            </p:childTnLst>
                          </p:cTn>
                        </p:par>
                        <p:par>
                          <p:cTn id="136" fill="hold">
                            <p:stCondLst>
                              <p:cond delay="19250"/>
                            </p:stCondLst>
                            <p:childTnLst>
                              <p:par>
                                <p:cTn id="137" presetID="22" presetClass="entr" presetSubtype="8" fill="hold" nodeType="afterEffect">
                                  <p:stCondLst>
                                    <p:cond delay="0"/>
                                  </p:stCondLst>
                                  <p:childTnLst>
                                    <p:set>
                                      <p:cBhvr>
                                        <p:cTn id="138" dur="1" fill="hold">
                                          <p:stCondLst>
                                            <p:cond delay="0"/>
                                          </p:stCondLst>
                                        </p:cTn>
                                        <p:tgtEl>
                                          <p:spTgt spid="339"/>
                                        </p:tgtEl>
                                        <p:attrNameLst>
                                          <p:attrName>style.visibility</p:attrName>
                                        </p:attrNameLst>
                                      </p:cBhvr>
                                      <p:to>
                                        <p:strVal val="visible"/>
                                      </p:to>
                                    </p:set>
                                    <p:animEffect transition="in" filter="wipe(left)">
                                      <p:cBhvr>
                                        <p:cTn id="139" dur="500"/>
                                        <p:tgtEl>
                                          <p:spTgt spid="339"/>
                                        </p:tgtEl>
                                      </p:cBhvr>
                                    </p:animEffect>
                                  </p:childTnLst>
                                </p:cTn>
                              </p:par>
                              <p:par>
                                <p:cTn id="140" presetID="22" presetClass="entr" presetSubtype="8" fill="hold" nodeType="withEffect">
                                  <p:stCondLst>
                                    <p:cond delay="250"/>
                                  </p:stCondLst>
                                  <p:childTnLst>
                                    <p:set>
                                      <p:cBhvr>
                                        <p:cTn id="141" dur="1" fill="hold">
                                          <p:stCondLst>
                                            <p:cond delay="0"/>
                                          </p:stCondLst>
                                        </p:cTn>
                                        <p:tgtEl>
                                          <p:spTgt spid="341"/>
                                        </p:tgtEl>
                                        <p:attrNameLst>
                                          <p:attrName>style.visibility</p:attrName>
                                        </p:attrNameLst>
                                      </p:cBhvr>
                                      <p:to>
                                        <p:strVal val="visible"/>
                                      </p:to>
                                    </p:set>
                                    <p:animEffect transition="in" filter="wipe(left)">
                                      <p:cBhvr>
                                        <p:cTn id="142" dur="500"/>
                                        <p:tgtEl>
                                          <p:spTgt spid="341"/>
                                        </p:tgtEl>
                                      </p:cBhvr>
                                    </p:animEffect>
                                  </p:childTnLst>
                                </p:cTn>
                              </p:par>
                            </p:childTnLst>
                          </p:cTn>
                        </p:par>
                        <p:par>
                          <p:cTn id="143" fill="hold">
                            <p:stCondLst>
                              <p:cond delay="20000"/>
                            </p:stCondLst>
                            <p:childTnLst>
                              <p:par>
                                <p:cTn id="144" presetID="0" presetClass="path" presetSubtype="0" accel="50000" decel="50000" fill="hold" grpId="3" nodeType="afterEffect">
                                  <p:stCondLst>
                                    <p:cond delay="0"/>
                                  </p:stCondLst>
                                  <p:childTnLst>
                                    <p:animMotion origin="layout" path="M 0.06395 0.16342 L 0.21815 -0.11529 " pathEditMode="relative" rAng="0" ptsTypes="AA">
                                      <p:cBhvr>
                                        <p:cTn id="145" dur="1250" fill="hold"/>
                                        <p:tgtEl>
                                          <p:spTgt spid="19"/>
                                        </p:tgtEl>
                                        <p:attrNameLst>
                                          <p:attrName>ppt_x</p:attrName>
                                          <p:attrName>ppt_y</p:attrName>
                                        </p:attrNameLst>
                                      </p:cBhvr>
                                      <p:rCtr x="7710" y="-13936"/>
                                    </p:animMotion>
                                  </p:childTnLst>
                                </p:cTn>
                              </p:par>
                            </p:childTnLst>
                          </p:cTn>
                        </p:par>
                        <p:par>
                          <p:cTn id="146" fill="hold">
                            <p:stCondLst>
                              <p:cond delay="21250"/>
                            </p:stCondLst>
                            <p:childTnLst>
                              <p:par>
                                <p:cTn id="147" presetID="26" presetClass="emph" presetSubtype="0" fill="hold" nodeType="afterEffect">
                                  <p:stCondLst>
                                    <p:cond delay="0"/>
                                  </p:stCondLst>
                                  <p:childTnLst>
                                    <p:animEffect transition="out" filter="fade">
                                      <p:cBhvr>
                                        <p:cTn id="148" dur="1000" tmFilter="0, 0; .2, .5; .8, .5; 1, 0"/>
                                        <p:tgtEl>
                                          <p:spTgt spid="92"/>
                                        </p:tgtEl>
                                      </p:cBhvr>
                                    </p:animEffect>
                                    <p:animScale>
                                      <p:cBhvr>
                                        <p:cTn id="149" dur="500" autoRev="1" fill="hold"/>
                                        <p:tgtEl>
                                          <p:spTgt spid="92"/>
                                        </p:tgtEl>
                                      </p:cBhvr>
                                      <p:by x="105000" y="105000"/>
                                    </p:animScale>
                                  </p:childTnLst>
                                </p:cTn>
                              </p:par>
                            </p:childTnLst>
                          </p:cTn>
                        </p:par>
                        <p:par>
                          <p:cTn id="150" fill="hold">
                            <p:stCondLst>
                              <p:cond delay="22250"/>
                            </p:stCondLst>
                            <p:childTnLst>
                              <p:par>
                                <p:cTn id="151" presetID="10" presetClass="entr" presetSubtype="0" fill="hold" grpId="0" nodeType="afterEffect">
                                  <p:stCondLst>
                                    <p:cond delay="0"/>
                                  </p:stCondLst>
                                  <p:childTnLst>
                                    <p:set>
                                      <p:cBhvr>
                                        <p:cTn id="152" dur="1" fill="hold">
                                          <p:stCondLst>
                                            <p:cond delay="0"/>
                                          </p:stCondLst>
                                        </p:cTn>
                                        <p:tgtEl>
                                          <p:spTgt spid="204"/>
                                        </p:tgtEl>
                                        <p:attrNameLst>
                                          <p:attrName>style.visibility</p:attrName>
                                        </p:attrNameLst>
                                      </p:cBhvr>
                                      <p:to>
                                        <p:strVal val="visible"/>
                                      </p:to>
                                    </p:set>
                                    <p:animEffect transition="in" filter="fade">
                                      <p:cBhvr>
                                        <p:cTn id="153" dur="500"/>
                                        <p:tgtEl>
                                          <p:spTgt spid="204"/>
                                        </p:tgtEl>
                                      </p:cBhvr>
                                    </p:animEffect>
                                  </p:childTnLst>
                                </p:cTn>
                              </p:par>
                              <p:par>
                                <p:cTn id="154" presetID="10" presetClass="entr" presetSubtype="0" fill="hold" grpId="0" nodeType="withEffect">
                                  <p:stCondLst>
                                    <p:cond delay="500"/>
                                  </p:stCondLst>
                                  <p:childTnLst>
                                    <p:set>
                                      <p:cBhvr>
                                        <p:cTn id="155" dur="1" fill="hold">
                                          <p:stCondLst>
                                            <p:cond delay="0"/>
                                          </p:stCondLst>
                                        </p:cTn>
                                        <p:tgtEl>
                                          <p:spTgt spid="374"/>
                                        </p:tgtEl>
                                        <p:attrNameLst>
                                          <p:attrName>style.visibility</p:attrName>
                                        </p:attrNameLst>
                                      </p:cBhvr>
                                      <p:to>
                                        <p:strVal val="visible"/>
                                      </p:to>
                                    </p:set>
                                    <p:animEffect transition="in" filter="fade">
                                      <p:cBhvr>
                                        <p:cTn id="156" dur="500"/>
                                        <p:tgtEl>
                                          <p:spTgt spid="374"/>
                                        </p:tgtEl>
                                      </p:cBhvr>
                                    </p:animEffect>
                                  </p:childTnLst>
                                </p:cTn>
                              </p:par>
                            </p:childTnLst>
                          </p:cTn>
                        </p:par>
                        <p:par>
                          <p:cTn id="157" fill="hold">
                            <p:stCondLst>
                              <p:cond delay="23250"/>
                            </p:stCondLst>
                            <p:childTnLst>
                              <p:par>
                                <p:cTn id="158" presetID="22" presetClass="entr" presetSubtype="8" fill="hold" nodeType="afterEffect">
                                  <p:stCondLst>
                                    <p:cond delay="0"/>
                                  </p:stCondLst>
                                  <p:childTnLst>
                                    <p:set>
                                      <p:cBhvr>
                                        <p:cTn id="159" dur="1" fill="hold">
                                          <p:stCondLst>
                                            <p:cond delay="0"/>
                                          </p:stCondLst>
                                        </p:cTn>
                                        <p:tgtEl>
                                          <p:spTgt spid="336"/>
                                        </p:tgtEl>
                                        <p:attrNameLst>
                                          <p:attrName>style.visibility</p:attrName>
                                        </p:attrNameLst>
                                      </p:cBhvr>
                                      <p:to>
                                        <p:strVal val="visible"/>
                                      </p:to>
                                    </p:set>
                                    <p:animEffect transition="in" filter="wipe(left)">
                                      <p:cBhvr>
                                        <p:cTn id="160" dur="500"/>
                                        <p:tgtEl>
                                          <p:spTgt spid="336"/>
                                        </p:tgtEl>
                                      </p:cBhvr>
                                    </p:animEffect>
                                  </p:childTnLst>
                                </p:cTn>
                              </p:par>
                            </p:childTnLst>
                          </p:cTn>
                        </p:par>
                        <p:par>
                          <p:cTn id="161" fill="hold">
                            <p:stCondLst>
                              <p:cond delay="23750"/>
                            </p:stCondLst>
                            <p:childTnLst>
                              <p:par>
                                <p:cTn id="162" presetID="22" presetClass="entr" presetSubtype="8" fill="hold" nodeType="afterEffect">
                                  <p:stCondLst>
                                    <p:cond delay="0"/>
                                  </p:stCondLst>
                                  <p:childTnLst>
                                    <p:set>
                                      <p:cBhvr>
                                        <p:cTn id="163" dur="1" fill="hold">
                                          <p:stCondLst>
                                            <p:cond delay="0"/>
                                          </p:stCondLst>
                                        </p:cTn>
                                        <p:tgtEl>
                                          <p:spTgt spid="337"/>
                                        </p:tgtEl>
                                        <p:attrNameLst>
                                          <p:attrName>style.visibility</p:attrName>
                                        </p:attrNameLst>
                                      </p:cBhvr>
                                      <p:to>
                                        <p:strVal val="visible"/>
                                      </p:to>
                                    </p:set>
                                    <p:animEffect transition="in" filter="wipe(left)">
                                      <p:cBhvr>
                                        <p:cTn id="164" dur="500"/>
                                        <p:tgtEl>
                                          <p:spTgt spid="337"/>
                                        </p:tgtEl>
                                      </p:cBhvr>
                                    </p:animEffect>
                                  </p:childTnLst>
                                </p:cTn>
                              </p:par>
                            </p:childTnLst>
                          </p:cTn>
                        </p:par>
                        <p:par>
                          <p:cTn id="165" fill="hold">
                            <p:stCondLst>
                              <p:cond delay="24250"/>
                            </p:stCondLst>
                            <p:childTnLst>
                              <p:par>
                                <p:cTn id="166" presetID="0" presetClass="path" presetSubtype="0" accel="50000" decel="50000" fill="hold" grpId="2" nodeType="afterEffect">
                                  <p:stCondLst>
                                    <p:cond delay="0"/>
                                  </p:stCondLst>
                                  <p:childTnLst>
                                    <p:animMotion origin="layout" path="M 0.21739 -0.11575 L 0.22454 0.26373 " pathEditMode="relative" rAng="0" ptsTypes="AA">
                                      <p:cBhvr>
                                        <p:cTn id="167" dur="1250" fill="hold"/>
                                        <p:tgtEl>
                                          <p:spTgt spid="19"/>
                                        </p:tgtEl>
                                        <p:attrNameLst>
                                          <p:attrName>ppt_x</p:attrName>
                                          <p:attrName>ppt_y</p:attrName>
                                        </p:attrNameLst>
                                      </p:cBhvr>
                                      <p:rCtr x="357" y="18974"/>
                                    </p:animMotion>
                                  </p:childTnLst>
                                </p:cTn>
                              </p:par>
                            </p:childTnLst>
                          </p:cTn>
                        </p:par>
                        <p:par>
                          <p:cTn id="168" fill="hold">
                            <p:stCondLst>
                              <p:cond delay="25500"/>
                            </p:stCondLst>
                            <p:childTnLst>
                              <p:par>
                                <p:cTn id="169" presetID="26" presetClass="emph" presetSubtype="0" fill="hold" grpId="0" nodeType="afterEffect">
                                  <p:stCondLst>
                                    <p:cond delay="0"/>
                                  </p:stCondLst>
                                  <p:childTnLst>
                                    <p:animEffect transition="out" filter="fade">
                                      <p:cBhvr>
                                        <p:cTn id="170" dur="500" tmFilter="0, 0; .2, .5; .8, .5; 1, 0"/>
                                        <p:tgtEl>
                                          <p:spTgt spid="531"/>
                                        </p:tgtEl>
                                      </p:cBhvr>
                                    </p:animEffect>
                                    <p:animScale>
                                      <p:cBhvr>
                                        <p:cTn id="171" dur="250" autoRev="1" fill="hold"/>
                                        <p:tgtEl>
                                          <p:spTgt spid="531"/>
                                        </p:tgtEl>
                                      </p:cBhvr>
                                      <p:by x="105000" y="105000"/>
                                    </p:animScale>
                                  </p:childTnLst>
                                </p:cTn>
                              </p:par>
                              <p:par>
                                <p:cTn id="172" presetID="10" presetClass="exit" presetSubtype="0" fill="hold" grpId="1" nodeType="withEffect">
                                  <p:stCondLst>
                                    <p:cond delay="0"/>
                                  </p:stCondLst>
                                  <p:childTnLst>
                                    <p:animEffect transition="out" filter="fade">
                                      <p:cBhvr>
                                        <p:cTn id="173" dur="500"/>
                                        <p:tgtEl>
                                          <p:spTgt spid="531"/>
                                        </p:tgtEl>
                                      </p:cBhvr>
                                    </p:animEffect>
                                    <p:set>
                                      <p:cBhvr>
                                        <p:cTn id="174" dur="1" fill="hold">
                                          <p:stCondLst>
                                            <p:cond delay="499"/>
                                          </p:stCondLst>
                                        </p:cTn>
                                        <p:tgtEl>
                                          <p:spTgt spid="531"/>
                                        </p:tgtEl>
                                        <p:attrNameLst>
                                          <p:attrName>style.visibility</p:attrName>
                                        </p:attrNameLst>
                                      </p:cBhvr>
                                      <p:to>
                                        <p:strVal val="hidden"/>
                                      </p:to>
                                    </p:set>
                                  </p:childTnLst>
                                </p:cTn>
                              </p:par>
                            </p:childTnLst>
                          </p:cTn>
                        </p:par>
                        <p:par>
                          <p:cTn id="175" fill="hold">
                            <p:stCondLst>
                              <p:cond delay="26000"/>
                            </p:stCondLst>
                            <p:childTnLst>
                              <p:par>
                                <p:cTn id="176" presetID="10" presetClass="entr" presetSubtype="0" fill="hold" nodeType="afterEffect">
                                  <p:stCondLst>
                                    <p:cond delay="0"/>
                                  </p:stCondLst>
                                  <p:childTnLst>
                                    <p:set>
                                      <p:cBhvr>
                                        <p:cTn id="177" dur="1" fill="hold">
                                          <p:stCondLst>
                                            <p:cond delay="0"/>
                                          </p:stCondLst>
                                        </p:cTn>
                                        <p:tgtEl>
                                          <p:spTgt spid="21"/>
                                        </p:tgtEl>
                                        <p:attrNameLst>
                                          <p:attrName>style.visibility</p:attrName>
                                        </p:attrNameLst>
                                      </p:cBhvr>
                                      <p:to>
                                        <p:strVal val="visible"/>
                                      </p:to>
                                    </p:set>
                                    <p:animEffect transition="in" filter="fade">
                                      <p:cBhvr>
                                        <p:cTn id="178" dur="500"/>
                                        <p:tgtEl>
                                          <p:spTgt spid="21"/>
                                        </p:tgtEl>
                                      </p:cBhvr>
                                    </p:animEffect>
                                  </p:childTnLst>
                                </p:cTn>
                              </p:par>
                            </p:childTnLst>
                          </p:cTn>
                        </p:par>
                        <p:par>
                          <p:cTn id="179" fill="hold">
                            <p:stCondLst>
                              <p:cond delay="26500"/>
                            </p:stCondLst>
                            <p:childTnLst>
                              <p:par>
                                <p:cTn id="180" presetID="10" presetClass="entr" presetSubtype="0" fill="hold" grpId="0" nodeType="afterEffect">
                                  <p:stCondLst>
                                    <p:cond delay="0"/>
                                  </p:stCondLst>
                                  <p:childTnLst>
                                    <p:set>
                                      <p:cBhvr>
                                        <p:cTn id="181" dur="1" fill="hold">
                                          <p:stCondLst>
                                            <p:cond delay="0"/>
                                          </p:stCondLst>
                                        </p:cTn>
                                        <p:tgtEl>
                                          <p:spTgt spid="205"/>
                                        </p:tgtEl>
                                        <p:attrNameLst>
                                          <p:attrName>style.visibility</p:attrName>
                                        </p:attrNameLst>
                                      </p:cBhvr>
                                      <p:to>
                                        <p:strVal val="visible"/>
                                      </p:to>
                                    </p:set>
                                    <p:animEffect transition="in" filter="fade">
                                      <p:cBhvr>
                                        <p:cTn id="182" dur="500"/>
                                        <p:tgtEl>
                                          <p:spTgt spid="205"/>
                                        </p:tgtEl>
                                      </p:cBhvr>
                                    </p:animEffect>
                                  </p:childTnLst>
                                </p:cTn>
                              </p:par>
                            </p:childTnLst>
                          </p:cTn>
                        </p:par>
                        <p:par>
                          <p:cTn id="183" fill="hold">
                            <p:stCondLst>
                              <p:cond delay="27000"/>
                            </p:stCondLst>
                            <p:childTnLst>
                              <p:par>
                                <p:cTn id="184" presetID="10" presetClass="entr" presetSubtype="0" fill="hold" grpId="0" nodeType="afterEffect">
                                  <p:stCondLst>
                                    <p:cond delay="0"/>
                                  </p:stCondLst>
                                  <p:childTnLst>
                                    <p:set>
                                      <p:cBhvr>
                                        <p:cTn id="185" dur="1" fill="hold">
                                          <p:stCondLst>
                                            <p:cond delay="0"/>
                                          </p:stCondLst>
                                        </p:cTn>
                                        <p:tgtEl>
                                          <p:spTgt spid="460"/>
                                        </p:tgtEl>
                                        <p:attrNameLst>
                                          <p:attrName>style.visibility</p:attrName>
                                        </p:attrNameLst>
                                      </p:cBhvr>
                                      <p:to>
                                        <p:strVal val="visible"/>
                                      </p:to>
                                    </p:set>
                                    <p:animEffect transition="in" filter="fade">
                                      <p:cBhvr>
                                        <p:cTn id="186" dur="500"/>
                                        <p:tgtEl>
                                          <p:spTgt spid="460"/>
                                        </p:tgtEl>
                                      </p:cBhvr>
                                    </p:animEffect>
                                  </p:childTnLst>
                                </p:cTn>
                              </p:par>
                              <p:par>
                                <p:cTn id="187" presetID="22" presetClass="entr" presetSubtype="8" fill="hold" grpId="0" nodeType="withEffect">
                                  <p:stCondLst>
                                    <p:cond delay="250"/>
                                  </p:stCondLst>
                                  <p:childTnLst>
                                    <p:set>
                                      <p:cBhvr>
                                        <p:cTn id="188" dur="1" fill="hold">
                                          <p:stCondLst>
                                            <p:cond delay="0"/>
                                          </p:stCondLst>
                                        </p:cTn>
                                        <p:tgtEl>
                                          <p:spTgt spid="513"/>
                                        </p:tgtEl>
                                        <p:attrNameLst>
                                          <p:attrName>style.visibility</p:attrName>
                                        </p:attrNameLst>
                                      </p:cBhvr>
                                      <p:to>
                                        <p:strVal val="visible"/>
                                      </p:to>
                                    </p:set>
                                    <p:animEffect transition="in" filter="wipe(left)">
                                      <p:cBhvr>
                                        <p:cTn id="189" dur="500"/>
                                        <p:tgtEl>
                                          <p:spTgt spid="513"/>
                                        </p:tgtEl>
                                      </p:cBhvr>
                                    </p:animEffect>
                                  </p:childTnLst>
                                </p:cTn>
                              </p:par>
                            </p:childTnLst>
                          </p:cTn>
                        </p:par>
                        <p:par>
                          <p:cTn id="190" fill="hold">
                            <p:stCondLst>
                              <p:cond delay="27750"/>
                            </p:stCondLst>
                            <p:childTnLst>
                              <p:par>
                                <p:cTn id="191" presetID="22" presetClass="entr" presetSubtype="8" fill="hold" grpId="0" nodeType="afterEffect">
                                  <p:stCondLst>
                                    <p:cond delay="0"/>
                                  </p:stCondLst>
                                  <p:childTnLst>
                                    <p:set>
                                      <p:cBhvr>
                                        <p:cTn id="192" dur="1" fill="hold">
                                          <p:stCondLst>
                                            <p:cond delay="0"/>
                                          </p:stCondLst>
                                        </p:cTn>
                                        <p:tgtEl>
                                          <p:spTgt spid="525"/>
                                        </p:tgtEl>
                                        <p:attrNameLst>
                                          <p:attrName>style.visibility</p:attrName>
                                        </p:attrNameLst>
                                      </p:cBhvr>
                                      <p:to>
                                        <p:strVal val="visible"/>
                                      </p:to>
                                    </p:set>
                                    <p:animEffect transition="in" filter="wipe(left)">
                                      <p:cBhvr>
                                        <p:cTn id="193" dur="500"/>
                                        <p:tgtEl>
                                          <p:spTgt spid="525"/>
                                        </p:tgtEl>
                                      </p:cBhvr>
                                    </p:animEffect>
                                  </p:childTnLst>
                                </p:cTn>
                              </p:par>
                            </p:childTnLst>
                          </p:cTn>
                        </p:par>
                        <p:par>
                          <p:cTn id="194" fill="hold">
                            <p:stCondLst>
                              <p:cond delay="28250"/>
                            </p:stCondLst>
                            <p:childTnLst>
                              <p:par>
                                <p:cTn id="195" presetID="10" presetClass="entr" presetSubtype="0" fill="hold" grpId="0" nodeType="afterEffect">
                                  <p:stCondLst>
                                    <p:cond delay="0"/>
                                  </p:stCondLst>
                                  <p:childTnLst>
                                    <p:set>
                                      <p:cBhvr>
                                        <p:cTn id="196" dur="1" fill="hold">
                                          <p:stCondLst>
                                            <p:cond delay="0"/>
                                          </p:stCondLst>
                                        </p:cTn>
                                        <p:tgtEl>
                                          <p:spTgt spid="527"/>
                                        </p:tgtEl>
                                        <p:attrNameLst>
                                          <p:attrName>style.visibility</p:attrName>
                                        </p:attrNameLst>
                                      </p:cBhvr>
                                      <p:to>
                                        <p:strVal val="visible"/>
                                      </p:to>
                                    </p:set>
                                    <p:animEffect transition="in" filter="fade">
                                      <p:cBhvr>
                                        <p:cTn id="197" dur="500"/>
                                        <p:tgtEl>
                                          <p:spTgt spid="527"/>
                                        </p:tgtEl>
                                      </p:cBhvr>
                                    </p:animEffect>
                                  </p:childTnLst>
                                </p:cTn>
                              </p:par>
                              <p:par>
                                <p:cTn id="198" presetID="22" presetClass="entr" presetSubtype="8" fill="hold" grpId="0" nodeType="withEffect">
                                  <p:stCondLst>
                                    <p:cond delay="250"/>
                                  </p:stCondLst>
                                  <p:childTnLst>
                                    <p:set>
                                      <p:cBhvr>
                                        <p:cTn id="199" dur="1" fill="hold">
                                          <p:stCondLst>
                                            <p:cond delay="0"/>
                                          </p:stCondLst>
                                        </p:cTn>
                                        <p:tgtEl>
                                          <p:spTgt spid="528"/>
                                        </p:tgtEl>
                                        <p:attrNameLst>
                                          <p:attrName>style.visibility</p:attrName>
                                        </p:attrNameLst>
                                      </p:cBhvr>
                                      <p:to>
                                        <p:strVal val="visible"/>
                                      </p:to>
                                    </p:set>
                                    <p:animEffect transition="in" filter="wipe(left)">
                                      <p:cBhvr>
                                        <p:cTn id="200" dur="500"/>
                                        <p:tgtEl>
                                          <p:spTgt spid="528"/>
                                        </p:tgtEl>
                                      </p:cBhvr>
                                    </p:animEffect>
                                  </p:childTnLst>
                                </p:cTn>
                              </p:par>
                            </p:childTnLst>
                          </p:cTn>
                        </p:par>
                        <p:par>
                          <p:cTn id="201" fill="hold">
                            <p:stCondLst>
                              <p:cond delay="29000"/>
                            </p:stCondLst>
                            <p:childTnLst>
                              <p:par>
                                <p:cTn id="202" presetID="22" presetClass="entr" presetSubtype="8" fill="hold" grpId="0" nodeType="afterEffect">
                                  <p:stCondLst>
                                    <p:cond delay="0"/>
                                  </p:stCondLst>
                                  <p:childTnLst>
                                    <p:set>
                                      <p:cBhvr>
                                        <p:cTn id="203" dur="1" fill="hold">
                                          <p:stCondLst>
                                            <p:cond delay="0"/>
                                          </p:stCondLst>
                                        </p:cTn>
                                        <p:tgtEl>
                                          <p:spTgt spid="529"/>
                                        </p:tgtEl>
                                        <p:attrNameLst>
                                          <p:attrName>style.visibility</p:attrName>
                                        </p:attrNameLst>
                                      </p:cBhvr>
                                      <p:to>
                                        <p:strVal val="visible"/>
                                      </p:to>
                                    </p:set>
                                    <p:animEffect transition="in" filter="wipe(left)">
                                      <p:cBhvr>
                                        <p:cTn id="204" dur="5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0" animBg="1"/>
      <p:bldP spid="4" grpId="0"/>
      <p:bldP spid="201" grpId="0"/>
      <p:bldP spid="202" grpId="0"/>
      <p:bldP spid="203" grpId="0"/>
      <p:bldP spid="204" grpId="0"/>
      <p:bldP spid="423" grpId="0" animBg="1"/>
      <p:bldP spid="425" grpId="0" animBg="1"/>
      <p:bldP spid="426" grpId="0" animBg="1"/>
      <p:bldP spid="427" grpId="0" animBg="1"/>
      <p:bldP spid="460" grpId="0" animBg="1"/>
      <p:bldP spid="483" grpId="0" animBg="1"/>
      <p:bldP spid="374" grpId="0"/>
      <p:bldP spid="510" grpId="0" animBg="1"/>
      <p:bldP spid="511" grpId="0" animBg="1"/>
      <p:bldP spid="513" grpId="0" animBg="1"/>
      <p:bldP spid="18" grpId="0"/>
      <p:bldP spid="18" grpId="1"/>
      <p:bldP spid="488" grpId="0" animBg="1"/>
      <p:bldP spid="488" grpId="1" animBg="1"/>
      <p:bldP spid="529" grpId="0" animBg="1"/>
      <p:bldP spid="531" grpId="0" animBg="1"/>
      <p:bldP spid="531" grpId="1" animBg="1"/>
      <p:bldP spid="531" grpId="2" animBg="1"/>
      <p:bldP spid="32" grpId="0" animBg="1"/>
      <p:bldP spid="205" grpId="0"/>
      <p:bldP spid="525" grpId="0" animBg="1"/>
      <p:bldP spid="527" grpId="0" animBg="1"/>
      <p:bldP spid="528" grpId="0" animBg="1"/>
      <p:bldP spid="450" grpId="0" animBg="1"/>
      <p:bldP spid="450" grpId="1" animBg="1"/>
      <p:bldP spid="457" grpId="0" animBg="1"/>
      <p:bldP spid="457" grpId="1" animBg="1"/>
      <p:bldP spid="19" grpId="0" animBg="1"/>
      <p:bldP spid="19" grpId="1" animBg="1"/>
      <p:bldP spid="19" grpId="2" animBg="1"/>
      <p:bldP spid="19" grpId="3" animBg="1"/>
      <p:bldP spid="19" grpId="4" animBg="1"/>
      <p:bldP spid="19" grpId="5"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5042B5F-CD9C-914B-9C70-9E0A872A7A40}"/>
              </a:ext>
            </a:extLst>
          </p:cNvPr>
          <p:cNvSpPr/>
          <p:nvPr/>
        </p:nvSpPr>
        <p:spPr bwMode="auto">
          <a:xfrm>
            <a:off x="2412928" y="5307316"/>
            <a:ext cx="7610619" cy="5037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dirty="0" err="1">
                <a:solidFill>
                  <a:srgbClr val="FFFFFF"/>
                </a:solidFill>
                <a:latin typeface="+mj-lt"/>
                <a:cs typeface="Segoe UI" panose="020B0502040204020203" pitchFamily="34" charset="0"/>
              </a:rPr>
              <a:t>Inovação</a:t>
            </a:r>
            <a:r>
              <a:rPr lang="en-US" sz="1600" kern="0" dirty="0">
                <a:solidFill>
                  <a:srgbClr val="FFFFFF"/>
                </a:solidFill>
                <a:latin typeface="+mj-lt"/>
                <a:cs typeface="Segoe UI" panose="020B0502040204020203" pitchFamily="34" charset="0"/>
              </a:rPr>
              <a:t> </a:t>
            </a:r>
            <a:r>
              <a:rPr lang="en-US" sz="1600" kern="0" dirty="0" err="1">
                <a:solidFill>
                  <a:srgbClr val="FFFFFF"/>
                </a:solidFill>
                <a:latin typeface="+mj-lt"/>
                <a:cs typeface="Segoe UI" panose="020B0502040204020203" pitchFamily="34" charset="0"/>
              </a:rPr>
              <a:t>contínua</a:t>
            </a:r>
            <a:endParaRPr lang="en-US" sz="1600" kern="0" dirty="0">
              <a:solidFill>
                <a:srgbClr val="FFFFFF"/>
              </a:solidFill>
              <a:latin typeface="+mj-lt"/>
              <a:cs typeface="Segoe UI" panose="020B0502040204020203" pitchFamily="34" charset="0"/>
            </a:endParaRPr>
          </a:p>
        </p:txBody>
      </p:sp>
      <p:sp>
        <p:nvSpPr>
          <p:cNvPr id="10" name="Rectangle 9">
            <a:extLst>
              <a:ext uri="{FF2B5EF4-FFF2-40B4-BE49-F238E27FC236}">
                <a16:creationId xmlns:a16="http://schemas.microsoft.com/office/drawing/2014/main" id="{7CE8DC6D-A81F-DF41-8C1B-CCF2B78B4EF4}"/>
              </a:ext>
            </a:extLst>
          </p:cNvPr>
          <p:cNvSpPr/>
          <p:nvPr/>
        </p:nvSpPr>
        <p:spPr bwMode="auto">
          <a:xfrm>
            <a:off x="2435394"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pt-BR" sz="1400" kern="0" dirty="0">
                <a:solidFill>
                  <a:srgbClr val="3C3C41">
                    <a:lumMod val="75000"/>
                  </a:srgbClr>
                </a:solidFill>
                <a:latin typeface="+mj-lt"/>
                <a:cs typeface="Segoe UI" panose="020B0502040204020203" pitchFamily="34" charset="0"/>
              </a:rPr>
              <a:t>Plataforma em nuvem aberta e escalável</a:t>
            </a:r>
            <a:endParaRPr lang="en-US" sz="1400" kern="0" dirty="0">
              <a:solidFill>
                <a:srgbClr val="3C3C41">
                  <a:lumMod val="75000"/>
                </a:srgbClr>
              </a:solidFill>
              <a:latin typeface="+mj-lt"/>
              <a:cs typeface="Segoe UI" panose="020B0502040204020203" pitchFamily="34" charset="0"/>
            </a:endParaRPr>
          </a:p>
        </p:txBody>
      </p:sp>
      <p:sp>
        <p:nvSpPr>
          <p:cNvPr id="14" name="Rectangle 13">
            <a:extLst>
              <a:ext uri="{FF2B5EF4-FFF2-40B4-BE49-F238E27FC236}">
                <a16:creationId xmlns:a16="http://schemas.microsoft.com/office/drawing/2014/main" id="{FA3344E1-FF31-C345-A996-EC0360CA485F}"/>
              </a:ext>
            </a:extLst>
          </p:cNvPr>
          <p:cNvSpPr/>
          <p:nvPr/>
        </p:nvSpPr>
        <p:spPr bwMode="auto">
          <a:xfrm>
            <a:off x="5105187"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dirty="0" err="1">
                <a:solidFill>
                  <a:srgbClr val="3C3C41">
                    <a:lumMod val="75000"/>
                  </a:srgbClr>
                </a:solidFill>
                <a:latin typeface="+mj-lt"/>
                <a:cs typeface="Segoe UI" panose="020B0502040204020203" pitchFamily="34" charset="0"/>
              </a:rPr>
              <a:t>Inteligência</a:t>
            </a:r>
            <a:r>
              <a:rPr lang="en-US" sz="1400" kern="0" dirty="0">
                <a:solidFill>
                  <a:srgbClr val="3C3C41">
                    <a:lumMod val="75000"/>
                  </a:srgbClr>
                </a:solidFill>
                <a:latin typeface="+mj-lt"/>
                <a:cs typeface="Segoe UI" panose="020B0502040204020203" pitchFamily="34" charset="0"/>
              </a:rPr>
              <a:t> </a:t>
            </a:r>
            <a:r>
              <a:rPr lang="en-US" sz="1400" kern="0" dirty="0" err="1">
                <a:solidFill>
                  <a:srgbClr val="3C3C41">
                    <a:lumMod val="75000"/>
                  </a:srgbClr>
                </a:solidFill>
                <a:latin typeface="+mj-lt"/>
                <a:cs typeface="Segoe UI" panose="020B0502040204020203" pitchFamily="34" charset="0"/>
              </a:rPr>
              <a:t>orientada</a:t>
            </a:r>
            <a:r>
              <a:rPr lang="en-US" sz="1400" kern="0" dirty="0">
                <a:solidFill>
                  <a:srgbClr val="3C3C41">
                    <a:lumMod val="75000"/>
                  </a:srgbClr>
                </a:solidFill>
                <a:latin typeface="+mj-lt"/>
                <a:cs typeface="Segoe UI" panose="020B0502040204020203" pitchFamily="34" charset="0"/>
              </a:rPr>
              <a:t> a dados</a:t>
            </a:r>
          </a:p>
        </p:txBody>
      </p:sp>
      <p:sp>
        <p:nvSpPr>
          <p:cNvPr id="25" name="Rectangle 24">
            <a:extLst>
              <a:ext uri="{FF2B5EF4-FFF2-40B4-BE49-F238E27FC236}">
                <a16:creationId xmlns:a16="http://schemas.microsoft.com/office/drawing/2014/main" id="{B2596DE1-25D9-A542-AF7C-16CE5D52A623}"/>
              </a:ext>
            </a:extLst>
          </p:cNvPr>
          <p:cNvSpPr/>
          <p:nvPr/>
        </p:nvSpPr>
        <p:spPr bwMode="auto">
          <a:xfrm>
            <a:off x="7774980"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dirty="0" err="1">
                <a:solidFill>
                  <a:srgbClr val="3C3C41">
                    <a:lumMod val="75000"/>
                  </a:srgbClr>
                </a:solidFill>
                <a:latin typeface="+mj-lt"/>
                <a:cs typeface="Segoe UI" panose="020B0502040204020203" pitchFamily="34" charset="0"/>
              </a:rPr>
              <a:t>Experiências</a:t>
            </a:r>
            <a:r>
              <a:rPr lang="en-US" sz="1400" kern="0" dirty="0">
                <a:solidFill>
                  <a:srgbClr val="3C3C41">
                    <a:lumMod val="75000"/>
                  </a:srgbClr>
                </a:solidFill>
                <a:latin typeface="+mj-lt"/>
                <a:cs typeface="Segoe UI" panose="020B0502040204020203" pitchFamily="34" charset="0"/>
              </a:rPr>
              <a:t> </a:t>
            </a:r>
            <a:r>
              <a:rPr lang="en-US" sz="1400" kern="0" dirty="0" err="1">
                <a:solidFill>
                  <a:srgbClr val="3C3C41">
                    <a:lumMod val="75000"/>
                  </a:srgbClr>
                </a:solidFill>
                <a:latin typeface="+mj-lt"/>
                <a:cs typeface="Segoe UI" panose="020B0502040204020203" pitchFamily="34" charset="0"/>
              </a:rPr>
              <a:t>multiplataforma</a:t>
            </a:r>
            <a:endParaRPr lang="en-US" sz="1400" kern="0" dirty="0">
              <a:solidFill>
                <a:srgbClr val="3C3C41">
                  <a:lumMod val="75000"/>
                </a:srgbClr>
              </a:solidFill>
              <a:latin typeface="+mj-lt"/>
              <a:cs typeface="Segoe UI" panose="020B0502040204020203" pitchFamily="34" charset="0"/>
            </a:endParaRPr>
          </a:p>
        </p:txBody>
      </p:sp>
      <p:sp>
        <p:nvSpPr>
          <p:cNvPr id="27" name="TextBox 26">
            <a:extLst>
              <a:ext uri="{FF2B5EF4-FFF2-40B4-BE49-F238E27FC236}">
                <a16:creationId xmlns:a16="http://schemas.microsoft.com/office/drawing/2014/main" id="{06363F3B-BF92-4CDA-91DA-3F9700D0B435}"/>
              </a:ext>
            </a:extLst>
          </p:cNvPr>
          <p:cNvSpPr txBox="1"/>
          <p:nvPr/>
        </p:nvSpPr>
        <p:spPr>
          <a:xfrm>
            <a:off x="4875720" y="2194162"/>
            <a:ext cx="2685034" cy="376684"/>
          </a:xfrm>
          <a:prstGeom prst="rect">
            <a:avLst/>
          </a:prstGeom>
        </p:spPr>
        <p:txBody>
          <a:bodyPr vert="horz" lIns="93260" tIns="46630" rIns="93260" bIns="46630" rtlCol="0">
            <a:normAutofit/>
          </a:bodyPr>
          <a:lstStyle>
            <a:defPPr>
              <a:defRPr lang="en-US"/>
            </a:defPPr>
            <a:lvl1pPr>
              <a:lnSpc>
                <a:spcPct val="90000"/>
              </a:lnSpc>
              <a:spcBef>
                <a:spcPts val="1000"/>
              </a:spcBef>
              <a:defRPr sz="2000" b="1">
                <a:solidFill>
                  <a:schemeClr val="accent3"/>
                </a:solidFill>
                <a:latin typeface="Segoe UI Semibold" panose="020B0502040204020203" pitchFamily="34" charset="0"/>
                <a:cs typeface="Segoe UI Semibold" panose="020B0502040204020203" pitchFamily="34" charset="0"/>
              </a:defRPr>
            </a:lvl1pPr>
          </a:lstStyle>
          <a:p>
            <a:pPr algn="ctr" defTabSz="932597">
              <a:spcBef>
                <a:spcPts val="1020"/>
              </a:spcBef>
            </a:pPr>
            <a:r>
              <a:rPr lang="en-US" sz="1800">
                <a:solidFill>
                  <a:srgbClr val="0078D3"/>
                </a:solidFill>
              </a:rPr>
              <a:t>Microsoft Azure</a:t>
            </a:r>
          </a:p>
        </p:txBody>
      </p:sp>
      <p:sp>
        <p:nvSpPr>
          <p:cNvPr id="29" name="Title 28">
            <a:extLst>
              <a:ext uri="{FF2B5EF4-FFF2-40B4-BE49-F238E27FC236}">
                <a16:creationId xmlns:a16="http://schemas.microsoft.com/office/drawing/2014/main" id="{637D4C08-541F-4AA1-AF7F-6FA80C1E90FF}"/>
              </a:ext>
            </a:extLst>
          </p:cNvPr>
          <p:cNvSpPr>
            <a:spLocks noGrp="1"/>
          </p:cNvSpPr>
          <p:nvPr>
            <p:ph type="title"/>
          </p:nvPr>
        </p:nvSpPr>
        <p:spPr/>
        <p:txBody>
          <a:bodyPr/>
          <a:lstStyle/>
          <a:p>
            <a:pPr algn="ctr"/>
            <a:r>
              <a:rPr lang="pt-BR" dirty="0"/>
              <a:t>O que é preciso para superar esses desafios?</a:t>
            </a:r>
            <a:endParaRPr lang="en-US" dirty="0"/>
          </a:p>
        </p:txBody>
      </p:sp>
      <p:sp>
        <p:nvSpPr>
          <p:cNvPr id="33" name="Freeform 46">
            <a:extLst>
              <a:ext uri="{FF2B5EF4-FFF2-40B4-BE49-F238E27FC236}">
                <a16:creationId xmlns:a16="http://schemas.microsoft.com/office/drawing/2014/main" id="{EDD27442-9E26-4A25-BC7A-342550693B6F}"/>
              </a:ext>
            </a:extLst>
          </p:cNvPr>
          <p:cNvSpPr>
            <a:spLocks/>
          </p:cNvSpPr>
          <p:nvPr/>
        </p:nvSpPr>
        <p:spPr bwMode="auto">
          <a:xfrm>
            <a:off x="5835746" y="1594180"/>
            <a:ext cx="764982" cy="471688"/>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DD4944DF-5260-4BA3-B524-037927D6706D}"/>
              </a:ext>
            </a:extLst>
          </p:cNvPr>
          <p:cNvGrpSpPr/>
          <p:nvPr/>
        </p:nvGrpSpPr>
        <p:grpSpPr>
          <a:xfrm>
            <a:off x="5933280" y="3476709"/>
            <a:ext cx="569913" cy="569913"/>
            <a:chOff x="3498850" y="1585913"/>
            <a:chExt cx="495300" cy="495300"/>
          </a:xfrm>
          <a:solidFill>
            <a:schemeClr val="accent2"/>
          </a:solidFill>
        </p:grpSpPr>
        <p:sp>
          <p:nvSpPr>
            <p:cNvPr id="41" name="Rectangle 27">
              <a:extLst>
                <a:ext uri="{FF2B5EF4-FFF2-40B4-BE49-F238E27FC236}">
                  <a16:creationId xmlns:a16="http://schemas.microsoft.com/office/drawing/2014/main" id="{EB609905-FB65-4EA2-8128-9C768D12F3C5}"/>
                </a:ext>
              </a:extLst>
            </p:cNvPr>
            <p:cNvSpPr>
              <a:spLocks noChangeArrowheads="1"/>
            </p:cNvSpPr>
            <p:nvPr/>
          </p:nvSpPr>
          <p:spPr bwMode="auto">
            <a:xfrm>
              <a:off x="3498850" y="1585913"/>
              <a:ext cx="495300"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7B9D6426-C8AE-4FC2-ABB9-9E58511AA98E}"/>
                </a:ext>
              </a:extLst>
            </p:cNvPr>
            <p:cNvSpPr>
              <a:spLocks/>
            </p:cNvSpPr>
            <p:nvPr/>
          </p:nvSpPr>
          <p:spPr bwMode="auto">
            <a:xfrm>
              <a:off x="3531186"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9">
              <a:extLst>
                <a:ext uri="{FF2B5EF4-FFF2-40B4-BE49-F238E27FC236}">
                  <a16:creationId xmlns:a16="http://schemas.microsoft.com/office/drawing/2014/main" id="{FAEF3F0C-F991-4EAC-8D5E-4022D16510A4}"/>
                </a:ext>
              </a:extLst>
            </p:cNvPr>
            <p:cNvSpPr>
              <a:spLocks/>
            </p:cNvSpPr>
            <p:nvPr/>
          </p:nvSpPr>
          <p:spPr bwMode="auto">
            <a:xfrm>
              <a:off x="3740736"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32ED62EB-34D3-4BF0-98E9-78EF29AA9542}"/>
              </a:ext>
            </a:extLst>
          </p:cNvPr>
          <p:cNvGrpSpPr/>
          <p:nvPr/>
        </p:nvGrpSpPr>
        <p:grpSpPr>
          <a:xfrm>
            <a:off x="3263488" y="3476317"/>
            <a:ext cx="569913" cy="569913"/>
            <a:chOff x="3209454" y="3342060"/>
            <a:chExt cx="569913" cy="569913"/>
          </a:xfrm>
        </p:grpSpPr>
        <p:sp>
          <p:nvSpPr>
            <p:cNvPr id="45" name="Rectangle 21">
              <a:extLst>
                <a:ext uri="{FF2B5EF4-FFF2-40B4-BE49-F238E27FC236}">
                  <a16:creationId xmlns:a16="http://schemas.microsoft.com/office/drawing/2014/main" id="{4765A6AF-6C82-4EA8-8D6F-7147414B81CB}"/>
                </a:ext>
              </a:extLst>
            </p:cNvPr>
            <p:cNvSpPr>
              <a:spLocks noChangeArrowheads="1"/>
            </p:cNvSpPr>
            <p:nvPr/>
          </p:nvSpPr>
          <p:spPr bwMode="auto">
            <a:xfrm>
              <a:off x="3209454" y="3645283"/>
              <a:ext cx="266690" cy="26669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2">
              <a:extLst>
                <a:ext uri="{FF2B5EF4-FFF2-40B4-BE49-F238E27FC236}">
                  <a16:creationId xmlns:a16="http://schemas.microsoft.com/office/drawing/2014/main" id="{DD32A8C3-C9E5-4C14-B8D0-A21F9A7105EB}"/>
                </a:ext>
              </a:extLst>
            </p:cNvPr>
            <p:cNvSpPr>
              <a:spLocks noChangeArrowheads="1"/>
            </p:cNvSpPr>
            <p:nvPr/>
          </p:nvSpPr>
          <p:spPr bwMode="auto">
            <a:xfrm>
              <a:off x="3209454" y="3342060"/>
              <a:ext cx="569913" cy="248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3">
              <a:extLst>
                <a:ext uri="{FF2B5EF4-FFF2-40B4-BE49-F238E27FC236}">
                  <a16:creationId xmlns:a16="http://schemas.microsoft.com/office/drawing/2014/main" id="{AD14AEF2-278F-4B7E-96CE-A417A5C411AB}"/>
                </a:ext>
              </a:extLst>
            </p:cNvPr>
            <p:cNvSpPr>
              <a:spLocks noChangeArrowheads="1"/>
            </p:cNvSpPr>
            <p:nvPr/>
          </p:nvSpPr>
          <p:spPr bwMode="auto">
            <a:xfrm>
              <a:off x="3529117" y="3342060"/>
              <a:ext cx="250250" cy="5699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6383DCB1-564C-4608-A785-B2FF7017A34C}"/>
              </a:ext>
            </a:extLst>
          </p:cNvPr>
          <p:cNvGrpSpPr/>
          <p:nvPr/>
        </p:nvGrpSpPr>
        <p:grpSpPr>
          <a:xfrm>
            <a:off x="8603074" y="3476317"/>
            <a:ext cx="569913" cy="569912"/>
            <a:chOff x="3476625" y="4014788"/>
            <a:chExt cx="569913" cy="569912"/>
          </a:xfrm>
          <a:solidFill>
            <a:schemeClr val="accent1"/>
          </a:solidFill>
        </p:grpSpPr>
        <p:sp>
          <p:nvSpPr>
            <p:cNvPr id="49" name="Freeform 164">
              <a:extLst>
                <a:ext uri="{FF2B5EF4-FFF2-40B4-BE49-F238E27FC236}">
                  <a16:creationId xmlns:a16="http://schemas.microsoft.com/office/drawing/2014/main" id="{F590EBAE-85A4-4A96-B42F-FD757A815B89}"/>
                </a:ext>
              </a:extLst>
            </p:cNvPr>
            <p:cNvSpPr>
              <a:spLocks/>
            </p:cNvSpPr>
            <p:nvPr/>
          </p:nvSpPr>
          <p:spPr bwMode="auto">
            <a:xfrm>
              <a:off x="3476625" y="4014788"/>
              <a:ext cx="569913" cy="5683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5">
              <a:extLst>
                <a:ext uri="{FF2B5EF4-FFF2-40B4-BE49-F238E27FC236}">
                  <a16:creationId xmlns:a16="http://schemas.microsoft.com/office/drawing/2014/main" id="{0284134C-0ADB-45DB-8B1B-41E29E6DF9DB}"/>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44BB3DD0-F167-4D01-8586-8CFE17B7C936}"/>
              </a:ext>
            </a:extLst>
          </p:cNvPr>
          <p:cNvGrpSpPr/>
          <p:nvPr/>
        </p:nvGrpSpPr>
        <p:grpSpPr>
          <a:xfrm>
            <a:off x="3554796" y="2705104"/>
            <a:ext cx="5339586" cy="612035"/>
            <a:chOff x="3552014" y="2606704"/>
            <a:chExt cx="5339586" cy="977367"/>
          </a:xfrm>
        </p:grpSpPr>
        <p:cxnSp>
          <p:nvCxnSpPr>
            <p:cNvPr id="52" name="Connector: Elbow 51">
              <a:extLst>
                <a:ext uri="{FF2B5EF4-FFF2-40B4-BE49-F238E27FC236}">
                  <a16:creationId xmlns:a16="http://schemas.microsoft.com/office/drawing/2014/main" id="{638C79BC-4875-4218-AC88-1D3F0026868C}"/>
                </a:ext>
              </a:extLst>
            </p:cNvPr>
            <p:cNvCxnSpPr>
              <a:cxnSpLocks/>
            </p:cNvCxnSpPr>
            <p:nvPr/>
          </p:nvCxnSpPr>
          <p:spPr>
            <a:xfrm rot="5400000" flipH="1" flipV="1">
              <a:off x="6215000" y="907471"/>
              <a:ext cx="13614" cy="5339586"/>
            </a:xfrm>
            <a:prstGeom prst="bentConnector3">
              <a:avLst>
                <a:gd name="adj1" fmla="val 3843062"/>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2BA844E-F4BF-4D34-ADAB-F1A5ED6BE80D}"/>
                </a:ext>
              </a:extLst>
            </p:cNvPr>
            <p:cNvCxnSpPr>
              <a:cxnSpLocks/>
            </p:cNvCxnSpPr>
            <p:nvPr/>
          </p:nvCxnSpPr>
          <p:spPr>
            <a:xfrm>
              <a:off x="6215455" y="2606704"/>
              <a:ext cx="0" cy="97097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a:extLst>
              <a:ext uri="{FF2B5EF4-FFF2-40B4-BE49-F238E27FC236}">
                <a16:creationId xmlns:a16="http://schemas.microsoft.com/office/drawing/2014/main" id="{22F422CB-9C90-4538-A87A-E21DDC2F722D}"/>
              </a:ext>
            </a:extLst>
          </p:cNvPr>
          <p:cNvCxnSpPr>
            <a:cxnSpLocks/>
          </p:cNvCxnSpPr>
          <p:nvPr/>
        </p:nvCxnSpPr>
        <p:spPr>
          <a:xfrm flipH="1">
            <a:off x="3548444"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925223-55F9-4CDC-B10A-21E8E9044F61}"/>
              </a:ext>
            </a:extLst>
          </p:cNvPr>
          <p:cNvCxnSpPr/>
          <p:nvPr/>
        </p:nvCxnSpPr>
        <p:spPr>
          <a:xfrm flipH="1">
            <a:off x="6218236"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B46CE2-862E-468F-82ED-77AFB86D76DE}"/>
              </a:ext>
            </a:extLst>
          </p:cNvPr>
          <p:cNvCxnSpPr/>
          <p:nvPr/>
        </p:nvCxnSpPr>
        <p:spPr>
          <a:xfrm flipH="1">
            <a:off x="8897162"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491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5209F930-51F8-49F8-859D-87AD1C506B8A}"/>
              </a:ext>
            </a:extLst>
          </p:cNvPr>
          <p:cNvPicPr>
            <a:picLocks noChangeAspect="1"/>
          </p:cNvPicPr>
          <p:nvPr/>
        </p:nvPicPr>
        <p:blipFill rotWithShape="1">
          <a:blip r:embed="rId3"/>
          <a:srcRect l="3185" t="72436" r="3185" b="10937"/>
          <a:stretch/>
        </p:blipFill>
        <p:spPr>
          <a:xfrm>
            <a:off x="-1" y="5521122"/>
            <a:ext cx="12436476" cy="1473403"/>
          </a:xfrm>
          <a:custGeom>
            <a:avLst/>
            <a:gdLst>
              <a:gd name="connsiteX0" fmla="*/ 0 w 12436476"/>
              <a:gd name="connsiteY0" fmla="*/ 0 h 3149148"/>
              <a:gd name="connsiteX1" fmla="*/ 12436476 w 12436476"/>
              <a:gd name="connsiteY1" fmla="*/ 0 h 3149148"/>
              <a:gd name="connsiteX2" fmla="*/ 12436476 w 12436476"/>
              <a:gd name="connsiteY2" fmla="*/ 3149148 h 3149148"/>
              <a:gd name="connsiteX3" fmla="*/ 0 w 12436476"/>
              <a:gd name="connsiteY3" fmla="*/ 3149148 h 3149148"/>
            </a:gdLst>
            <a:ahLst/>
            <a:cxnLst>
              <a:cxn ang="0">
                <a:pos x="connsiteX0" y="connsiteY0"/>
              </a:cxn>
              <a:cxn ang="0">
                <a:pos x="connsiteX1" y="connsiteY1"/>
              </a:cxn>
              <a:cxn ang="0">
                <a:pos x="connsiteX2" y="connsiteY2"/>
              </a:cxn>
              <a:cxn ang="0">
                <a:pos x="connsiteX3" y="connsiteY3"/>
              </a:cxn>
            </a:cxnLst>
            <a:rect l="l" t="t" r="r" b="b"/>
            <a:pathLst>
              <a:path w="12436476" h="3149148">
                <a:moveTo>
                  <a:pt x="0" y="0"/>
                </a:moveTo>
                <a:lnTo>
                  <a:pt x="12436476" y="0"/>
                </a:lnTo>
                <a:lnTo>
                  <a:pt x="12436476" y="3149148"/>
                </a:lnTo>
                <a:lnTo>
                  <a:pt x="0" y="3149148"/>
                </a:lnTo>
                <a:close/>
              </a:path>
            </a:pathLst>
          </a:custGeom>
        </p:spPr>
      </p:pic>
      <p:pic>
        <p:nvPicPr>
          <p:cNvPr id="91" name="Picture 90">
            <a:extLst>
              <a:ext uri="{FF2B5EF4-FFF2-40B4-BE49-F238E27FC236}">
                <a16:creationId xmlns:a16="http://schemas.microsoft.com/office/drawing/2014/main" id="{BE92F717-ACE4-473E-9764-E449358B91F4}"/>
              </a:ext>
            </a:extLst>
          </p:cNvPr>
          <p:cNvPicPr>
            <a:picLocks noChangeAspect="1"/>
          </p:cNvPicPr>
          <p:nvPr/>
        </p:nvPicPr>
        <p:blipFill rotWithShape="1">
          <a:blip r:embed="rId3"/>
          <a:srcRect l="3185" t="35732" r="3185" b="41911"/>
          <a:stretch/>
        </p:blipFill>
        <p:spPr>
          <a:xfrm>
            <a:off x="-1" y="0"/>
            <a:ext cx="12436476" cy="1981200"/>
          </a:xfrm>
          <a:custGeom>
            <a:avLst/>
            <a:gdLst>
              <a:gd name="connsiteX0" fmla="*/ 0 w 12436476"/>
              <a:gd name="connsiteY0" fmla="*/ 0 h 3149148"/>
              <a:gd name="connsiteX1" fmla="*/ 12436476 w 12436476"/>
              <a:gd name="connsiteY1" fmla="*/ 0 h 3149148"/>
              <a:gd name="connsiteX2" fmla="*/ 12436476 w 12436476"/>
              <a:gd name="connsiteY2" fmla="*/ 3149148 h 3149148"/>
              <a:gd name="connsiteX3" fmla="*/ 0 w 12436476"/>
              <a:gd name="connsiteY3" fmla="*/ 3149148 h 3149148"/>
            </a:gdLst>
            <a:ahLst/>
            <a:cxnLst>
              <a:cxn ang="0">
                <a:pos x="connsiteX0" y="connsiteY0"/>
              </a:cxn>
              <a:cxn ang="0">
                <a:pos x="connsiteX1" y="connsiteY1"/>
              </a:cxn>
              <a:cxn ang="0">
                <a:pos x="connsiteX2" y="connsiteY2"/>
              </a:cxn>
              <a:cxn ang="0">
                <a:pos x="connsiteX3" y="connsiteY3"/>
              </a:cxn>
            </a:cxnLst>
            <a:rect l="l" t="t" r="r" b="b"/>
            <a:pathLst>
              <a:path w="12436476" h="3149148">
                <a:moveTo>
                  <a:pt x="0" y="0"/>
                </a:moveTo>
                <a:lnTo>
                  <a:pt x="12436476" y="0"/>
                </a:lnTo>
                <a:lnTo>
                  <a:pt x="12436476" y="3149148"/>
                </a:lnTo>
                <a:lnTo>
                  <a:pt x="0" y="3149148"/>
                </a:lnTo>
                <a:close/>
              </a:path>
            </a:pathLst>
          </a:custGeom>
        </p:spPr>
      </p:pic>
      <p:sp>
        <p:nvSpPr>
          <p:cNvPr id="90" name="Rectangle 89">
            <a:extLst>
              <a:ext uri="{FF2B5EF4-FFF2-40B4-BE49-F238E27FC236}">
                <a16:creationId xmlns:a16="http://schemas.microsoft.com/office/drawing/2014/main" id="{2DF7596E-4523-4100-ABFA-54E1FDD85A59}"/>
              </a:ext>
            </a:extLst>
          </p:cNvPr>
          <p:cNvSpPr/>
          <p:nvPr/>
        </p:nvSpPr>
        <p:spPr>
          <a:xfrm>
            <a:off x="0" y="1"/>
            <a:ext cx="12436476" cy="19812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386B52A-9B9F-4040-B32B-373CCAB56502}"/>
              </a:ext>
            </a:extLst>
          </p:cNvPr>
          <p:cNvSpPr>
            <a:spLocks noGrp="1"/>
          </p:cNvSpPr>
          <p:nvPr>
            <p:ph type="title"/>
          </p:nvPr>
        </p:nvSpPr>
        <p:spPr/>
        <p:txBody>
          <a:bodyPr/>
          <a:lstStyle/>
          <a:p>
            <a:r>
              <a:rPr lang="pt-BR" dirty="0">
                <a:solidFill>
                  <a:schemeClr val="bg1"/>
                </a:solidFill>
              </a:rPr>
              <a:t>Obtenha mais com os serviços totalmente gerenciados no Microsoft Azure</a:t>
            </a:r>
            <a:endParaRPr lang="en-US" dirty="0">
              <a:solidFill>
                <a:schemeClr val="bg1"/>
              </a:solidFill>
            </a:endParaRPr>
          </a:p>
        </p:txBody>
      </p:sp>
      <p:sp>
        <p:nvSpPr>
          <p:cNvPr id="6" name="Rectangle 5">
            <a:extLst>
              <a:ext uri="{FF2B5EF4-FFF2-40B4-BE49-F238E27FC236}">
                <a16:creationId xmlns:a16="http://schemas.microsoft.com/office/drawing/2014/main" id="{024FCC9F-AAFD-4235-A5EA-74D9621EC53A}"/>
              </a:ext>
            </a:extLst>
          </p:cNvPr>
          <p:cNvSpPr/>
          <p:nvPr/>
        </p:nvSpPr>
        <p:spPr>
          <a:xfrm>
            <a:off x="0" y="1968630"/>
            <a:ext cx="12436476" cy="51114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371CA87-ED8E-4E96-B648-6622BF20BA26}"/>
              </a:ext>
            </a:extLst>
          </p:cNvPr>
          <p:cNvSpPr txBox="1"/>
          <p:nvPr/>
        </p:nvSpPr>
        <p:spPr>
          <a:xfrm>
            <a:off x="258417" y="4767588"/>
            <a:ext cx="3203610" cy="1109349"/>
          </a:xfrm>
          <a:prstGeom prst="rect">
            <a:avLst/>
          </a:prstGeom>
          <a:noFill/>
        </p:spPr>
        <p:txBody>
          <a:bodyPr wrap="square" lIns="91440" tIns="45720" rIns="91440" bIns="45720" rtlCol="0">
            <a:noAutofit/>
          </a:bodyPr>
          <a:lstStyle/>
          <a:p>
            <a:pPr marL="0" marR="0" lvl="0" indent="0" algn="ctr" defTabSz="457200" rtl="0" eaLnBrk="1" fontAlgn="auto" latinLnBrk="0" hangingPunct="1">
              <a:lnSpc>
                <a:spcPct val="100000"/>
              </a:lnSpc>
              <a:spcBef>
                <a:spcPts val="80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a:ea typeface="+mn-ea"/>
                <a:cs typeface="+mn-cs"/>
              </a:rPr>
              <a:t>Ofereça uma experiência superior por meio de </a:t>
            </a:r>
            <a:r>
              <a:rPr kumimoji="0" lang="pt-BR" sz="1100" b="0" i="0" u="none" strike="noStrike" kern="1200" cap="none" spc="0" normalizeH="0" baseline="0" noProof="0" dirty="0" err="1">
                <a:ln>
                  <a:noFill/>
                </a:ln>
                <a:solidFill>
                  <a:prstClr val="white"/>
                </a:solidFill>
                <a:effectLst/>
                <a:uLnTx/>
                <a:uFillTx/>
                <a:latin typeface="Segoe UI"/>
                <a:ea typeface="+mn-ea"/>
                <a:cs typeface="+mn-cs"/>
              </a:rPr>
              <a:t>SLAs</a:t>
            </a:r>
            <a:r>
              <a:rPr kumimoji="0" lang="pt-BR" sz="1100" b="0" i="0" u="none" strike="noStrike" kern="1200" cap="none" spc="0" normalizeH="0" baseline="0" noProof="0" dirty="0">
                <a:ln>
                  <a:noFill/>
                </a:ln>
                <a:solidFill>
                  <a:prstClr val="white"/>
                </a:solidFill>
                <a:effectLst/>
                <a:uLnTx/>
                <a:uFillTx/>
                <a:latin typeface="Segoe UI"/>
                <a:ea typeface="+mn-ea"/>
                <a:cs typeface="+mn-cs"/>
              </a:rPr>
              <a:t> garantidos e dimensionamento automatizado e flexível</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8697E2EA-ACBC-4651-B7D7-3AF0F56E66D9}"/>
              </a:ext>
            </a:extLst>
          </p:cNvPr>
          <p:cNvSpPr txBox="1"/>
          <p:nvPr/>
        </p:nvSpPr>
        <p:spPr>
          <a:xfrm>
            <a:off x="4459110" y="6122455"/>
            <a:ext cx="3534487" cy="618445"/>
          </a:xfrm>
          <a:prstGeom prst="rect">
            <a:avLst/>
          </a:prstGeom>
          <a:noFill/>
        </p:spPr>
        <p:txBody>
          <a:bodyPr wrap="square" lIns="91440" tIns="45720" rIns="91440" bIns="45720" rtlCol="0">
            <a:noAutofit/>
          </a:bodyPr>
          <a:lstStyle/>
          <a:p>
            <a:pPr marL="0" marR="0" lvl="0" indent="0" algn="ctr" defTabSz="457200" rtl="0" eaLnBrk="1" fontAlgn="auto" latinLnBrk="0" hangingPunct="1">
              <a:lnSpc>
                <a:spcPct val="100000"/>
              </a:lnSpc>
              <a:spcBef>
                <a:spcPts val="80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a:ea typeface="+mn-ea"/>
                <a:cs typeface="+mn-cs"/>
              </a:rPr>
              <a:t>Responda às necessidades dos usuários finais mais rapidamente e acelere o envio de novos conteúdos e funcionalidades</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F6E8909D-DA82-4A4C-9145-220D3BB5041B}"/>
              </a:ext>
            </a:extLst>
          </p:cNvPr>
          <p:cNvSpPr txBox="1"/>
          <p:nvPr/>
        </p:nvSpPr>
        <p:spPr>
          <a:xfrm>
            <a:off x="4573138" y="2886269"/>
            <a:ext cx="3306430" cy="594138"/>
          </a:xfrm>
          <a:prstGeom prst="rect">
            <a:avLst/>
          </a:prstGeom>
          <a:noFill/>
        </p:spPr>
        <p:txBody>
          <a:bodyPr wrap="square" lIns="91440" tIns="45720" rIns="91440" bIns="45720" rtlCol="0">
            <a:noAutofit/>
          </a:bodyPr>
          <a:lstStyle/>
          <a:p>
            <a:pPr lvl="0" algn="ctr" defTabSz="457200">
              <a:spcBef>
                <a:spcPts val="800"/>
              </a:spcBef>
              <a:defRPr/>
            </a:pPr>
            <a:r>
              <a:rPr kumimoji="0" lang="pt-BR" sz="1100" b="0" i="0" u="none" strike="noStrike" kern="1200" cap="none" spc="0" normalizeH="0" baseline="0" noProof="0" dirty="0">
                <a:ln>
                  <a:noFill/>
                </a:ln>
                <a:solidFill>
                  <a:prstClr val="white"/>
                </a:solidFill>
                <a:effectLst/>
                <a:uLnTx/>
                <a:uFillTx/>
                <a:latin typeface="Segoe UI"/>
                <a:ea typeface="+mn-ea"/>
                <a:cs typeface="+mn-cs"/>
              </a:rPr>
              <a:t>Use componentes e conectores </a:t>
            </a:r>
            <a:r>
              <a:rPr kumimoji="0" lang="pt-BR" sz="1100" b="0" i="0" u="none" strike="noStrike" kern="1200" cap="none" spc="0" normalizeH="0" baseline="0" noProof="0" dirty="0" err="1">
                <a:ln>
                  <a:noFill/>
                </a:ln>
                <a:solidFill>
                  <a:prstClr val="white"/>
                </a:solidFill>
                <a:effectLst/>
                <a:uLnTx/>
                <a:uFillTx/>
                <a:latin typeface="Segoe UI"/>
                <a:ea typeface="+mn-ea"/>
                <a:cs typeface="+mn-cs"/>
              </a:rPr>
              <a:t>pré</a:t>
            </a:r>
            <a:r>
              <a:rPr kumimoji="0" lang="pt-BR" sz="1100" b="0" i="0" u="none" strike="noStrike" kern="1200" cap="none" spc="0" normalizeH="0" baseline="0" noProof="0" dirty="0">
                <a:ln>
                  <a:noFill/>
                </a:ln>
                <a:solidFill>
                  <a:prstClr val="white"/>
                </a:solidFill>
                <a:effectLst/>
                <a:uLnTx/>
                <a:uFillTx/>
                <a:latin typeface="Segoe UI"/>
                <a:ea typeface="+mn-ea"/>
                <a:cs typeface="+mn-cs"/>
              </a:rPr>
              <a:t>-criados - na nuvem e no local para soluções híbridas</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47395562-3ED0-4E8F-B7E0-68081104B2DE}"/>
              </a:ext>
            </a:extLst>
          </p:cNvPr>
          <p:cNvSpPr txBox="1"/>
          <p:nvPr/>
        </p:nvSpPr>
        <p:spPr>
          <a:xfrm>
            <a:off x="9496170" y="4767588"/>
            <a:ext cx="2702453" cy="959224"/>
          </a:xfrm>
          <a:prstGeom prst="rect">
            <a:avLst/>
          </a:prstGeom>
          <a:noFill/>
        </p:spPr>
        <p:txBody>
          <a:bodyPr wrap="square" lIns="91440" tIns="45720" rIns="91440" bIns="45720" rtlCol="0">
            <a:noAutofit/>
          </a:bodyPr>
          <a:lstStyle/>
          <a:p>
            <a:pPr marL="0" marR="0" lvl="0" indent="0" algn="ctr" defTabSz="457200" rtl="0" eaLnBrk="1" fontAlgn="auto" latinLnBrk="0" hangingPunct="1">
              <a:lnSpc>
                <a:spcPct val="100000"/>
              </a:lnSpc>
              <a:spcBef>
                <a:spcPts val="800"/>
              </a:spcBef>
              <a:spcAft>
                <a:spcPts val="0"/>
              </a:spcAft>
              <a:buClrTx/>
              <a:buSzTx/>
              <a:buFontTx/>
              <a:buNone/>
              <a:tabLst/>
              <a:defRPr/>
            </a:pPr>
            <a:r>
              <a:rPr kumimoji="0" lang="pt-BR" sz="1100" b="0" i="0" u="none" strike="noStrike" kern="1200" cap="none" spc="0" normalizeH="0" baseline="0" noProof="0" dirty="0">
                <a:ln>
                  <a:noFill/>
                </a:ln>
                <a:solidFill>
                  <a:prstClr val="white"/>
                </a:solidFill>
                <a:effectLst/>
                <a:uLnTx/>
                <a:uFillTx/>
                <a:latin typeface="Segoe UI"/>
                <a:ea typeface="+mn-ea"/>
                <a:cs typeface="+mn-cs"/>
              </a:rPr>
              <a:t>Mantenha-se atualizado e cumpra automaticamente os regulamentos de privacidade e segurança</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0" name="Rectangle 99" hidden="1">
            <a:extLst>
              <a:ext uri="{FF2B5EF4-FFF2-40B4-BE49-F238E27FC236}">
                <a16:creationId xmlns:a16="http://schemas.microsoft.com/office/drawing/2014/main" id="{7CC05E25-7ECD-49DD-B525-1785F4A34008}"/>
              </a:ext>
            </a:extLst>
          </p:cNvPr>
          <p:cNvSpPr/>
          <p:nvPr/>
        </p:nvSpPr>
        <p:spPr>
          <a:xfrm>
            <a:off x="14621974" y="2897097"/>
            <a:ext cx="6216650" cy="369332"/>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Oval 17">
            <a:extLst>
              <a:ext uri="{FF2B5EF4-FFF2-40B4-BE49-F238E27FC236}">
                <a16:creationId xmlns:a16="http://schemas.microsoft.com/office/drawing/2014/main" id="{B920AB1D-BCD5-4996-BCC8-BA58409B65A3}"/>
              </a:ext>
            </a:extLst>
          </p:cNvPr>
          <p:cNvSpPr/>
          <p:nvPr/>
        </p:nvSpPr>
        <p:spPr>
          <a:xfrm>
            <a:off x="2965138" y="2490473"/>
            <a:ext cx="6570245" cy="3311313"/>
          </a:xfrm>
          <a:prstGeom prst="ellipse">
            <a:avLst/>
          </a:prstGeom>
          <a:noFill/>
          <a:ln>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9DFCE6E7-07EC-424B-AD70-0D8DC3829BFC}"/>
              </a:ext>
            </a:extLst>
          </p:cNvPr>
          <p:cNvGrpSpPr/>
          <p:nvPr/>
        </p:nvGrpSpPr>
        <p:grpSpPr>
          <a:xfrm>
            <a:off x="8447826" y="4090931"/>
            <a:ext cx="1869175" cy="559702"/>
            <a:chOff x="8447826" y="4090931"/>
            <a:chExt cx="1869175" cy="559702"/>
          </a:xfrm>
        </p:grpSpPr>
        <p:sp>
          <p:nvSpPr>
            <p:cNvPr id="10" name="Rectangle: Rounded Corners 9">
              <a:extLst>
                <a:ext uri="{FF2B5EF4-FFF2-40B4-BE49-F238E27FC236}">
                  <a16:creationId xmlns:a16="http://schemas.microsoft.com/office/drawing/2014/main" id="{DEFEEAF1-76DB-4DD6-AE8E-8C5AC19E2B9F}"/>
                </a:ext>
              </a:extLst>
            </p:cNvPr>
            <p:cNvSpPr/>
            <p:nvPr/>
          </p:nvSpPr>
          <p:spPr>
            <a:xfrm>
              <a:off x="8447826" y="4090931"/>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50E6FF"/>
                  </a:solidFill>
                  <a:effectLst/>
                  <a:uLnTx/>
                  <a:uFillTx/>
                  <a:latin typeface="Segoe UI Semibold"/>
                  <a:ea typeface="+mn-ea"/>
                  <a:cs typeface="+mn-cs"/>
                </a:rPr>
                <a:t>Segurança</a:t>
              </a:r>
              <a:endParaRPr kumimoji="0" lang="en-US" sz="1400" b="0" i="0" u="none" strike="noStrike" kern="1200" cap="none" spc="0" normalizeH="0" baseline="0" noProof="0" dirty="0">
                <a:ln>
                  <a:noFill/>
                </a:ln>
                <a:solidFill>
                  <a:srgbClr val="50E6FF"/>
                </a:solidFill>
                <a:effectLst/>
                <a:uLnTx/>
                <a:uFillTx/>
                <a:latin typeface="Segoe UI Semibold"/>
                <a:ea typeface="+mn-ea"/>
                <a:cs typeface="+mn-cs"/>
              </a:endParaRPr>
            </a:p>
          </p:txBody>
        </p:sp>
        <p:pic>
          <p:nvPicPr>
            <p:cNvPr id="109" name="Graphic 108" descr="lock">
              <a:extLst>
                <a:ext uri="{FF2B5EF4-FFF2-40B4-BE49-F238E27FC236}">
                  <a16:creationId xmlns:a16="http://schemas.microsoft.com/office/drawing/2014/main" id="{A8F23E9C-D2D6-4F81-AB1E-DF440FE0CCB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6309" y="4230103"/>
              <a:ext cx="281360" cy="281358"/>
            </a:xfrm>
            <a:prstGeom prst="rect">
              <a:avLst/>
            </a:prstGeom>
          </p:spPr>
        </p:pic>
      </p:grpSp>
      <p:grpSp>
        <p:nvGrpSpPr>
          <p:cNvPr id="15" name="Group 14">
            <a:extLst>
              <a:ext uri="{FF2B5EF4-FFF2-40B4-BE49-F238E27FC236}">
                <a16:creationId xmlns:a16="http://schemas.microsoft.com/office/drawing/2014/main" id="{E3A337DB-8514-4C96-AE0D-6ED32ECDA896}"/>
              </a:ext>
            </a:extLst>
          </p:cNvPr>
          <p:cNvGrpSpPr/>
          <p:nvPr/>
        </p:nvGrpSpPr>
        <p:grpSpPr>
          <a:xfrm>
            <a:off x="5291767" y="5439387"/>
            <a:ext cx="1869175" cy="559702"/>
            <a:chOff x="4192276" y="5387712"/>
            <a:chExt cx="1869175" cy="559702"/>
          </a:xfrm>
        </p:grpSpPr>
        <p:sp>
          <p:nvSpPr>
            <p:cNvPr id="8" name="Rectangle: Rounded Corners 7">
              <a:extLst>
                <a:ext uri="{FF2B5EF4-FFF2-40B4-BE49-F238E27FC236}">
                  <a16:creationId xmlns:a16="http://schemas.microsoft.com/office/drawing/2014/main" id="{3D1870B5-B88C-487F-95BB-953982684E26}"/>
                </a:ext>
              </a:extLst>
            </p:cNvPr>
            <p:cNvSpPr/>
            <p:nvPr/>
          </p:nvSpPr>
          <p:spPr>
            <a:xfrm>
              <a:off x="4192276" y="5387712"/>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50E6FF"/>
                  </a:solidFill>
                  <a:effectLst/>
                  <a:uLnTx/>
                  <a:uFillTx/>
                  <a:latin typeface="Segoe UI Semibold"/>
                  <a:ea typeface="+mn-ea"/>
                  <a:cs typeface="+mn-cs"/>
                </a:rPr>
                <a:t>Agilidade</a:t>
              </a:r>
              <a:endParaRPr kumimoji="0" lang="en-US" sz="1400" b="0" i="0" u="none" strike="noStrike" kern="1200" cap="none" spc="0" normalizeH="0" baseline="0" noProof="0" dirty="0">
                <a:ln>
                  <a:noFill/>
                </a:ln>
                <a:solidFill>
                  <a:srgbClr val="50E6FF"/>
                </a:solidFill>
                <a:effectLst/>
                <a:uLnTx/>
                <a:uFillTx/>
                <a:latin typeface="Segoe UI Semibold"/>
                <a:ea typeface="+mn-ea"/>
                <a:cs typeface="+mn-cs"/>
              </a:endParaRPr>
            </a:p>
          </p:txBody>
        </p:sp>
        <p:grpSp>
          <p:nvGrpSpPr>
            <p:cNvPr id="110" name="Group 109" descr="automated">
              <a:extLst>
                <a:ext uri="{FF2B5EF4-FFF2-40B4-BE49-F238E27FC236}">
                  <a16:creationId xmlns:a16="http://schemas.microsoft.com/office/drawing/2014/main" id="{66D8B9CA-6B85-4A12-AAE6-6A651C39E314}"/>
                </a:ext>
              </a:extLst>
            </p:cNvPr>
            <p:cNvGrpSpPr/>
            <p:nvPr/>
          </p:nvGrpSpPr>
          <p:grpSpPr>
            <a:xfrm>
              <a:off x="5667674" y="5506548"/>
              <a:ext cx="255092" cy="322030"/>
              <a:chOff x="7294940" y="2109265"/>
              <a:chExt cx="373227" cy="471165"/>
            </a:xfrm>
          </p:grpSpPr>
          <p:sp>
            <p:nvSpPr>
              <p:cNvPr id="113" name="Freeform 566">
                <a:extLst>
                  <a:ext uri="{FF2B5EF4-FFF2-40B4-BE49-F238E27FC236}">
                    <a16:creationId xmlns:a16="http://schemas.microsoft.com/office/drawing/2014/main" id="{62546D8B-A076-4E33-ABB8-D48A1641C6E4}"/>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14" name="Freeform 567">
                <a:extLst>
                  <a:ext uri="{FF2B5EF4-FFF2-40B4-BE49-F238E27FC236}">
                    <a16:creationId xmlns:a16="http://schemas.microsoft.com/office/drawing/2014/main" id="{9773AEDD-E1E8-4668-8BFE-3E19CDDC4ACA}"/>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16" name="Freeform 568">
                <a:extLst>
                  <a:ext uri="{FF2B5EF4-FFF2-40B4-BE49-F238E27FC236}">
                    <a16:creationId xmlns:a16="http://schemas.microsoft.com/office/drawing/2014/main" id="{C74E356C-2446-42EC-9825-71B9A54E1C92}"/>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bold"/>
                  <a:ea typeface="+mn-ea"/>
                  <a:cs typeface="+mn-cs"/>
                </a:endParaRPr>
              </a:p>
            </p:txBody>
          </p:sp>
        </p:grpSp>
      </p:grpSp>
      <p:grpSp>
        <p:nvGrpSpPr>
          <p:cNvPr id="16" name="Group 15">
            <a:extLst>
              <a:ext uri="{FF2B5EF4-FFF2-40B4-BE49-F238E27FC236}">
                <a16:creationId xmlns:a16="http://schemas.microsoft.com/office/drawing/2014/main" id="{6B25BBF1-DE18-41C2-BF02-A1B6DC210E5F}"/>
              </a:ext>
            </a:extLst>
          </p:cNvPr>
          <p:cNvGrpSpPr/>
          <p:nvPr/>
        </p:nvGrpSpPr>
        <p:grpSpPr>
          <a:xfrm>
            <a:off x="2119474" y="4090930"/>
            <a:ext cx="1869175" cy="559702"/>
            <a:chOff x="553150" y="2024032"/>
            <a:chExt cx="1869175" cy="559702"/>
          </a:xfrm>
        </p:grpSpPr>
        <p:sp>
          <p:nvSpPr>
            <p:cNvPr id="7" name="Rectangle: Rounded Corners 6">
              <a:extLst>
                <a:ext uri="{FF2B5EF4-FFF2-40B4-BE49-F238E27FC236}">
                  <a16:creationId xmlns:a16="http://schemas.microsoft.com/office/drawing/2014/main" id="{9D64F65E-90B0-482A-8B98-596ACEFD43EC}"/>
                </a:ext>
              </a:extLst>
            </p:cNvPr>
            <p:cNvSpPr/>
            <p:nvPr/>
          </p:nvSpPr>
          <p:spPr>
            <a:xfrm>
              <a:off x="553150" y="2024032"/>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50E6FF"/>
                  </a:solidFill>
                  <a:effectLst/>
                  <a:uLnTx/>
                  <a:uFillTx/>
                  <a:latin typeface="Segoe UI Semibold"/>
                  <a:ea typeface="+mn-ea"/>
                  <a:cs typeface="+mn-cs"/>
                </a:rPr>
                <a:t>Qualidade</a:t>
              </a:r>
              <a:r>
                <a:rPr kumimoji="0" lang="en-US" sz="1400" b="0" i="0" u="none" strike="noStrike" kern="1200" cap="none" spc="0" normalizeH="0" baseline="0" noProof="0" dirty="0">
                  <a:ln>
                    <a:noFill/>
                  </a:ln>
                  <a:solidFill>
                    <a:srgbClr val="50E6FF"/>
                  </a:solidFill>
                  <a:effectLst/>
                  <a:uLnTx/>
                  <a:uFillTx/>
                  <a:latin typeface="Segoe UI Semibold"/>
                  <a:ea typeface="+mn-ea"/>
                  <a:cs typeface="+mn-cs"/>
                </a:rPr>
                <a:t> de</a:t>
              </a:r>
            </a:p>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mn-cs"/>
                </a:rPr>
                <a:t> </a:t>
              </a:r>
              <a:r>
                <a:rPr kumimoji="0" lang="en-US" sz="1400" b="0" i="0" u="none" strike="noStrike" kern="1200" cap="none" spc="0" normalizeH="0" baseline="0" noProof="0" dirty="0" err="1">
                  <a:ln>
                    <a:noFill/>
                  </a:ln>
                  <a:solidFill>
                    <a:srgbClr val="50E6FF"/>
                  </a:solidFill>
                  <a:effectLst/>
                  <a:uLnTx/>
                  <a:uFillTx/>
                  <a:latin typeface="Segoe UI Semibold"/>
                  <a:ea typeface="+mn-ea"/>
                  <a:cs typeface="+mn-cs"/>
                </a:rPr>
                <a:t>serviço</a:t>
              </a:r>
              <a:endParaRPr kumimoji="0" lang="en-US" sz="1400" b="0" i="0" u="none" strike="noStrike" kern="1200" cap="none" spc="0" normalizeH="0" baseline="0" noProof="0" dirty="0">
                <a:ln>
                  <a:noFill/>
                </a:ln>
                <a:solidFill>
                  <a:srgbClr val="50E6FF"/>
                </a:solidFill>
                <a:effectLst/>
                <a:uLnTx/>
                <a:uFillTx/>
                <a:latin typeface="Segoe UI Semibold"/>
                <a:ea typeface="+mn-ea"/>
                <a:cs typeface="+mn-cs"/>
              </a:endParaRPr>
            </a:p>
          </p:txBody>
        </p:sp>
        <p:grpSp>
          <p:nvGrpSpPr>
            <p:cNvPr id="117" name="Group 69" descr="approve, thumb, accept">
              <a:extLst>
                <a:ext uri="{FF2B5EF4-FFF2-40B4-BE49-F238E27FC236}">
                  <a16:creationId xmlns:a16="http://schemas.microsoft.com/office/drawing/2014/main" id="{7B362E75-0479-4FCD-8A97-828D27A1199B}"/>
                </a:ext>
              </a:extLst>
            </p:cNvPr>
            <p:cNvGrpSpPr>
              <a:grpSpLocks noChangeAspect="1"/>
            </p:cNvGrpSpPr>
            <p:nvPr/>
          </p:nvGrpSpPr>
          <p:grpSpPr bwMode="auto">
            <a:xfrm>
              <a:off x="1975989" y="2189050"/>
              <a:ext cx="297004" cy="229666"/>
              <a:chOff x="2219" y="830"/>
              <a:chExt cx="247" cy="191"/>
            </a:xfrm>
          </p:grpSpPr>
          <p:sp>
            <p:nvSpPr>
              <p:cNvPr id="118" name="AutoShape 68">
                <a:extLst>
                  <a:ext uri="{FF2B5EF4-FFF2-40B4-BE49-F238E27FC236}">
                    <a16:creationId xmlns:a16="http://schemas.microsoft.com/office/drawing/2014/main" id="{B43F38BB-0224-462A-BFCF-7300166DAF53}"/>
                  </a:ext>
                </a:extLst>
              </p:cNvPr>
              <p:cNvSpPr>
                <a:spLocks noChangeAspect="1" noChangeArrowheads="1" noTextEdit="1"/>
              </p:cNvSpPr>
              <p:nvPr/>
            </p:nvSpPr>
            <p:spPr bwMode="auto">
              <a:xfrm>
                <a:off x="2219" y="830"/>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19" name="Oval 70">
                <a:extLst>
                  <a:ext uri="{FF2B5EF4-FFF2-40B4-BE49-F238E27FC236}">
                    <a16:creationId xmlns:a16="http://schemas.microsoft.com/office/drawing/2014/main" id="{9E2866B7-1DF3-4BB9-B445-1DFE4339ED84}"/>
                  </a:ext>
                </a:extLst>
              </p:cNvPr>
              <p:cNvSpPr>
                <a:spLocks noChangeArrowheads="1"/>
              </p:cNvSpPr>
              <p:nvPr/>
            </p:nvSpPr>
            <p:spPr bwMode="auto">
              <a:xfrm>
                <a:off x="2436" y="90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0" name="Oval 71">
                <a:extLst>
                  <a:ext uri="{FF2B5EF4-FFF2-40B4-BE49-F238E27FC236}">
                    <a16:creationId xmlns:a16="http://schemas.microsoft.com/office/drawing/2014/main" id="{50B5F0A2-7A13-40F9-A386-0E06BAD35BE0}"/>
                  </a:ext>
                </a:extLst>
              </p:cNvPr>
              <p:cNvSpPr>
                <a:spLocks noChangeArrowheads="1"/>
              </p:cNvSpPr>
              <p:nvPr/>
            </p:nvSpPr>
            <p:spPr bwMode="auto">
              <a:xfrm>
                <a:off x="2436" y="931"/>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1" name="Oval 72">
                <a:extLst>
                  <a:ext uri="{FF2B5EF4-FFF2-40B4-BE49-F238E27FC236}">
                    <a16:creationId xmlns:a16="http://schemas.microsoft.com/office/drawing/2014/main" id="{F1BBC214-49A0-46F4-82E5-4F7AFCF2005E}"/>
                  </a:ext>
                </a:extLst>
              </p:cNvPr>
              <p:cNvSpPr>
                <a:spLocks noChangeArrowheads="1"/>
              </p:cNvSpPr>
              <p:nvPr/>
            </p:nvSpPr>
            <p:spPr bwMode="auto">
              <a:xfrm>
                <a:off x="2436" y="9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2" name="Oval 73">
                <a:extLst>
                  <a:ext uri="{FF2B5EF4-FFF2-40B4-BE49-F238E27FC236}">
                    <a16:creationId xmlns:a16="http://schemas.microsoft.com/office/drawing/2014/main" id="{6FC6EBE7-34D3-45FF-9EA2-53520112FD96}"/>
                  </a:ext>
                </a:extLst>
              </p:cNvPr>
              <p:cNvSpPr>
                <a:spLocks noChangeArrowheads="1"/>
              </p:cNvSpPr>
              <p:nvPr/>
            </p:nvSpPr>
            <p:spPr bwMode="auto">
              <a:xfrm>
                <a:off x="2421" y="989"/>
                <a:ext cx="29" cy="3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3" name="Freeform 74">
                <a:extLst>
                  <a:ext uri="{FF2B5EF4-FFF2-40B4-BE49-F238E27FC236}">
                    <a16:creationId xmlns:a16="http://schemas.microsoft.com/office/drawing/2014/main" id="{A5E8D7A1-0D4A-41D8-A477-D5ACF5BA64D9}"/>
                  </a:ext>
                </a:extLst>
              </p:cNvPr>
              <p:cNvSpPr>
                <a:spLocks/>
              </p:cNvSpPr>
              <p:nvPr/>
            </p:nvSpPr>
            <p:spPr bwMode="auto">
              <a:xfrm>
                <a:off x="2249" y="830"/>
                <a:ext cx="201" cy="190"/>
              </a:xfrm>
              <a:custGeom>
                <a:avLst/>
                <a:gdLst>
                  <a:gd name="T0" fmla="*/ 139 w 139"/>
                  <a:gd name="T1" fmla="*/ 50 h 131"/>
                  <a:gd name="T2" fmla="*/ 88 w 139"/>
                  <a:gd name="T3" fmla="*/ 50 h 131"/>
                  <a:gd name="T4" fmla="*/ 97 w 139"/>
                  <a:gd name="T5" fmla="*/ 25 h 131"/>
                  <a:gd name="T6" fmla="*/ 99 w 139"/>
                  <a:gd name="T7" fmla="*/ 13 h 131"/>
                  <a:gd name="T8" fmla="*/ 99 w 139"/>
                  <a:gd name="T9" fmla="*/ 10 h 131"/>
                  <a:gd name="T10" fmla="*/ 99 w 139"/>
                  <a:gd name="T11" fmla="*/ 9 h 131"/>
                  <a:gd name="T12" fmla="*/ 99 w 139"/>
                  <a:gd name="T13" fmla="*/ 9 h 131"/>
                  <a:gd name="T14" fmla="*/ 89 w 139"/>
                  <a:gd name="T15" fmla="*/ 0 h 131"/>
                  <a:gd name="T16" fmla="*/ 79 w 139"/>
                  <a:gd name="T17" fmla="*/ 7 h 131"/>
                  <a:gd name="T18" fmla="*/ 77 w 139"/>
                  <a:gd name="T19" fmla="*/ 13 h 131"/>
                  <a:gd name="T20" fmla="*/ 70 w 139"/>
                  <a:gd name="T21" fmla="*/ 27 h 131"/>
                  <a:gd name="T22" fmla="*/ 65 w 139"/>
                  <a:gd name="T23" fmla="*/ 34 h 131"/>
                  <a:gd name="T24" fmla="*/ 48 w 139"/>
                  <a:gd name="T25" fmla="*/ 50 h 131"/>
                  <a:gd name="T26" fmla="*/ 38 w 139"/>
                  <a:gd name="T27" fmla="*/ 60 h 131"/>
                  <a:gd name="T28" fmla="*/ 28 w 139"/>
                  <a:gd name="T29" fmla="*/ 60 h 131"/>
                  <a:gd name="T30" fmla="*/ 0 w 139"/>
                  <a:gd name="T31" fmla="*/ 85 h 131"/>
                  <a:gd name="T32" fmla="*/ 29 w 139"/>
                  <a:gd name="T33" fmla="*/ 121 h 131"/>
                  <a:gd name="T34" fmla="*/ 38 w 139"/>
                  <a:gd name="T35" fmla="*/ 121 h 131"/>
                  <a:gd name="T36" fmla="*/ 38 w 139"/>
                  <a:gd name="T37" fmla="*/ 121 h 131"/>
                  <a:gd name="T38" fmla="*/ 54 w 139"/>
                  <a:gd name="T39" fmla="*/ 129 h 131"/>
                  <a:gd name="T40" fmla="*/ 60 w 139"/>
                  <a:gd name="T41" fmla="*/ 131 h 131"/>
                  <a:gd name="T42" fmla="*/ 128 w 139"/>
                  <a:gd name="T43" fmla="*/ 131 h 131"/>
                  <a:gd name="T44" fmla="*/ 128 w 139"/>
                  <a:gd name="T45" fmla="*/ 110 h 131"/>
                  <a:gd name="T46" fmla="*/ 139 w 139"/>
                  <a:gd name="T47" fmla="*/ 110 h 131"/>
                  <a:gd name="T48" fmla="*/ 139 w 139"/>
                  <a:gd name="T49"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31">
                    <a:moveTo>
                      <a:pt x="139" y="50"/>
                    </a:moveTo>
                    <a:cubicBezTo>
                      <a:pt x="88" y="50"/>
                      <a:pt x="88" y="50"/>
                      <a:pt x="88" y="50"/>
                    </a:cubicBezTo>
                    <a:cubicBezTo>
                      <a:pt x="97" y="25"/>
                      <a:pt x="97" y="25"/>
                      <a:pt x="97" y="25"/>
                    </a:cubicBezTo>
                    <a:cubicBezTo>
                      <a:pt x="98" y="21"/>
                      <a:pt x="99" y="17"/>
                      <a:pt x="99" y="13"/>
                    </a:cubicBezTo>
                    <a:cubicBezTo>
                      <a:pt x="99" y="10"/>
                      <a:pt x="99" y="10"/>
                      <a:pt x="99" y="10"/>
                    </a:cubicBezTo>
                    <a:cubicBezTo>
                      <a:pt x="99" y="9"/>
                      <a:pt x="99" y="9"/>
                      <a:pt x="99" y="9"/>
                    </a:cubicBezTo>
                    <a:cubicBezTo>
                      <a:pt x="99" y="9"/>
                      <a:pt x="99" y="9"/>
                      <a:pt x="99" y="9"/>
                    </a:cubicBezTo>
                    <a:cubicBezTo>
                      <a:pt x="99" y="4"/>
                      <a:pt x="94" y="0"/>
                      <a:pt x="89" y="0"/>
                    </a:cubicBezTo>
                    <a:cubicBezTo>
                      <a:pt x="84" y="0"/>
                      <a:pt x="81" y="3"/>
                      <a:pt x="79" y="7"/>
                    </a:cubicBezTo>
                    <a:cubicBezTo>
                      <a:pt x="79" y="9"/>
                      <a:pt x="78" y="11"/>
                      <a:pt x="77" y="13"/>
                    </a:cubicBezTo>
                    <a:cubicBezTo>
                      <a:pt x="70" y="27"/>
                      <a:pt x="70" y="27"/>
                      <a:pt x="70" y="27"/>
                    </a:cubicBezTo>
                    <a:cubicBezTo>
                      <a:pt x="69" y="29"/>
                      <a:pt x="67" y="32"/>
                      <a:pt x="65" y="34"/>
                    </a:cubicBezTo>
                    <a:cubicBezTo>
                      <a:pt x="48" y="50"/>
                      <a:pt x="48" y="50"/>
                      <a:pt x="48" y="50"/>
                    </a:cubicBezTo>
                    <a:cubicBezTo>
                      <a:pt x="38" y="60"/>
                      <a:pt x="38" y="60"/>
                      <a:pt x="38" y="60"/>
                    </a:cubicBezTo>
                    <a:cubicBezTo>
                      <a:pt x="28" y="60"/>
                      <a:pt x="28" y="60"/>
                      <a:pt x="28" y="60"/>
                    </a:cubicBezTo>
                    <a:cubicBezTo>
                      <a:pt x="0" y="85"/>
                      <a:pt x="0" y="85"/>
                      <a:pt x="0" y="85"/>
                    </a:cubicBezTo>
                    <a:cubicBezTo>
                      <a:pt x="29" y="121"/>
                      <a:pt x="29" y="121"/>
                      <a:pt x="29" y="121"/>
                    </a:cubicBezTo>
                    <a:cubicBezTo>
                      <a:pt x="38" y="121"/>
                      <a:pt x="38" y="121"/>
                      <a:pt x="38" y="121"/>
                    </a:cubicBezTo>
                    <a:cubicBezTo>
                      <a:pt x="38" y="121"/>
                      <a:pt x="38" y="121"/>
                      <a:pt x="38" y="121"/>
                    </a:cubicBezTo>
                    <a:cubicBezTo>
                      <a:pt x="54" y="129"/>
                      <a:pt x="54" y="129"/>
                      <a:pt x="54" y="129"/>
                    </a:cubicBezTo>
                    <a:cubicBezTo>
                      <a:pt x="56" y="130"/>
                      <a:pt x="58" y="131"/>
                      <a:pt x="60" y="131"/>
                    </a:cubicBezTo>
                    <a:cubicBezTo>
                      <a:pt x="128" y="131"/>
                      <a:pt x="128" y="131"/>
                      <a:pt x="128" y="131"/>
                    </a:cubicBezTo>
                    <a:cubicBezTo>
                      <a:pt x="128" y="110"/>
                      <a:pt x="128" y="110"/>
                      <a:pt x="128" y="110"/>
                    </a:cubicBezTo>
                    <a:cubicBezTo>
                      <a:pt x="139" y="110"/>
                      <a:pt x="139" y="110"/>
                      <a:pt x="139" y="110"/>
                    </a:cubicBezTo>
                    <a:lnTo>
                      <a:pt x="139" y="5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4" name="Freeform 75">
                <a:extLst>
                  <a:ext uri="{FF2B5EF4-FFF2-40B4-BE49-F238E27FC236}">
                    <a16:creationId xmlns:a16="http://schemas.microsoft.com/office/drawing/2014/main" id="{EE7B5C04-D23C-4DFE-91A1-05756B393EDA}"/>
                  </a:ext>
                </a:extLst>
              </p:cNvPr>
              <p:cNvSpPr>
                <a:spLocks/>
              </p:cNvSpPr>
              <p:nvPr/>
            </p:nvSpPr>
            <p:spPr bwMode="auto">
              <a:xfrm>
                <a:off x="2218" y="917"/>
                <a:ext cx="72" cy="101"/>
              </a:xfrm>
              <a:custGeom>
                <a:avLst/>
                <a:gdLst>
                  <a:gd name="T0" fmla="*/ 13 w 72"/>
                  <a:gd name="T1" fmla="*/ 101 h 101"/>
                  <a:gd name="T2" fmla="*/ 72 w 72"/>
                  <a:gd name="T3" fmla="*/ 101 h 101"/>
                  <a:gd name="T4" fmla="*/ 72 w 72"/>
                  <a:gd name="T5" fmla="*/ 0 h 101"/>
                  <a:gd name="T6" fmla="*/ 0 w 72"/>
                  <a:gd name="T7" fmla="*/ 0 h 101"/>
                  <a:gd name="T8" fmla="*/ 13 w 72"/>
                  <a:gd name="T9" fmla="*/ 101 h 101"/>
                </a:gdLst>
                <a:ahLst/>
                <a:cxnLst>
                  <a:cxn ang="0">
                    <a:pos x="T0" y="T1"/>
                  </a:cxn>
                  <a:cxn ang="0">
                    <a:pos x="T2" y="T3"/>
                  </a:cxn>
                  <a:cxn ang="0">
                    <a:pos x="T4" y="T5"/>
                  </a:cxn>
                  <a:cxn ang="0">
                    <a:pos x="T6" y="T7"/>
                  </a:cxn>
                  <a:cxn ang="0">
                    <a:pos x="T8" y="T9"/>
                  </a:cxn>
                </a:cxnLst>
                <a:rect l="0" t="0" r="r" b="b"/>
                <a:pathLst>
                  <a:path w="72" h="101">
                    <a:moveTo>
                      <a:pt x="13" y="101"/>
                    </a:moveTo>
                    <a:lnTo>
                      <a:pt x="72" y="101"/>
                    </a:lnTo>
                    <a:lnTo>
                      <a:pt x="72" y="0"/>
                    </a:lnTo>
                    <a:lnTo>
                      <a:pt x="0" y="0"/>
                    </a:lnTo>
                    <a:lnTo>
                      <a:pt x="13" y="10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5" name="Oval 76">
                <a:extLst>
                  <a:ext uri="{FF2B5EF4-FFF2-40B4-BE49-F238E27FC236}">
                    <a16:creationId xmlns:a16="http://schemas.microsoft.com/office/drawing/2014/main" id="{F8BC4DC3-805E-4EF5-94DF-0A33099E5B25}"/>
                  </a:ext>
                </a:extLst>
              </p:cNvPr>
              <p:cNvSpPr>
                <a:spLocks noChangeArrowheads="1"/>
              </p:cNvSpPr>
              <p:nvPr/>
            </p:nvSpPr>
            <p:spPr bwMode="auto">
              <a:xfrm>
                <a:off x="2260" y="991"/>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grpSp>
      </p:grpSp>
      <p:grpSp>
        <p:nvGrpSpPr>
          <p:cNvPr id="17" name="Group 16">
            <a:extLst>
              <a:ext uri="{FF2B5EF4-FFF2-40B4-BE49-F238E27FC236}">
                <a16:creationId xmlns:a16="http://schemas.microsoft.com/office/drawing/2014/main" id="{2EB6B229-8AC7-462C-AF03-3B38A14072C7}"/>
              </a:ext>
            </a:extLst>
          </p:cNvPr>
          <p:cNvGrpSpPr/>
          <p:nvPr/>
        </p:nvGrpSpPr>
        <p:grpSpPr>
          <a:xfrm>
            <a:off x="5291766" y="2259220"/>
            <a:ext cx="1869175" cy="559702"/>
            <a:chOff x="5206377" y="2259220"/>
            <a:chExt cx="1869175" cy="559702"/>
          </a:xfrm>
        </p:grpSpPr>
        <p:sp>
          <p:nvSpPr>
            <p:cNvPr id="9" name="Rectangle: Rounded Corners 8">
              <a:extLst>
                <a:ext uri="{FF2B5EF4-FFF2-40B4-BE49-F238E27FC236}">
                  <a16:creationId xmlns:a16="http://schemas.microsoft.com/office/drawing/2014/main" id="{E42E2000-BC57-43E6-B35D-38EDE2BC2968}"/>
                </a:ext>
              </a:extLst>
            </p:cNvPr>
            <p:cNvSpPr/>
            <p:nvPr/>
          </p:nvSpPr>
          <p:spPr>
            <a:xfrm>
              <a:off x="5206377" y="2259220"/>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i="0" u="none" strike="noStrike" kern="1200" cap="none" spc="0" normalizeH="0" baseline="0" noProof="0" dirty="0" err="1">
                  <a:ln>
                    <a:noFill/>
                  </a:ln>
                  <a:solidFill>
                    <a:srgbClr val="50E6FF"/>
                  </a:solidFill>
                  <a:effectLst/>
                  <a:uLnTx/>
                  <a:uFillTx/>
                  <a:latin typeface="Segoe UI Semibold"/>
                  <a:ea typeface="+mn-ea"/>
                  <a:cs typeface="+mn-cs"/>
                </a:rPr>
                <a:t>Integração</a:t>
              </a:r>
              <a:endParaRPr kumimoji="0" lang="en-US" sz="1400" i="0" u="none" strike="noStrike" kern="1200" cap="none" spc="0" normalizeH="0" baseline="0" noProof="0" dirty="0">
                <a:ln>
                  <a:noFill/>
                </a:ln>
                <a:solidFill>
                  <a:srgbClr val="50E6FF"/>
                </a:solidFill>
                <a:effectLst/>
                <a:uLnTx/>
                <a:uFillTx/>
                <a:latin typeface="Segoe UI Semibold"/>
                <a:ea typeface="+mn-ea"/>
                <a:cs typeface="+mn-cs"/>
              </a:endParaRPr>
            </a:p>
          </p:txBody>
        </p:sp>
        <p:grpSp>
          <p:nvGrpSpPr>
            <p:cNvPr id="126" name="Group 88" descr="integration">
              <a:extLst>
                <a:ext uri="{FF2B5EF4-FFF2-40B4-BE49-F238E27FC236}">
                  <a16:creationId xmlns:a16="http://schemas.microsoft.com/office/drawing/2014/main" id="{7CA7EF11-002A-44AD-85F5-5DB6A52D54AF}"/>
                </a:ext>
              </a:extLst>
            </p:cNvPr>
            <p:cNvGrpSpPr>
              <a:grpSpLocks noChangeAspect="1"/>
            </p:cNvGrpSpPr>
            <p:nvPr/>
          </p:nvGrpSpPr>
          <p:grpSpPr bwMode="auto">
            <a:xfrm>
              <a:off x="6623388" y="2413315"/>
              <a:ext cx="270454" cy="270452"/>
              <a:chOff x="3979" y="1321"/>
              <a:chExt cx="310" cy="310"/>
            </a:xfrm>
          </p:grpSpPr>
          <p:sp>
            <p:nvSpPr>
              <p:cNvPr id="127" name="AutoShape 87">
                <a:extLst>
                  <a:ext uri="{FF2B5EF4-FFF2-40B4-BE49-F238E27FC236}">
                    <a16:creationId xmlns:a16="http://schemas.microsoft.com/office/drawing/2014/main" id="{912F13B7-E4BD-4276-8411-99E5FDCA71EE}"/>
                  </a:ext>
                </a:extLst>
              </p:cNvPr>
              <p:cNvSpPr>
                <a:spLocks noChangeAspect="1" noChangeArrowheads="1" noTextEdit="1"/>
              </p:cNvSpPr>
              <p:nvPr/>
            </p:nvSpPr>
            <p:spPr bwMode="auto">
              <a:xfrm>
                <a:off x="3979" y="1322"/>
                <a:ext cx="31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8" name="Oval 89">
                <a:extLst>
                  <a:ext uri="{FF2B5EF4-FFF2-40B4-BE49-F238E27FC236}">
                    <a16:creationId xmlns:a16="http://schemas.microsoft.com/office/drawing/2014/main" id="{C506F856-841B-448A-B5F8-36023A0D6EA4}"/>
                  </a:ext>
                </a:extLst>
              </p:cNvPr>
              <p:cNvSpPr>
                <a:spLocks noChangeArrowheads="1"/>
              </p:cNvSpPr>
              <p:nvPr/>
            </p:nvSpPr>
            <p:spPr bwMode="auto">
              <a:xfrm>
                <a:off x="3979" y="1322"/>
                <a:ext cx="32"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9" name="Rectangle 90">
                <a:extLst>
                  <a:ext uri="{FF2B5EF4-FFF2-40B4-BE49-F238E27FC236}">
                    <a16:creationId xmlns:a16="http://schemas.microsoft.com/office/drawing/2014/main" id="{341E3886-8CEA-49E1-99D2-D9C04E23974C}"/>
                  </a:ext>
                </a:extLst>
              </p:cNvPr>
              <p:cNvSpPr>
                <a:spLocks noChangeArrowheads="1"/>
              </p:cNvSpPr>
              <p:nvPr/>
            </p:nvSpPr>
            <p:spPr bwMode="auto">
              <a:xfrm>
                <a:off x="4025" y="1322"/>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0" name="Rectangle 91">
                <a:extLst>
                  <a:ext uri="{FF2B5EF4-FFF2-40B4-BE49-F238E27FC236}">
                    <a16:creationId xmlns:a16="http://schemas.microsoft.com/office/drawing/2014/main" id="{428087DE-11A4-420E-9A55-A6128811EADA}"/>
                  </a:ext>
                </a:extLst>
              </p:cNvPr>
              <p:cNvSpPr>
                <a:spLocks noChangeArrowheads="1"/>
              </p:cNvSpPr>
              <p:nvPr/>
            </p:nvSpPr>
            <p:spPr bwMode="auto">
              <a:xfrm>
                <a:off x="4072" y="1322"/>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1" name="Oval 92">
                <a:extLst>
                  <a:ext uri="{FF2B5EF4-FFF2-40B4-BE49-F238E27FC236}">
                    <a16:creationId xmlns:a16="http://schemas.microsoft.com/office/drawing/2014/main" id="{4F655B0A-F402-4CD1-BF9D-77F62C03BDA2}"/>
                  </a:ext>
                </a:extLst>
              </p:cNvPr>
              <p:cNvSpPr>
                <a:spLocks noChangeArrowheads="1"/>
              </p:cNvSpPr>
              <p:nvPr/>
            </p:nvSpPr>
            <p:spPr bwMode="auto">
              <a:xfrm>
                <a:off x="4164" y="1322"/>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2" name="Freeform 93">
                <a:extLst>
                  <a:ext uri="{FF2B5EF4-FFF2-40B4-BE49-F238E27FC236}">
                    <a16:creationId xmlns:a16="http://schemas.microsoft.com/office/drawing/2014/main" id="{868FA615-C8A2-4620-8061-52B7141FF3F8}"/>
                  </a:ext>
                </a:extLst>
              </p:cNvPr>
              <p:cNvSpPr>
                <a:spLocks/>
              </p:cNvSpPr>
              <p:nvPr/>
            </p:nvSpPr>
            <p:spPr bwMode="auto">
              <a:xfrm>
                <a:off x="4209" y="1321"/>
                <a:ext cx="35" cy="34"/>
              </a:xfrm>
              <a:custGeom>
                <a:avLst/>
                <a:gdLst>
                  <a:gd name="T0" fmla="*/ 23 w 43"/>
                  <a:gd name="T1" fmla="*/ 41 h 42"/>
                  <a:gd name="T2" fmla="*/ 1 w 43"/>
                  <a:gd name="T3" fmla="*/ 20 h 42"/>
                  <a:gd name="T4" fmla="*/ 20 w 43"/>
                  <a:gd name="T5" fmla="*/ 1 h 42"/>
                  <a:gd name="T6" fmla="*/ 42 w 43"/>
                  <a:gd name="T7" fmla="*/ 23 h 42"/>
                  <a:gd name="T8" fmla="*/ 23 w 43"/>
                  <a:gd name="T9" fmla="*/ 41 h 42"/>
                </a:gdLst>
                <a:ahLst/>
                <a:cxnLst>
                  <a:cxn ang="0">
                    <a:pos x="T0" y="T1"/>
                  </a:cxn>
                  <a:cxn ang="0">
                    <a:pos x="T2" y="T3"/>
                  </a:cxn>
                  <a:cxn ang="0">
                    <a:pos x="T4" y="T5"/>
                  </a:cxn>
                  <a:cxn ang="0">
                    <a:pos x="T6" y="T7"/>
                  </a:cxn>
                  <a:cxn ang="0">
                    <a:pos x="T8" y="T9"/>
                  </a:cxn>
                </a:cxnLst>
                <a:rect l="0" t="0" r="r" b="b"/>
                <a:pathLst>
                  <a:path w="43" h="42">
                    <a:moveTo>
                      <a:pt x="23" y="41"/>
                    </a:moveTo>
                    <a:cubicBezTo>
                      <a:pt x="11" y="42"/>
                      <a:pt x="0" y="32"/>
                      <a:pt x="1" y="20"/>
                    </a:cubicBezTo>
                    <a:cubicBezTo>
                      <a:pt x="2" y="10"/>
                      <a:pt x="10" y="2"/>
                      <a:pt x="20" y="1"/>
                    </a:cubicBezTo>
                    <a:cubicBezTo>
                      <a:pt x="32" y="0"/>
                      <a:pt x="43" y="10"/>
                      <a:pt x="42" y="23"/>
                    </a:cubicBezTo>
                    <a:cubicBezTo>
                      <a:pt x="41" y="33"/>
                      <a:pt x="33" y="41"/>
                      <a:pt x="23"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3" name="Rectangle 94">
                <a:extLst>
                  <a:ext uri="{FF2B5EF4-FFF2-40B4-BE49-F238E27FC236}">
                    <a16:creationId xmlns:a16="http://schemas.microsoft.com/office/drawing/2014/main" id="{F90B9FA8-37A1-4BBA-A995-42D385D34EDB}"/>
                  </a:ext>
                </a:extLst>
              </p:cNvPr>
              <p:cNvSpPr>
                <a:spLocks noChangeArrowheads="1"/>
              </p:cNvSpPr>
              <p:nvPr/>
            </p:nvSpPr>
            <p:spPr bwMode="auto">
              <a:xfrm>
                <a:off x="3979"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4" name="Rectangle 95">
                <a:extLst>
                  <a:ext uri="{FF2B5EF4-FFF2-40B4-BE49-F238E27FC236}">
                    <a16:creationId xmlns:a16="http://schemas.microsoft.com/office/drawing/2014/main" id="{B4DE6A18-A11D-4C67-AF07-A15322ED5520}"/>
                  </a:ext>
                </a:extLst>
              </p:cNvPr>
              <p:cNvSpPr>
                <a:spLocks noChangeArrowheads="1"/>
              </p:cNvSpPr>
              <p:nvPr/>
            </p:nvSpPr>
            <p:spPr bwMode="auto">
              <a:xfrm>
                <a:off x="4025" y="1368"/>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5" name="Rectangle 96">
                <a:extLst>
                  <a:ext uri="{FF2B5EF4-FFF2-40B4-BE49-F238E27FC236}">
                    <a16:creationId xmlns:a16="http://schemas.microsoft.com/office/drawing/2014/main" id="{81121064-56DC-4C44-B863-49E254F6E84F}"/>
                  </a:ext>
                </a:extLst>
              </p:cNvPr>
              <p:cNvSpPr>
                <a:spLocks noChangeArrowheads="1"/>
              </p:cNvSpPr>
              <p:nvPr/>
            </p:nvSpPr>
            <p:spPr bwMode="auto">
              <a:xfrm>
                <a:off x="4072"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6" name="Rectangle 97">
                <a:extLst>
                  <a:ext uri="{FF2B5EF4-FFF2-40B4-BE49-F238E27FC236}">
                    <a16:creationId xmlns:a16="http://schemas.microsoft.com/office/drawing/2014/main" id="{AAB2902A-7892-4E71-BAA6-A492F5A7037D}"/>
                  </a:ext>
                </a:extLst>
              </p:cNvPr>
              <p:cNvSpPr>
                <a:spLocks noChangeArrowheads="1"/>
              </p:cNvSpPr>
              <p:nvPr/>
            </p:nvSpPr>
            <p:spPr bwMode="auto">
              <a:xfrm>
                <a:off x="4118"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7" name="Rectangle 98">
                <a:extLst>
                  <a:ext uri="{FF2B5EF4-FFF2-40B4-BE49-F238E27FC236}">
                    <a16:creationId xmlns:a16="http://schemas.microsoft.com/office/drawing/2014/main" id="{12309DEF-7FBA-464F-8476-E94EF99093E3}"/>
                  </a:ext>
                </a:extLst>
              </p:cNvPr>
              <p:cNvSpPr>
                <a:spLocks noChangeArrowheads="1"/>
              </p:cNvSpPr>
              <p:nvPr/>
            </p:nvSpPr>
            <p:spPr bwMode="auto">
              <a:xfrm>
                <a:off x="4164"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8" name="Oval 99">
                <a:extLst>
                  <a:ext uri="{FF2B5EF4-FFF2-40B4-BE49-F238E27FC236}">
                    <a16:creationId xmlns:a16="http://schemas.microsoft.com/office/drawing/2014/main" id="{55271DC5-E436-4735-9A8F-25D048F047A4}"/>
                  </a:ext>
                </a:extLst>
              </p:cNvPr>
              <p:cNvSpPr>
                <a:spLocks noChangeArrowheads="1"/>
              </p:cNvSpPr>
              <p:nvPr/>
            </p:nvSpPr>
            <p:spPr bwMode="auto">
              <a:xfrm>
                <a:off x="4210" y="1368"/>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9" name="Rectangle 100">
                <a:extLst>
                  <a:ext uri="{FF2B5EF4-FFF2-40B4-BE49-F238E27FC236}">
                    <a16:creationId xmlns:a16="http://schemas.microsoft.com/office/drawing/2014/main" id="{B08D445B-2658-49A9-BDBD-86AC05044863}"/>
                  </a:ext>
                </a:extLst>
              </p:cNvPr>
              <p:cNvSpPr>
                <a:spLocks noChangeArrowheads="1"/>
              </p:cNvSpPr>
              <p:nvPr/>
            </p:nvSpPr>
            <p:spPr bwMode="auto">
              <a:xfrm>
                <a:off x="3979"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0" name="Rectangle 101">
                <a:extLst>
                  <a:ext uri="{FF2B5EF4-FFF2-40B4-BE49-F238E27FC236}">
                    <a16:creationId xmlns:a16="http://schemas.microsoft.com/office/drawing/2014/main" id="{8EEC5422-2F50-46BE-B23F-D107C0CF5550}"/>
                  </a:ext>
                </a:extLst>
              </p:cNvPr>
              <p:cNvSpPr>
                <a:spLocks noChangeArrowheads="1"/>
              </p:cNvSpPr>
              <p:nvPr/>
            </p:nvSpPr>
            <p:spPr bwMode="auto">
              <a:xfrm>
                <a:off x="4025"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1" name="Rectangle 102">
                <a:extLst>
                  <a:ext uri="{FF2B5EF4-FFF2-40B4-BE49-F238E27FC236}">
                    <a16:creationId xmlns:a16="http://schemas.microsoft.com/office/drawing/2014/main" id="{87B5CADB-10CE-4F82-A3FA-FEC0A9B7ADB8}"/>
                  </a:ext>
                </a:extLst>
              </p:cNvPr>
              <p:cNvSpPr>
                <a:spLocks noChangeArrowheads="1"/>
              </p:cNvSpPr>
              <p:nvPr/>
            </p:nvSpPr>
            <p:spPr bwMode="auto">
              <a:xfrm>
                <a:off x="4072"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2" name="Rectangle 103">
                <a:extLst>
                  <a:ext uri="{FF2B5EF4-FFF2-40B4-BE49-F238E27FC236}">
                    <a16:creationId xmlns:a16="http://schemas.microsoft.com/office/drawing/2014/main" id="{CD80C0AB-2AE1-4909-8099-12C1214F654A}"/>
                  </a:ext>
                </a:extLst>
              </p:cNvPr>
              <p:cNvSpPr>
                <a:spLocks noChangeArrowheads="1"/>
              </p:cNvSpPr>
              <p:nvPr/>
            </p:nvSpPr>
            <p:spPr bwMode="auto">
              <a:xfrm>
                <a:off x="4118"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3" name="Oval 104">
                <a:extLst>
                  <a:ext uri="{FF2B5EF4-FFF2-40B4-BE49-F238E27FC236}">
                    <a16:creationId xmlns:a16="http://schemas.microsoft.com/office/drawing/2014/main" id="{40F67E10-7150-461A-806D-5C59D1647CF0}"/>
                  </a:ext>
                </a:extLst>
              </p:cNvPr>
              <p:cNvSpPr>
                <a:spLocks noChangeArrowheads="1"/>
              </p:cNvSpPr>
              <p:nvPr/>
            </p:nvSpPr>
            <p:spPr bwMode="auto">
              <a:xfrm>
                <a:off x="4164"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4" name="Rectangle 105">
                <a:extLst>
                  <a:ext uri="{FF2B5EF4-FFF2-40B4-BE49-F238E27FC236}">
                    <a16:creationId xmlns:a16="http://schemas.microsoft.com/office/drawing/2014/main" id="{0C508C01-3E88-4179-9510-2D2E121FFE2F}"/>
                  </a:ext>
                </a:extLst>
              </p:cNvPr>
              <p:cNvSpPr>
                <a:spLocks noChangeArrowheads="1"/>
              </p:cNvSpPr>
              <p:nvPr/>
            </p:nvSpPr>
            <p:spPr bwMode="auto">
              <a:xfrm>
                <a:off x="4210"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5" name="Oval 106">
                <a:extLst>
                  <a:ext uri="{FF2B5EF4-FFF2-40B4-BE49-F238E27FC236}">
                    <a16:creationId xmlns:a16="http://schemas.microsoft.com/office/drawing/2014/main" id="{5A6961C3-D40D-4603-8A37-E3BDBFECC72E}"/>
                  </a:ext>
                </a:extLst>
              </p:cNvPr>
              <p:cNvSpPr>
                <a:spLocks noChangeArrowheads="1"/>
              </p:cNvSpPr>
              <p:nvPr/>
            </p:nvSpPr>
            <p:spPr bwMode="auto">
              <a:xfrm>
                <a:off x="4257"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6" name="Rectangle 107">
                <a:extLst>
                  <a:ext uri="{FF2B5EF4-FFF2-40B4-BE49-F238E27FC236}">
                    <a16:creationId xmlns:a16="http://schemas.microsoft.com/office/drawing/2014/main" id="{A39BCBB5-6393-4201-8CEF-2862DD6FBC16}"/>
                  </a:ext>
                </a:extLst>
              </p:cNvPr>
              <p:cNvSpPr>
                <a:spLocks noChangeArrowheads="1"/>
              </p:cNvSpPr>
              <p:nvPr/>
            </p:nvSpPr>
            <p:spPr bwMode="auto">
              <a:xfrm>
                <a:off x="3979"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7" name="Rectangle 108">
                <a:extLst>
                  <a:ext uri="{FF2B5EF4-FFF2-40B4-BE49-F238E27FC236}">
                    <a16:creationId xmlns:a16="http://schemas.microsoft.com/office/drawing/2014/main" id="{67B25DF0-72A2-43AE-852F-D4348DF96169}"/>
                  </a:ext>
                </a:extLst>
              </p:cNvPr>
              <p:cNvSpPr>
                <a:spLocks noChangeArrowheads="1"/>
              </p:cNvSpPr>
              <p:nvPr/>
            </p:nvSpPr>
            <p:spPr bwMode="auto">
              <a:xfrm>
                <a:off x="4025"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8" name="Rectangle 109">
                <a:extLst>
                  <a:ext uri="{FF2B5EF4-FFF2-40B4-BE49-F238E27FC236}">
                    <a16:creationId xmlns:a16="http://schemas.microsoft.com/office/drawing/2014/main" id="{1BC12D81-C0C5-4EBC-91D2-F05CB44B66FA}"/>
                  </a:ext>
                </a:extLst>
              </p:cNvPr>
              <p:cNvSpPr>
                <a:spLocks noChangeArrowheads="1"/>
              </p:cNvSpPr>
              <p:nvPr/>
            </p:nvSpPr>
            <p:spPr bwMode="auto">
              <a:xfrm>
                <a:off x="4072"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9" name="Oval 110">
                <a:extLst>
                  <a:ext uri="{FF2B5EF4-FFF2-40B4-BE49-F238E27FC236}">
                    <a16:creationId xmlns:a16="http://schemas.microsoft.com/office/drawing/2014/main" id="{825B49A8-83E3-4B0B-BB5A-CA1079AD8E77}"/>
                  </a:ext>
                </a:extLst>
              </p:cNvPr>
              <p:cNvSpPr>
                <a:spLocks noChangeArrowheads="1"/>
              </p:cNvSpPr>
              <p:nvPr/>
            </p:nvSpPr>
            <p:spPr bwMode="auto">
              <a:xfrm>
                <a:off x="4118" y="1460"/>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0" name="Rectangle 111">
                <a:extLst>
                  <a:ext uri="{FF2B5EF4-FFF2-40B4-BE49-F238E27FC236}">
                    <a16:creationId xmlns:a16="http://schemas.microsoft.com/office/drawing/2014/main" id="{EC14CE39-1FF1-4F8F-830F-F4FC8CFD4CA2}"/>
                  </a:ext>
                </a:extLst>
              </p:cNvPr>
              <p:cNvSpPr>
                <a:spLocks noChangeArrowheads="1"/>
              </p:cNvSpPr>
              <p:nvPr/>
            </p:nvSpPr>
            <p:spPr bwMode="auto">
              <a:xfrm>
                <a:off x="4164"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1" name="Rectangle 112">
                <a:extLst>
                  <a:ext uri="{FF2B5EF4-FFF2-40B4-BE49-F238E27FC236}">
                    <a16:creationId xmlns:a16="http://schemas.microsoft.com/office/drawing/2014/main" id="{4B0B222D-88FA-499F-BBA7-09CF8C391001}"/>
                  </a:ext>
                </a:extLst>
              </p:cNvPr>
              <p:cNvSpPr>
                <a:spLocks noChangeArrowheads="1"/>
              </p:cNvSpPr>
              <p:nvPr/>
            </p:nvSpPr>
            <p:spPr bwMode="auto">
              <a:xfrm>
                <a:off x="4210"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2" name="Rectangle 113">
                <a:extLst>
                  <a:ext uri="{FF2B5EF4-FFF2-40B4-BE49-F238E27FC236}">
                    <a16:creationId xmlns:a16="http://schemas.microsoft.com/office/drawing/2014/main" id="{A55D29C7-61EB-4289-9668-25EEE1B2CB01}"/>
                  </a:ext>
                </a:extLst>
              </p:cNvPr>
              <p:cNvSpPr>
                <a:spLocks noChangeArrowheads="1"/>
              </p:cNvSpPr>
              <p:nvPr/>
            </p:nvSpPr>
            <p:spPr bwMode="auto">
              <a:xfrm>
                <a:off x="3979"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3" name="Rectangle 114">
                <a:extLst>
                  <a:ext uri="{FF2B5EF4-FFF2-40B4-BE49-F238E27FC236}">
                    <a16:creationId xmlns:a16="http://schemas.microsoft.com/office/drawing/2014/main" id="{AFF646C4-6488-4E2D-AFAD-DA4A209ABE95}"/>
                  </a:ext>
                </a:extLst>
              </p:cNvPr>
              <p:cNvSpPr>
                <a:spLocks noChangeArrowheads="1"/>
              </p:cNvSpPr>
              <p:nvPr/>
            </p:nvSpPr>
            <p:spPr bwMode="auto">
              <a:xfrm>
                <a:off x="4025" y="1506"/>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4" name="Oval 115">
                <a:extLst>
                  <a:ext uri="{FF2B5EF4-FFF2-40B4-BE49-F238E27FC236}">
                    <a16:creationId xmlns:a16="http://schemas.microsoft.com/office/drawing/2014/main" id="{CE13EBCE-4779-4C43-AEF3-6A0EAA6398CD}"/>
                  </a:ext>
                </a:extLst>
              </p:cNvPr>
              <p:cNvSpPr>
                <a:spLocks noChangeArrowheads="1"/>
              </p:cNvSpPr>
              <p:nvPr/>
            </p:nvSpPr>
            <p:spPr bwMode="auto">
              <a:xfrm>
                <a:off x="4072" y="1506"/>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5" name="Rectangle 116">
                <a:extLst>
                  <a:ext uri="{FF2B5EF4-FFF2-40B4-BE49-F238E27FC236}">
                    <a16:creationId xmlns:a16="http://schemas.microsoft.com/office/drawing/2014/main" id="{91218CA3-372F-4F3E-A0DE-D67290578D53}"/>
                  </a:ext>
                </a:extLst>
              </p:cNvPr>
              <p:cNvSpPr>
                <a:spLocks noChangeArrowheads="1"/>
              </p:cNvSpPr>
              <p:nvPr/>
            </p:nvSpPr>
            <p:spPr bwMode="auto">
              <a:xfrm>
                <a:off x="4118"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6" name="Rectangle 117">
                <a:extLst>
                  <a:ext uri="{FF2B5EF4-FFF2-40B4-BE49-F238E27FC236}">
                    <a16:creationId xmlns:a16="http://schemas.microsoft.com/office/drawing/2014/main" id="{61B65653-9474-470E-B0E9-CD270EB9CE8E}"/>
                  </a:ext>
                </a:extLst>
              </p:cNvPr>
              <p:cNvSpPr>
                <a:spLocks noChangeArrowheads="1"/>
              </p:cNvSpPr>
              <p:nvPr/>
            </p:nvSpPr>
            <p:spPr bwMode="auto">
              <a:xfrm>
                <a:off x="4164"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7" name="Oval 118">
                <a:extLst>
                  <a:ext uri="{FF2B5EF4-FFF2-40B4-BE49-F238E27FC236}">
                    <a16:creationId xmlns:a16="http://schemas.microsoft.com/office/drawing/2014/main" id="{B4816B53-FCE9-4C7B-9DCF-3872E18A5D75}"/>
                  </a:ext>
                </a:extLst>
              </p:cNvPr>
              <p:cNvSpPr>
                <a:spLocks noChangeArrowheads="1"/>
              </p:cNvSpPr>
              <p:nvPr/>
            </p:nvSpPr>
            <p:spPr bwMode="auto">
              <a:xfrm>
                <a:off x="4210" y="1506"/>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8" name="Rectangle 119">
                <a:extLst>
                  <a:ext uri="{FF2B5EF4-FFF2-40B4-BE49-F238E27FC236}">
                    <a16:creationId xmlns:a16="http://schemas.microsoft.com/office/drawing/2014/main" id="{46C9D181-F45B-4BF9-9E11-57CF268C2B38}"/>
                  </a:ext>
                </a:extLst>
              </p:cNvPr>
              <p:cNvSpPr>
                <a:spLocks noChangeArrowheads="1"/>
              </p:cNvSpPr>
              <p:nvPr/>
            </p:nvSpPr>
            <p:spPr bwMode="auto">
              <a:xfrm>
                <a:off x="4257"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9" name="Rectangle 120">
                <a:extLst>
                  <a:ext uri="{FF2B5EF4-FFF2-40B4-BE49-F238E27FC236}">
                    <a16:creationId xmlns:a16="http://schemas.microsoft.com/office/drawing/2014/main" id="{388CA42F-A57E-4817-8A68-A02D22835D2F}"/>
                  </a:ext>
                </a:extLst>
              </p:cNvPr>
              <p:cNvSpPr>
                <a:spLocks noChangeArrowheads="1"/>
              </p:cNvSpPr>
              <p:nvPr/>
            </p:nvSpPr>
            <p:spPr bwMode="auto">
              <a:xfrm>
                <a:off x="3979"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0" name="Oval 121">
                <a:extLst>
                  <a:ext uri="{FF2B5EF4-FFF2-40B4-BE49-F238E27FC236}">
                    <a16:creationId xmlns:a16="http://schemas.microsoft.com/office/drawing/2014/main" id="{A44FB76C-E452-480F-AE82-A063470E2DA0}"/>
                  </a:ext>
                </a:extLst>
              </p:cNvPr>
              <p:cNvSpPr>
                <a:spLocks noChangeArrowheads="1"/>
              </p:cNvSpPr>
              <p:nvPr/>
            </p:nvSpPr>
            <p:spPr bwMode="auto">
              <a:xfrm>
                <a:off x="4025" y="1552"/>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1" name="Rectangle 122">
                <a:extLst>
                  <a:ext uri="{FF2B5EF4-FFF2-40B4-BE49-F238E27FC236}">
                    <a16:creationId xmlns:a16="http://schemas.microsoft.com/office/drawing/2014/main" id="{0BF4961B-D487-4C6B-8C02-1D395CA4E572}"/>
                  </a:ext>
                </a:extLst>
              </p:cNvPr>
              <p:cNvSpPr>
                <a:spLocks noChangeArrowheads="1"/>
              </p:cNvSpPr>
              <p:nvPr/>
            </p:nvSpPr>
            <p:spPr bwMode="auto">
              <a:xfrm>
                <a:off x="4072"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2" name="Oval 123">
                <a:extLst>
                  <a:ext uri="{FF2B5EF4-FFF2-40B4-BE49-F238E27FC236}">
                    <a16:creationId xmlns:a16="http://schemas.microsoft.com/office/drawing/2014/main" id="{8CED46F4-C213-4CF8-B7B3-84E12895A1A3}"/>
                  </a:ext>
                </a:extLst>
              </p:cNvPr>
              <p:cNvSpPr>
                <a:spLocks noChangeArrowheads="1"/>
              </p:cNvSpPr>
              <p:nvPr/>
            </p:nvSpPr>
            <p:spPr bwMode="auto">
              <a:xfrm>
                <a:off x="4118" y="1552"/>
                <a:ext cx="32" cy="3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3" name="Rectangle 124">
                <a:extLst>
                  <a:ext uri="{FF2B5EF4-FFF2-40B4-BE49-F238E27FC236}">
                    <a16:creationId xmlns:a16="http://schemas.microsoft.com/office/drawing/2014/main" id="{6844FA5B-F6EE-400C-A7ED-EA9CB9840E86}"/>
                  </a:ext>
                </a:extLst>
              </p:cNvPr>
              <p:cNvSpPr>
                <a:spLocks noChangeArrowheads="1"/>
              </p:cNvSpPr>
              <p:nvPr/>
            </p:nvSpPr>
            <p:spPr bwMode="auto">
              <a:xfrm>
                <a:off x="4164"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4" name="Rectangle 125">
                <a:extLst>
                  <a:ext uri="{FF2B5EF4-FFF2-40B4-BE49-F238E27FC236}">
                    <a16:creationId xmlns:a16="http://schemas.microsoft.com/office/drawing/2014/main" id="{DE349767-4E0C-4AC2-8F5A-43C8E6AB1D45}"/>
                  </a:ext>
                </a:extLst>
              </p:cNvPr>
              <p:cNvSpPr>
                <a:spLocks noChangeArrowheads="1"/>
              </p:cNvSpPr>
              <p:nvPr/>
            </p:nvSpPr>
            <p:spPr bwMode="auto">
              <a:xfrm>
                <a:off x="4210" y="1552"/>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5" name="Rectangle 126">
                <a:extLst>
                  <a:ext uri="{FF2B5EF4-FFF2-40B4-BE49-F238E27FC236}">
                    <a16:creationId xmlns:a16="http://schemas.microsoft.com/office/drawing/2014/main" id="{94C2186A-1D79-44D3-AD67-7F8EF88B0CD0}"/>
                  </a:ext>
                </a:extLst>
              </p:cNvPr>
              <p:cNvSpPr>
                <a:spLocks noChangeArrowheads="1"/>
              </p:cNvSpPr>
              <p:nvPr/>
            </p:nvSpPr>
            <p:spPr bwMode="auto">
              <a:xfrm>
                <a:off x="4257"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6" name="Oval 127">
                <a:extLst>
                  <a:ext uri="{FF2B5EF4-FFF2-40B4-BE49-F238E27FC236}">
                    <a16:creationId xmlns:a16="http://schemas.microsoft.com/office/drawing/2014/main" id="{9788DAB3-7A86-40EE-87C0-75E1E919642A}"/>
                  </a:ext>
                </a:extLst>
              </p:cNvPr>
              <p:cNvSpPr>
                <a:spLocks noChangeArrowheads="1"/>
              </p:cNvSpPr>
              <p:nvPr/>
            </p:nvSpPr>
            <p:spPr bwMode="auto">
              <a:xfrm>
                <a:off x="3979" y="1599"/>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7" name="Rectangle 128">
                <a:extLst>
                  <a:ext uri="{FF2B5EF4-FFF2-40B4-BE49-F238E27FC236}">
                    <a16:creationId xmlns:a16="http://schemas.microsoft.com/office/drawing/2014/main" id="{84F4ACCE-4843-47D9-8077-60BE8723653B}"/>
                  </a:ext>
                </a:extLst>
              </p:cNvPr>
              <p:cNvSpPr>
                <a:spLocks noChangeArrowheads="1"/>
              </p:cNvSpPr>
              <p:nvPr/>
            </p:nvSpPr>
            <p:spPr bwMode="auto">
              <a:xfrm>
                <a:off x="4025" y="1599"/>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8" name="Rectangle 129">
                <a:extLst>
                  <a:ext uri="{FF2B5EF4-FFF2-40B4-BE49-F238E27FC236}">
                    <a16:creationId xmlns:a16="http://schemas.microsoft.com/office/drawing/2014/main" id="{610FD121-0F5F-4585-A6A7-51B8A9BA459E}"/>
                  </a:ext>
                </a:extLst>
              </p:cNvPr>
              <p:cNvSpPr>
                <a:spLocks noChangeArrowheads="1"/>
              </p:cNvSpPr>
              <p:nvPr/>
            </p:nvSpPr>
            <p:spPr bwMode="auto">
              <a:xfrm>
                <a:off x="4072"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9" name="Rectangle 130">
                <a:extLst>
                  <a:ext uri="{FF2B5EF4-FFF2-40B4-BE49-F238E27FC236}">
                    <a16:creationId xmlns:a16="http://schemas.microsoft.com/office/drawing/2014/main" id="{766F8FDD-765C-48D5-808A-5EC8C07FA3B2}"/>
                  </a:ext>
                </a:extLst>
              </p:cNvPr>
              <p:cNvSpPr>
                <a:spLocks noChangeArrowheads="1"/>
              </p:cNvSpPr>
              <p:nvPr/>
            </p:nvSpPr>
            <p:spPr bwMode="auto">
              <a:xfrm>
                <a:off x="4118"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0" name="Rectangle 131">
                <a:extLst>
                  <a:ext uri="{FF2B5EF4-FFF2-40B4-BE49-F238E27FC236}">
                    <a16:creationId xmlns:a16="http://schemas.microsoft.com/office/drawing/2014/main" id="{5C6CB627-B324-456D-B585-C497BBDE552E}"/>
                  </a:ext>
                </a:extLst>
              </p:cNvPr>
              <p:cNvSpPr>
                <a:spLocks noChangeArrowheads="1"/>
              </p:cNvSpPr>
              <p:nvPr/>
            </p:nvSpPr>
            <p:spPr bwMode="auto">
              <a:xfrm>
                <a:off x="4164"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1" name="Oval 132">
                <a:extLst>
                  <a:ext uri="{FF2B5EF4-FFF2-40B4-BE49-F238E27FC236}">
                    <a16:creationId xmlns:a16="http://schemas.microsoft.com/office/drawing/2014/main" id="{FD085CAC-68A1-47B5-8B04-1C52E649F92C}"/>
                  </a:ext>
                </a:extLst>
              </p:cNvPr>
              <p:cNvSpPr>
                <a:spLocks noChangeArrowheads="1"/>
              </p:cNvSpPr>
              <p:nvPr/>
            </p:nvSpPr>
            <p:spPr bwMode="auto">
              <a:xfrm>
                <a:off x="4210" y="1599"/>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2" name="Rectangle 133">
                <a:extLst>
                  <a:ext uri="{FF2B5EF4-FFF2-40B4-BE49-F238E27FC236}">
                    <a16:creationId xmlns:a16="http://schemas.microsoft.com/office/drawing/2014/main" id="{B6A13AD4-A4D2-412C-8A37-5EA7EF012430}"/>
                  </a:ext>
                </a:extLst>
              </p:cNvPr>
              <p:cNvSpPr>
                <a:spLocks noChangeArrowheads="1"/>
              </p:cNvSpPr>
              <p:nvPr/>
            </p:nvSpPr>
            <p:spPr bwMode="auto">
              <a:xfrm>
                <a:off x="4257"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3" name="Rectangle 134">
                <a:extLst>
                  <a:ext uri="{FF2B5EF4-FFF2-40B4-BE49-F238E27FC236}">
                    <a16:creationId xmlns:a16="http://schemas.microsoft.com/office/drawing/2014/main" id="{BFBAC648-46A8-4D38-8064-2842D05CBCB5}"/>
                  </a:ext>
                </a:extLst>
              </p:cNvPr>
              <p:cNvSpPr>
                <a:spLocks noChangeArrowheads="1"/>
              </p:cNvSpPr>
              <p:nvPr/>
            </p:nvSpPr>
            <p:spPr bwMode="auto">
              <a:xfrm>
                <a:off x="4257" y="1460"/>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4" name="Rectangle 135">
                <a:extLst>
                  <a:ext uri="{FF2B5EF4-FFF2-40B4-BE49-F238E27FC236}">
                    <a16:creationId xmlns:a16="http://schemas.microsoft.com/office/drawing/2014/main" id="{DF9A9465-EE71-48EF-B7A3-83AA0E6848CD}"/>
                  </a:ext>
                </a:extLst>
              </p:cNvPr>
              <p:cNvSpPr>
                <a:spLocks noChangeArrowheads="1"/>
              </p:cNvSpPr>
              <p:nvPr/>
            </p:nvSpPr>
            <p:spPr bwMode="auto">
              <a:xfrm>
                <a:off x="4257"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5" name="Rectangle 136">
                <a:extLst>
                  <a:ext uri="{FF2B5EF4-FFF2-40B4-BE49-F238E27FC236}">
                    <a16:creationId xmlns:a16="http://schemas.microsoft.com/office/drawing/2014/main" id="{CD6C14C0-1A31-49D3-8E5E-50719EBEEED9}"/>
                  </a:ext>
                </a:extLst>
              </p:cNvPr>
              <p:cNvSpPr>
                <a:spLocks noChangeArrowheads="1"/>
              </p:cNvSpPr>
              <p:nvPr/>
            </p:nvSpPr>
            <p:spPr bwMode="auto">
              <a:xfrm>
                <a:off x="4257" y="1368"/>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6" name="Rectangle 137">
                <a:extLst>
                  <a:ext uri="{FF2B5EF4-FFF2-40B4-BE49-F238E27FC236}">
                    <a16:creationId xmlns:a16="http://schemas.microsoft.com/office/drawing/2014/main" id="{F8C04BD5-5C2F-4A29-8A12-E0F9FBB8C16F}"/>
                  </a:ext>
                </a:extLst>
              </p:cNvPr>
              <p:cNvSpPr>
                <a:spLocks noChangeArrowheads="1"/>
              </p:cNvSpPr>
              <p:nvPr/>
            </p:nvSpPr>
            <p:spPr bwMode="auto">
              <a:xfrm>
                <a:off x="4118"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grpSp>
      </p:grpSp>
      <p:grpSp>
        <p:nvGrpSpPr>
          <p:cNvPr id="180" name="Group 179">
            <a:extLst>
              <a:ext uri="{FF2B5EF4-FFF2-40B4-BE49-F238E27FC236}">
                <a16:creationId xmlns:a16="http://schemas.microsoft.com/office/drawing/2014/main" id="{77D19D7D-A960-442C-930C-7C752295369F}"/>
              </a:ext>
            </a:extLst>
          </p:cNvPr>
          <p:cNvGrpSpPr/>
          <p:nvPr/>
        </p:nvGrpSpPr>
        <p:grpSpPr>
          <a:xfrm>
            <a:off x="7954189" y="2688144"/>
            <a:ext cx="218646" cy="218646"/>
            <a:chOff x="2521843" y="2194560"/>
            <a:chExt cx="218646" cy="218646"/>
          </a:xfrm>
        </p:grpSpPr>
        <p:sp>
          <p:nvSpPr>
            <p:cNvPr id="181" name="Oval 180">
              <a:extLst>
                <a:ext uri="{FF2B5EF4-FFF2-40B4-BE49-F238E27FC236}">
                  <a16:creationId xmlns:a16="http://schemas.microsoft.com/office/drawing/2014/main" id="{F8D01152-E5E2-47BF-ADB2-7954F80A0C51}"/>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82" name="Plus Sign 181">
              <a:extLst>
                <a:ext uri="{FF2B5EF4-FFF2-40B4-BE49-F238E27FC236}">
                  <a16:creationId xmlns:a16="http://schemas.microsoft.com/office/drawing/2014/main" id="{5582B1A9-C30B-4691-B1CF-50AC944B3189}"/>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7" name="Group 176">
            <a:extLst>
              <a:ext uri="{FF2B5EF4-FFF2-40B4-BE49-F238E27FC236}">
                <a16:creationId xmlns:a16="http://schemas.microsoft.com/office/drawing/2014/main" id="{BDFA73BA-74BF-4922-B620-900C66F3D68B}"/>
              </a:ext>
            </a:extLst>
          </p:cNvPr>
          <p:cNvGrpSpPr/>
          <p:nvPr/>
        </p:nvGrpSpPr>
        <p:grpSpPr>
          <a:xfrm>
            <a:off x="4275510" y="2669810"/>
            <a:ext cx="218646" cy="218646"/>
            <a:chOff x="2521843" y="2194560"/>
            <a:chExt cx="218646" cy="218646"/>
          </a:xfrm>
        </p:grpSpPr>
        <p:sp>
          <p:nvSpPr>
            <p:cNvPr id="178" name="Oval 177">
              <a:extLst>
                <a:ext uri="{FF2B5EF4-FFF2-40B4-BE49-F238E27FC236}">
                  <a16:creationId xmlns:a16="http://schemas.microsoft.com/office/drawing/2014/main" id="{2E631582-4391-4863-8EA1-329C59FBA891}"/>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79" name="Plus Sign 178">
              <a:extLst>
                <a:ext uri="{FF2B5EF4-FFF2-40B4-BE49-F238E27FC236}">
                  <a16:creationId xmlns:a16="http://schemas.microsoft.com/office/drawing/2014/main" id="{3A57BEF8-34EA-497C-B7CB-6D144F502805}"/>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20F90633-79AF-4FF6-AEB1-6A01C22C5492}"/>
              </a:ext>
            </a:extLst>
          </p:cNvPr>
          <p:cNvGrpSpPr/>
          <p:nvPr/>
        </p:nvGrpSpPr>
        <p:grpSpPr>
          <a:xfrm>
            <a:off x="7954189" y="5411943"/>
            <a:ext cx="218646" cy="218646"/>
            <a:chOff x="2521843" y="2194560"/>
            <a:chExt cx="218646" cy="218646"/>
          </a:xfrm>
        </p:grpSpPr>
        <p:sp>
          <p:nvSpPr>
            <p:cNvPr id="187" name="Oval 186">
              <a:extLst>
                <a:ext uri="{FF2B5EF4-FFF2-40B4-BE49-F238E27FC236}">
                  <a16:creationId xmlns:a16="http://schemas.microsoft.com/office/drawing/2014/main" id="{7276060E-549D-41E0-BC5B-346820569F3F}"/>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88" name="Plus Sign 187">
              <a:extLst>
                <a:ext uri="{FF2B5EF4-FFF2-40B4-BE49-F238E27FC236}">
                  <a16:creationId xmlns:a16="http://schemas.microsoft.com/office/drawing/2014/main" id="{1A37C84F-0DC1-4AF8-96EC-6E59A3A7B7A3}"/>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7EF750F0-DFFD-4A75-9422-E571991272E2}"/>
              </a:ext>
            </a:extLst>
          </p:cNvPr>
          <p:cNvGrpSpPr/>
          <p:nvPr/>
        </p:nvGrpSpPr>
        <p:grpSpPr>
          <a:xfrm>
            <a:off x="4267574" y="5392946"/>
            <a:ext cx="218646" cy="218646"/>
            <a:chOff x="2521843" y="2194560"/>
            <a:chExt cx="218646" cy="218646"/>
          </a:xfrm>
        </p:grpSpPr>
        <p:sp>
          <p:nvSpPr>
            <p:cNvPr id="85" name="Oval 84">
              <a:extLst>
                <a:ext uri="{FF2B5EF4-FFF2-40B4-BE49-F238E27FC236}">
                  <a16:creationId xmlns:a16="http://schemas.microsoft.com/office/drawing/2014/main" id="{70B9E07E-DBB2-4203-9C01-B3DF34CA04EE}"/>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Plus Sign 83">
              <a:extLst>
                <a:ext uri="{FF2B5EF4-FFF2-40B4-BE49-F238E27FC236}">
                  <a16:creationId xmlns:a16="http://schemas.microsoft.com/office/drawing/2014/main" id="{932F7048-D0C7-4FC3-8D89-6C16E500265F}"/>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6253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ADE28023-D7B5-4C93-8538-082A32F842EF}"/>
              </a:ext>
            </a:extLst>
          </p:cNvPr>
          <p:cNvPicPr>
            <a:picLocks noChangeAspect="1"/>
          </p:cNvPicPr>
          <p:nvPr/>
        </p:nvPicPr>
        <p:blipFill rotWithShape="1">
          <a:blip r:embed="rId3"/>
          <a:srcRect l="2069" t="2204" r="133" b="49185"/>
          <a:stretch/>
        </p:blipFill>
        <p:spPr>
          <a:xfrm>
            <a:off x="-1" y="-1"/>
            <a:ext cx="12436475" cy="4119545"/>
          </a:xfrm>
          <a:prstGeom prst="rect">
            <a:avLst/>
          </a:prstGeom>
        </p:spPr>
      </p:pic>
      <p:sp>
        <p:nvSpPr>
          <p:cNvPr id="38" name="Text Placeholder 2">
            <a:extLst>
              <a:ext uri="{FF2B5EF4-FFF2-40B4-BE49-F238E27FC236}">
                <a16:creationId xmlns:a16="http://schemas.microsoft.com/office/drawing/2014/main" id="{72A8594C-C453-41E1-AA1E-1E25B93207DE}"/>
              </a:ext>
            </a:extLst>
          </p:cNvPr>
          <p:cNvSpPr txBox="1">
            <a:spLocks/>
          </p:cNvSpPr>
          <p:nvPr/>
        </p:nvSpPr>
        <p:spPr>
          <a:xfrm>
            <a:off x="563137" y="5905500"/>
            <a:ext cx="11331997" cy="401019"/>
          </a:xfrm>
          <a:prstGeom prst="rect">
            <a:avLst/>
          </a:prstGeom>
        </p:spPr>
        <p:txBody>
          <a:bodyPr lIns="0" tIns="0" rIns="0" bIns="0" anchor="b"/>
          <a:lst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0265"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prstClr val="white">
                    <a:lumMod val="65000"/>
                  </a:prstClr>
                </a:solidFill>
                <a:effectLst/>
                <a:uLnTx/>
                <a:uFillTx/>
                <a:latin typeface="Segoe UI"/>
                <a:ea typeface="+mn-ea"/>
                <a:cs typeface="+mn-cs"/>
              </a:rPr>
              <a:t>Statistics based on five-year, risk-adjusted figures for a composite organization constructed from aggregated interviews with eight Microsoft Azure IaaS customers. </a:t>
            </a:r>
          </a:p>
          <a:p>
            <a:pPr marL="0" marR="0" lvl="0" indent="0" algn="l" defTabSz="930265"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prstClr val="white">
                    <a:lumMod val="65000"/>
                  </a:prstClr>
                </a:solidFill>
                <a:effectLst/>
                <a:uLnTx/>
                <a:uFillTx/>
                <a:latin typeface="Segoe UI"/>
                <a:ea typeface="+mn-ea"/>
                <a:cs typeface="+mn-cs"/>
              </a:rPr>
              <a:t>Source: “The Total Economic Impact Of Microsoft Azure PaaS,” a commissioned study conducted by Forrester Consulting, June 2016</a:t>
            </a:r>
          </a:p>
        </p:txBody>
      </p:sp>
      <p:sp>
        <p:nvSpPr>
          <p:cNvPr id="67" name="Rectangle 66">
            <a:extLst>
              <a:ext uri="{FF2B5EF4-FFF2-40B4-BE49-F238E27FC236}">
                <a16:creationId xmlns:a16="http://schemas.microsoft.com/office/drawing/2014/main" id="{BD713434-27D4-4037-8039-7B41E08313B3}"/>
              </a:ext>
            </a:extLst>
          </p:cNvPr>
          <p:cNvSpPr/>
          <p:nvPr/>
        </p:nvSpPr>
        <p:spPr>
          <a:xfrm>
            <a:off x="0" y="-1"/>
            <a:ext cx="12436472" cy="411954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9DF8CFC-D301-4891-8DAD-496D0FFBDB9B}"/>
              </a:ext>
            </a:extLst>
          </p:cNvPr>
          <p:cNvSpPr txBox="1"/>
          <p:nvPr/>
        </p:nvSpPr>
        <p:spPr>
          <a:xfrm>
            <a:off x="564618" y="4183448"/>
            <a:ext cx="3373336" cy="1092607"/>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pt-BR" sz="1800" b="0" i="0" u="none" strike="noStrike" kern="1200" cap="none" spc="0" normalizeH="0" baseline="0" noProof="0" dirty="0">
                <a:ln>
                  <a:noFill/>
                </a:ln>
                <a:solidFill>
                  <a:srgbClr val="0078D4"/>
                </a:solidFill>
                <a:effectLst/>
                <a:uLnTx/>
                <a:uFillTx/>
                <a:latin typeface="Segoe UI Semibold"/>
                <a:ea typeface="+mn-ea"/>
                <a:cs typeface="+mn-cs"/>
              </a:rPr>
              <a:t>Foco na experiência do cliente</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pt-BR" sz="1600" b="0" i="0" u="none" strike="noStrike" kern="1200" cap="none" spc="0" normalizeH="0" baseline="0" noProof="0" dirty="0">
                <a:ln>
                  <a:noFill/>
                </a:ln>
                <a:solidFill>
                  <a:srgbClr val="282828"/>
                </a:solidFill>
                <a:effectLst/>
                <a:uLnTx/>
                <a:uFillTx/>
                <a:latin typeface="Segoe UI"/>
                <a:ea typeface="+mn-ea"/>
                <a:cs typeface="+mn-cs"/>
              </a:rPr>
              <a:t>Libere tempo para criar aplicativos robustos e abrir novas oportunidades de receita</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9" name="TextBox 78">
            <a:extLst>
              <a:ext uri="{FF2B5EF4-FFF2-40B4-BE49-F238E27FC236}">
                <a16:creationId xmlns:a16="http://schemas.microsoft.com/office/drawing/2014/main" id="{783B5700-31EA-4506-9716-434419FA0597}"/>
              </a:ext>
            </a:extLst>
          </p:cNvPr>
          <p:cNvSpPr txBox="1"/>
          <p:nvPr/>
        </p:nvSpPr>
        <p:spPr>
          <a:xfrm>
            <a:off x="4403510" y="4183448"/>
            <a:ext cx="3373336" cy="1292662"/>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8D4"/>
                </a:solidFill>
                <a:effectLst/>
                <a:uLnTx/>
                <a:uFillTx/>
                <a:latin typeface="Segoe UI Semibold"/>
                <a:ea typeface="+mn-ea"/>
                <a:cs typeface="+mn-cs"/>
              </a:rPr>
              <a:t>Entregue mais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8D4"/>
                </a:solidFill>
                <a:effectLst/>
                <a:uLnTx/>
                <a:uFillTx/>
                <a:latin typeface="Segoe UI Semibold"/>
                <a:ea typeface="+mn-ea"/>
                <a:cs typeface="+mn-cs"/>
              </a:rPr>
              <a:t>funcionalidade mais rápida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282828"/>
                </a:solidFill>
                <a:effectLst/>
                <a:uLnTx/>
                <a:uFillTx/>
                <a:latin typeface="Segoe UI"/>
                <a:ea typeface="+mn-ea"/>
                <a:cs typeface="+mn-cs"/>
              </a:rPr>
              <a:t>Maximize o valor agregado por ciclo e chegue ao mercado na metade do tempo</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CB22BCA8-037D-49E8-B2D3-855CE484A5AE}"/>
              </a:ext>
            </a:extLst>
          </p:cNvPr>
          <p:cNvSpPr txBox="1"/>
          <p:nvPr/>
        </p:nvSpPr>
        <p:spPr>
          <a:xfrm>
            <a:off x="8242402" y="4183448"/>
            <a:ext cx="3373336" cy="1292662"/>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78D4"/>
                </a:solidFill>
                <a:effectLst/>
                <a:uLnTx/>
                <a:uFillTx/>
                <a:latin typeface="Segoe UI Semibold"/>
                <a:ea typeface="+mn-ea"/>
                <a:cs typeface="+mn-cs"/>
              </a:rPr>
              <a:t>Diferencie</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 com</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78D4"/>
                </a:solidFill>
                <a:effectLst/>
                <a:uLnTx/>
                <a:uFillTx/>
                <a:latin typeface="Segoe UI Semibold"/>
                <a:ea typeface="+mn-ea"/>
                <a:cs typeface="+mn-cs"/>
              </a:rPr>
              <a:t>Inovação</a:t>
            </a:r>
            <a:endParaRPr kumimoji="0" lang="en-US" sz="18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282828"/>
                </a:solidFill>
                <a:effectLst/>
                <a:uLnTx/>
                <a:uFillTx/>
                <a:latin typeface="Segoe UI"/>
                <a:ea typeface="+mn-ea"/>
                <a:cs typeface="+mn-cs"/>
              </a:rPr>
              <a:t>Concentre-se na evolução de seus aplicativos e gaste menos tempo na administração</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6D6E23E-47ED-43CA-818A-7AC9E0EE21A2}"/>
              </a:ext>
            </a:extLst>
          </p:cNvPr>
          <p:cNvCxnSpPr>
            <a:cxnSpLocks/>
          </p:cNvCxnSpPr>
          <p:nvPr/>
        </p:nvCxnSpPr>
        <p:spPr>
          <a:xfrm>
            <a:off x="4170732" y="4119545"/>
            <a:ext cx="0" cy="122966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7328586-8DC0-4B3A-BE93-AE30CA902D74}"/>
              </a:ext>
            </a:extLst>
          </p:cNvPr>
          <p:cNvCxnSpPr>
            <a:cxnSpLocks/>
          </p:cNvCxnSpPr>
          <p:nvPr/>
        </p:nvCxnSpPr>
        <p:spPr>
          <a:xfrm>
            <a:off x="8009624" y="4119545"/>
            <a:ext cx="0" cy="122966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9DA8BB8-A378-4A07-967F-DFBC1A93B99F}"/>
              </a:ext>
            </a:extLst>
          </p:cNvPr>
          <p:cNvGrpSpPr/>
          <p:nvPr/>
        </p:nvGrpSpPr>
        <p:grpSpPr>
          <a:xfrm>
            <a:off x="4170732" y="3630939"/>
            <a:ext cx="3838892" cy="428318"/>
            <a:chOff x="4170732" y="2313647"/>
            <a:chExt cx="3838892" cy="1229660"/>
          </a:xfrm>
        </p:grpSpPr>
        <p:cxnSp>
          <p:nvCxnSpPr>
            <p:cNvPr id="82" name="Straight Connector 81">
              <a:extLst>
                <a:ext uri="{FF2B5EF4-FFF2-40B4-BE49-F238E27FC236}">
                  <a16:creationId xmlns:a16="http://schemas.microsoft.com/office/drawing/2014/main" id="{5877771D-8A3E-47B8-B8BC-1645024C236C}"/>
                </a:ext>
              </a:extLst>
            </p:cNvPr>
            <p:cNvCxnSpPr>
              <a:cxnSpLocks/>
            </p:cNvCxnSpPr>
            <p:nvPr/>
          </p:nvCxnSpPr>
          <p:spPr>
            <a:xfrm>
              <a:off x="4170732" y="2313647"/>
              <a:ext cx="0" cy="122966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E9BB213-443A-4020-826C-AF3CD4C15393}"/>
                </a:ext>
              </a:extLst>
            </p:cNvPr>
            <p:cNvCxnSpPr>
              <a:cxnSpLocks/>
            </p:cNvCxnSpPr>
            <p:nvPr/>
          </p:nvCxnSpPr>
          <p:spPr>
            <a:xfrm>
              <a:off x="8009624" y="2313647"/>
              <a:ext cx="0" cy="122966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A6A2FE23-BA51-40CD-A976-5E63557CA86D}"/>
              </a:ext>
            </a:extLst>
          </p:cNvPr>
          <p:cNvSpPr/>
          <p:nvPr/>
        </p:nvSpPr>
        <p:spPr>
          <a:xfrm>
            <a:off x="564618" y="3351371"/>
            <a:ext cx="3373336" cy="707886"/>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466%</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white"/>
                </a:solidFill>
                <a:effectLst/>
                <a:uLnTx/>
                <a:uFillTx/>
                <a:latin typeface="Segoe UI"/>
                <a:ea typeface="+mn-ea"/>
                <a:cs typeface="Segoe UI" panose="020B0502040204020203" pitchFamily="34" charset="0"/>
              </a:rPr>
              <a:t>retorno</a:t>
            </a:r>
            <a:r>
              <a:rPr kumimoji="0" lang="en-US" sz="1600" b="0" i="0" u="none" strike="noStrike" kern="0" cap="none" spc="0" normalizeH="0" baseline="0" noProof="0" dirty="0">
                <a:ln>
                  <a:noFill/>
                </a:ln>
                <a:solidFill>
                  <a:prstClr val="white"/>
                </a:solidFill>
                <a:effectLst/>
                <a:uLnTx/>
                <a:uFillTx/>
                <a:latin typeface="Segoe UI"/>
                <a:ea typeface="+mn-ea"/>
                <a:cs typeface="Segoe UI" panose="020B0502040204020203" pitchFamily="34" charset="0"/>
              </a:rPr>
              <a:t> do </a:t>
            </a:r>
            <a:r>
              <a:rPr kumimoji="0" lang="en-US" sz="1600" b="0" i="0" u="none" strike="noStrike" kern="0" cap="none" spc="0" normalizeH="0" baseline="0" noProof="0" dirty="0" err="1">
                <a:ln>
                  <a:noFill/>
                </a:ln>
                <a:solidFill>
                  <a:prstClr val="white"/>
                </a:solidFill>
                <a:effectLst/>
                <a:uLnTx/>
                <a:uFillTx/>
                <a:latin typeface="Segoe UI"/>
                <a:ea typeface="+mn-ea"/>
                <a:cs typeface="Segoe UI" panose="020B0502040204020203" pitchFamily="34" charset="0"/>
              </a:rPr>
              <a:t>investimento</a:t>
            </a:r>
            <a:endParaRPr kumimoji="0" lang="en-US" sz="1600" b="0" i="0" u="none" strike="noStrike" kern="0" cap="none" spc="0" normalizeH="0" baseline="0" noProof="0" dirty="0">
              <a:ln>
                <a:noFill/>
              </a:ln>
              <a:solidFill>
                <a:prstClr val="white"/>
              </a:solidFill>
              <a:effectLst/>
              <a:uLnTx/>
              <a:uFillTx/>
              <a:latin typeface="Segoe UI"/>
              <a:ea typeface="+mn-ea"/>
              <a:cs typeface="Segoe UI" panose="020B0502040204020203" pitchFamily="34" charset="0"/>
            </a:endParaRPr>
          </a:p>
        </p:txBody>
      </p:sp>
      <p:sp>
        <p:nvSpPr>
          <p:cNvPr id="89" name="Rectangle 88">
            <a:extLst>
              <a:ext uri="{FF2B5EF4-FFF2-40B4-BE49-F238E27FC236}">
                <a16:creationId xmlns:a16="http://schemas.microsoft.com/office/drawing/2014/main" id="{A85614D4-CFCE-4EFA-86B3-2098BB8B8807}"/>
              </a:ext>
            </a:extLst>
          </p:cNvPr>
          <p:cNvSpPr/>
          <p:nvPr/>
        </p:nvSpPr>
        <p:spPr>
          <a:xfrm>
            <a:off x="4403510" y="3351371"/>
            <a:ext cx="3373336" cy="707886"/>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50%</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dirty="0">
                <a:ln>
                  <a:noFill/>
                </a:ln>
                <a:solidFill>
                  <a:prstClr val="white"/>
                </a:solidFill>
                <a:effectLst/>
                <a:uLnTx/>
                <a:uFillTx/>
                <a:latin typeface="Segoe UI"/>
                <a:ea typeface="+mn-ea"/>
                <a:cs typeface="Segoe UI" panose="020B0502040204020203" pitchFamily="34" charset="0"/>
              </a:rPr>
              <a:t>implantação de serviço mais rápida</a:t>
            </a:r>
            <a:endParaRPr kumimoji="0" lang="en-US" sz="1600" b="0" i="0" u="none" strike="noStrike" kern="0" cap="none" spc="0" normalizeH="0" baseline="0" noProof="0" dirty="0">
              <a:ln>
                <a:noFill/>
              </a:ln>
              <a:solidFill>
                <a:prstClr val="white"/>
              </a:solidFill>
              <a:effectLst/>
              <a:uLnTx/>
              <a:uFillTx/>
              <a:latin typeface="Segoe UI"/>
              <a:ea typeface="+mn-ea"/>
              <a:cs typeface="Segoe UI" panose="020B0502040204020203" pitchFamily="34" charset="0"/>
            </a:endParaRPr>
          </a:p>
        </p:txBody>
      </p:sp>
      <p:sp>
        <p:nvSpPr>
          <p:cNvPr id="90" name="Rectangle 89">
            <a:extLst>
              <a:ext uri="{FF2B5EF4-FFF2-40B4-BE49-F238E27FC236}">
                <a16:creationId xmlns:a16="http://schemas.microsoft.com/office/drawing/2014/main" id="{1DB58B2D-C81A-4C51-9D4F-342DE743DDF7}"/>
              </a:ext>
            </a:extLst>
          </p:cNvPr>
          <p:cNvSpPr/>
          <p:nvPr/>
        </p:nvSpPr>
        <p:spPr>
          <a:xfrm>
            <a:off x="8242402" y="3351371"/>
            <a:ext cx="3373336" cy="707886"/>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80%</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Segoe UI" panose="020B0502040204020203" pitchFamily="34" charset="0"/>
              </a:rPr>
              <a:t>Tempo de TI </a:t>
            </a:r>
            <a:r>
              <a:rPr kumimoji="0" lang="en-US" sz="1600" b="0" i="0" u="none" strike="noStrike" kern="0" cap="none" spc="0" normalizeH="0" baseline="0" noProof="0" dirty="0" err="1">
                <a:ln>
                  <a:noFill/>
                </a:ln>
                <a:solidFill>
                  <a:prstClr val="white"/>
                </a:solidFill>
                <a:effectLst/>
                <a:uLnTx/>
                <a:uFillTx/>
                <a:latin typeface="Segoe UI"/>
                <a:ea typeface="+mn-ea"/>
                <a:cs typeface="Segoe UI" panose="020B0502040204020203" pitchFamily="34" charset="0"/>
              </a:rPr>
              <a:t>economizado</a:t>
            </a:r>
            <a:endParaRPr kumimoji="0" lang="en-US" sz="1600" b="0" i="0" u="none" strike="noStrike" kern="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91" name="Group 4">
            <a:extLst>
              <a:ext uri="{FF2B5EF4-FFF2-40B4-BE49-F238E27FC236}">
                <a16:creationId xmlns:a16="http://schemas.microsoft.com/office/drawing/2014/main" id="{74EC006E-53AE-4328-9467-69F84C6B2613}"/>
              </a:ext>
            </a:extLst>
          </p:cNvPr>
          <p:cNvGrpSpPr>
            <a:grpSpLocks noChangeAspect="1"/>
          </p:cNvGrpSpPr>
          <p:nvPr/>
        </p:nvGrpSpPr>
        <p:grpSpPr bwMode="auto">
          <a:xfrm>
            <a:off x="1981307" y="2766337"/>
            <a:ext cx="539964" cy="538232"/>
            <a:chOff x="410" y="1000"/>
            <a:chExt cx="312" cy="311"/>
          </a:xfrm>
          <a:solidFill>
            <a:schemeClr val="accent1"/>
          </a:solidFill>
        </p:grpSpPr>
        <p:sp>
          <p:nvSpPr>
            <p:cNvPr id="92" name="Freeform 5">
              <a:extLst>
                <a:ext uri="{FF2B5EF4-FFF2-40B4-BE49-F238E27FC236}">
                  <a16:creationId xmlns:a16="http://schemas.microsoft.com/office/drawing/2014/main" id="{E79945AA-CA20-402E-BCF1-C10394326B2A}"/>
                </a:ext>
              </a:extLst>
            </p:cNvPr>
            <p:cNvSpPr>
              <a:spLocks noEditPoints="1"/>
            </p:cNvSpPr>
            <p:nvPr/>
          </p:nvSpPr>
          <p:spPr bwMode="auto">
            <a:xfrm>
              <a:off x="527" y="1081"/>
              <a:ext cx="78" cy="149"/>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93" name="Freeform 6">
              <a:extLst>
                <a:ext uri="{FF2B5EF4-FFF2-40B4-BE49-F238E27FC236}">
                  <a16:creationId xmlns:a16="http://schemas.microsoft.com/office/drawing/2014/main" id="{1D601AA4-489E-4959-B3FF-D5E56DBEE4F9}"/>
                </a:ext>
              </a:extLst>
            </p:cNvPr>
            <p:cNvSpPr>
              <a:spLocks/>
            </p:cNvSpPr>
            <p:nvPr/>
          </p:nvSpPr>
          <p:spPr bwMode="auto">
            <a:xfrm>
              <a:off x="410" y="1000"/>
              <a:ext cx="312" cy="311"/>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94" name="Freeform 7">
              <a:extLst>
                <a:ext uri="{FF2B5EF4-FFF2-40B4-BE49-F238E27FC236}">
                  <a16:creationId xmlns:a16="http://schemas.microsoft.com/office/drawing/2014/main" id="{ED0B3022-4BF9-4967-B0DC-F54DC3E704AB}"/>
                </a:ext>
              </a:extLst>
            </p:cNvPr>
            <p:cNvSpPr>
              <a:spLocks/>
            </p:cNvSpPr>
            <p:nvPr/>
          </p:nvSpPr>
          <p:spPr bwMode="auto">
            <a:xfrm>
              <a:off x="634" y="1029"/>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6B6394C7-9DA6-46D6-AF1A-39D7360FB2DF}"/>
              </a:ext>
            </a:extLst>
          </p:cNvPr>
          <p:cNvGrpSpPr/>
          <p:nvPr/>
        </p:nvGrpSpPr>
        <p:grpSpPr>
          <a:xfrm>
            <a:off x="9659077" y="2765474"/>
            <a:ext cx="539963" cy="539965"/>
            <a:chOff x="5414963" y="1585914"/>
            <a:chExt cx="495300" cy="495300"/>
          </a:xfrm>
          <a:solidFill>
            <a:schemeClr val="accent1"/>
          </a:solidFill>
        </p:grpSpPr>
        <p:grpSp>
          <p:nvGrpSpPr>
            <p:cNvPr id="105" name="Group 104">
              <a:extLst>
                <a:ext uri="{FF2B5EF4-FFF2-40B4-BE49-F238E27FC236}">
                  <a16:creationId xmlns:a16="http://schemas.microsoft.com/office/drawing/2014/main" id="{9EC4B9AF-4403-41A7-A649-72D0317E5AB7}"/>
                </a:ext>
              </a:extLst>
            </p:cNvPr>
            <p:cNvGrpSpPr/>
            <p:nvPr/>
          </p:nvGrpSpPr>
          <p:grpSpPr>
            <a:xfrm>
              <a:off x="5632451" y="1693864"/>
              <a:ext cx="125413" cy="252413"/>
              <a:chOff x="5632451" y="1693864"/>
              <a:chExt cx="125413" cy="252413"/>
            </a:xfrm>
            <a:grpFill/>
          </p:grpSpPr>
          <p:sp>
            <p:nvSpPr>
              <p:cNvPr id="109" name="Rectangle 53">
                <a:extLst>
                  <a:ext uri="{FF2B5EF4-FFF2-40B4-BE49-F238E27FC236}">
                    <a16:creationId xmlns:a16="http://schemas.microsoft.com/office/drawing/2014/main" id="{D69A83E2-F471-4F68-93D5-2C478A83915B}"/>
                  </a:ext>
                </a:extLst>
              </p:cNvPr>
              <p:cNvSpPr>
                <a:spLocks noChangeArrowheads="1"/>
              </p:cNvSpPr>
              <p:nvPr/>
            </p:nvSpPr>
            <p:spPr bwMode="auto">
              <a:xfrm>
                <a:off x="5632451" y="1693864"/>
                <a:ext cx="46038" cy="15875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10" name="Freeform 54">
                <a:extLst>
                  <a:ext uri="{FF2B5EF4-FFF2-40B4-BE49-F238E27FC236}">
                    <a16:creationId xmlns:a16="http://schemas.microsoft.com/office/drawing/2014/main" id="{E0AF6F84-F6A6-4BE4-80F4-7997863031EC}"/>
                  </a:ext>
                </a:extLst>
              </p:cNvPr>
              <p:cNvSpPr>
                <a:spLocks/>
              </p:cNvSpPr>
              <p:nvPr/>
            </p:nvSpPr>
            <p:spPr bwMode="auto">
              <a:xfrm>
                <a:off x="5632451" y="1820864"/>
                <a:ext cx="125413" cy="125413"/>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grpSp>
          <p:nvGrpSpPr>
            <p:cNvPr id="106" name="Group 105">
              <a:extLst>
                <a:ext uri="{FF2B5EF4-FFF2-40B4-BE49-F238E27FC236}">
                  <a16:creationId xmlns:a16="http://schemas.microsoft.com/office/drawing/2014/main" id="{159E46AD-FC45-4C6E-9505-06F2E3A4FE52}"/>
                </a:ext>
              </a:extLst>
            </p:cNvPr>
            <p:cNvGrpSpPr/>
            <p:nvPr/>
          </p:nvGrpSpPr>
          <p:grpSpPr>
            <a:xfrm>
              <a:off x="5414963" y="1585914"/>
              <a:ext cx="495300" cy="495300"/>
              <a:chOff x="5414963" y="1585914"/>
              <a:chExt cx="495300" cy="495300"/>
            </a:xfrm>
            <a:grpFill/>
          </p:grpSpPr>
          <p:sp>
            <p:nvSpPr>
              <p:cNvPr id="107" name="Freeform 55">
                <a:extLst>
                  <a:ext uri="{FF2B5EF4-FFF2-40B4-BE49-F238E27FC236}">
                    <a16:creationId xmlns:a16="http://schemas.microsoft.com/office/drawing/2014/main" id="{BDEC67F3-8DFA-4627-848E-E85B9A5FA0BE}"/>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08" name="Freeform 56">
                <a:extLst>
                  <a:ext uri="{FF2B5EF4-FFF2-40B4-BE49-F238E27FC236}">
                    <a16:creationId xmlns:a16="http://schemas.microsoft.com/office/drawing/2014/main" id="{C77CB5C0-C566-4B37-BD8E-53194A1B62EE}"/>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grpSp>
      <p:grpSp>
        <p:nvGrpSpPr>
          <p:cNvPr id="51" name="Group 50" descr="monitor progress">
            <a:extLst>
              <a:ext uri="{FF2B5EF4-FFF2-40B4-BE49-F238E27FC236}">
                <a16:creationId xmlns:a16="http://schemas.microsoft.com/office/drawing/2014/main" id="{3F0CF4AB-D987-40E7-B9AF-BBAC934F47BD}"/>
              </a:ext>
            </a:extLst>
          </p:cNvPr>
          <p:cNvGrpSpPr/>
          <p:nvPr/>
        </p:nvGrpSpPr>
        <p:grpSpPr>
          <a:xfrm>
            <a:off x="5823271" y="2842400"/>
            <a:ext cx="533844" cy="463039"/>
            <a:chOff x="5376340" y="2161459"/>
            <a:chExt cx="410598" cy="356140"/>
          </a:xfrm>
        </p:grpSpPr>
        <p:sp>
          <p:nvSpPr>
            <p:cNvPr id="53" name="Freeform 133">
              <a:extLst>
                <a:ext uri="{FF2B5EF4-FFF2-40B4-BE49-F238E27FC236}">
                  <a16:creationId xmlns:a16="http://schemas.microsoft.com/office/drawing/2014/main" id="{9C7C4261-778F-48C8-995E-F84A4BE2763C}"/>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34">
              <a:extLst>
                <a:ext uri="{FF2B5EF4-FFF2-40B4-BE49-F238E27FC236}">
                  <a16:creationId xmlns:a16="http://schemas.microsoft.com/office/drawing/2014/main" id="{94657C13-CB72-4A13-B8F8-2DADF86E8624}"/>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35">
              <a:extLst>
                <a:ext uri="{FF2B5EF4-FFF2-40B4-BE49-F238E27FC236}">
                  <a16:creationId xmlns:a16="http://schemas.microsoft.com/office/drawing/2014/main" id="{35D17BA2-8A1A-44B1-9BCE-C3CDC7A9B65D}"/>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36">
              <a:extLst>
                <a:ext uri="{FF2B5EF4-FFF2-40B4-BE49-F238E27FC236}">
                  <a16:creationId xmlns:a16="http://schemas.microsoft.com/office/drawing/2014/main" id="{DA09E16D-DA8E-46E5-BDA0-61F67029773E}"/>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137">
              <a:extLst>
                <a:ext uri="{FF2B5EF4-FFF2-40B4-BE49-F238E27FC236}">
                  <a16:creationId xmlns:a16="http://schemas.microsoft.com/office/drawing/2014/main" id="{253FDBC9-F469-4F16-9D68-9A42E6B273BC}"/>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095F623A-84B7-4C10-BCBC-2BCA6AF5198F}"/>
              </a:ext>
            </a:extLst>
          </p:cNvPr>
          <p:cNvSpPr/>
          <p:nvPr/>
        </p:nvSpPr>
        <p:spPr>
          <a:xfrm>
            <a:off x="0" y="0"/>
            <a:ext cx="12436474" cy="171184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itle 4">
            <a:extLst>
              <a:ext uri="{FF2B5EF4-FFF2-40B4-BE49-F238E27FC236}">
                <a16:creationId xmlns:a16="http://schemas.microsoft.com/office/drawing/2014/main" id="{98CCC417-2055-48F3-B97D-4F4BAC1E994A}"/>
              </a:ext>
            </a:extLst>
          </p:cNvPr>
          <p:cNvSpPr>
            <a:spLocks noGrp="1"/>
          </p:cNvSpPr>
          <p:nvPr>
            <p:ph type="title"/>
          </p:nvPr>
        </p:nvSpPr>
        <p:spPr/>
        <p:txBody>
          <a:bodyPr/>
          <a:lstStyle/>
          <a:p>
            <a:r>
              <a:rPr lang="pt-BR" dirty="0">
                <a:solidFill>
                  <a:schemeClr val="bg1"/>
                </a:solidFill>
              </a:rPr>
              <a:t>Os serviços gerenciados do Azure oferecem economia, velocidade e inovação para seus aplicativos da web</a:t>
            </a:r>
            <a:endParaRPr lang="en-IN" dirty="0">
              <a:solidFill>
                <a:schemeClr val="bg1"/>
              </a:solidFill>
            </a:endParaRPr>
          </a:p>
        </p:txBody>
      </p:sp>
    </p:spTree>
    <p:extLst>
      <p:ext uri="{BB962C8B-B14F-4D97-AF65-F5344CB8AC3E}">
        <p14:creationId xmlns:p14="http://schemas.microsoft.com/office/powerpoint/2010/main" val="28531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a:extLst>
              <a:ext uri="{FF2B5EF4-FFF2-40B4-BE49-F238E27FC236}">
                <a16:creationId xmlns:a16="http://schemas.microsoft.com/office/drawing/2014/main" id="{6AD6F5B3-5BD9-4DE3-B9A3-5A0F02182B25}"/>
              </a:ext>
            </a:extLst>
          </p:cNvPr>
          <p:cNvPicPr>
            <a:picLocks noChangeAspect="1"/>
          </p:cNvPicPr>
          <p:nvPr/>
        </p:nvPicPr>
        <p:blipFill rotWithShape="1">
          <a:blip r:embed="rId3"/>
          <a:srcRect b="28941"/>
          <a:stretch/>
        </p:blipFill>
        <p:spPr>
          <a:xfrm>
            <a:off x="-1" y="0"/>
            <a:ext cx="12436475" cy="3148314"/>
          </a:xfrm>
          <a:prstGeom prst="rect">
            <a:avLst/>
          </a:prstGeom>
        </p:spPr>
      </p:pic>
      <p:sp>
        <p:nvSpPr>
          <p:cNvPr id="184" name="Rectangle 183">
            <a:extLst>
              <a:ext uri="{FF2B5EF4-FFF2-40B4-BE49-F238E27FC236}">
                <a16:creationId xmlns:a16="http://schemas.microsoft.com/office/drawing/2014/main" id="{5F12D6A2-E06B-4614-AAE9-90B4FB0C1976}"/>
              </a:ext>
            </a:extLst>
          </p:cNvPr>
          <p:cNvSpPr/>
          <p:nvPr/>
        </p:nvSpPr>
        <p:spPr>
          <a:xfrm>
            <a:off x="-1" y="0"/>
            <a:ext cx="12436475" cy="3148313"/>
          </a:xfrm>
          <a:prstGeom prst="rect">
            <a:avLst/>
          </a:prstGeom>
          <a:solidFill>
            <a:schemeClr val="tx1">
              <a:alpha val="85000"/>
            </a:schemeClr>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40CE09DD-FC72-4657-B565-368AD154B4EA}"/>
              </a:ext>
            </a:extLst>
          </p:cNvPr>
          <p:cNvSpPr/>
          <p:nvPr/>
        </p:nvSpPr>
        <p:spPr>
          <a:xfrm>
            <a:off x="-1" y="2502898"/>
            <a:ext cx="4394095" cy="593310"/>
          </a:xfrm>
          <a:custGeom>
            <a:avLst/>
            <a:gdLst>
              <a:gd name="connsiteX0" fmla="*/ 0 w 2957440"/>
              <a:gd name="connsiteY0" fmla="*/ 0 h 399327"/>
              <a:gd name="connsiteX1" fmla="*/ 2957440 w 2957440"/>
              <a:gd name="connsiteY1" fmla="*/ 0 h 399327"/>
              <a:gd name="connsiteX2" fmla="*/ 2783133 w 2957440"/>
              <a:gd name="connsiteY2" fmla="*/ 399327 h 399327"/>
              <a:gd name="connsiteX3" fmla="*/ 0 w 2957440"/>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57440" h="399327">
                <a:moveTo>
                  <a:pt x="0" y="0"/>
                </a:moveTo>
                <a:lnTo>
                  <a:pt x="2957440" y="0"/>
                </a:lnTo>
                <a:lnTo>
                  <a:pt x="2783133"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098477B0-4ECB-46A7-98B6-B8573AFA6217}"/>
              </a:ext>
            </a:extLst>
          </p:cNvPr>
          <p:cNvSpPr/>
          <p:nvPr/>
        </p:nvSpPr>
        <p:spPr>
          <a:xfrm>
            <a:off x="4188580" y="2502898"/>
            <a:ext cx="4357191" cy="593310"/>
          </a:xfrm>
          <a:custGeom>
            <a:avLst/>
            <a:gdLst>
              <a:gd name="connsiteX0" fmla="*/ 177477 w 2948169"/>
              <a:gd name="connsiteY0" fmla="*/ 0 h 399327"/>
              <a:gd name="connsiteX1" fmla="*/ 2948169 w 2948169"/>
              <a:gd name="connsiteY1" fmla="*/ 0 h 399327"/>
              <a:gd name="connsiteX2" fmla="*/ 2770692 w 2948169"/>
              <a:gd name="connsiteY2" fmla="*/ 399327 h 399327"/>
              <a:gd name="connsiteX3" fmla="*/ 0 w 2948169"/>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48169" h="399327">
                <a:moveTo>
                  <a:pt x="177477" y="0"/>
                </a:moveTo>
                <a:lnTo>
                  <a:pt x="2948169" y="0"/>
                </a:lnTo>
                <a:lnTo>
                  <a:pt x="2770692"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5DBFFF24-260A-4725-A697-038CC1C09FC5}"/>
              </a:ext>
            </a:extLst>
          </p:cNvPr>
          <p:cNvSpPr/>
          <p:nvPr/>
        </p:nvSpPr>
        <p:spPr>
          <a:xfrm>
            <a:off x="8340257" y="2502898"/>
            <a:ext cx="4096218" cy="593310"/>
          </a:xfrm>
          <a:custGeom>
            <a:avLst/>
            <a:gdLst>
              <a:gd name="connsiteX0" fmla="*/ 263691 w 4096218"/>
              <a:gd name="connsiteY0" fmla="*/ 0 h 593310"/>
              <a:gd name="connsiteX1" fmla="*/ 4096218 w 4096218"/>
              <a:gd name="connsiteY1" fmla="*/ 0 h 593310"/>
              <a:gd name="connsiteX2" fmla="*/ 4096218 w 4096218"/>
              <a:gd name="connsiteY2" fmla="*/ 593310 h 593310"/>
              <a:gd name="connsiteX3" fmla="*/ 0 w 4096218"/>
              <a:gd name="connsiteY3" fmla="*/ 593310 h 593310"/>
            </a:gdLst>
            <a:ahLst/>
            <a:cxnLst>
              <a:cxn ang="0">
                <a:pos x="connsiteX0" y="connsiteY0"/>
              </a:cxn>
              <a:cxn ang="0">
                <a:pos x="connsiteX1" y="connsiteY1"/>
              </a:cxn>
              <a:cxn ang="0">
                <a:pos x="connsiteX2" y="connsiteY2"/>
              </a:cxn>
              <a:cxn ang="0">
                <a:pos x="connsiteX3" y="connsiteY3"/>
              </a:cxn>
            </a:cxnLst>
            <a:rect l="l" t="t" r="r" b="b"/>
            <a:pathLst>
              <a:path w="4096218" h="593310">
                <a:moveTo>
                  <a:pt x="263691" y="0"/>
                </a:moveTo>
                <a:lnTo>
                  <a:pt x="4096218" y="0"/>
                </a:lnTo>
                <a:lnTo>
                  <a:pt x="4096218" y="593310"/>
                </a:lnTo>
                <a:lnTo>
                  <a:pt x="0" y="5933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itle 4">
            <a:extLst>
              <a:ext uri="{FF2B5EF4-FFF2-40B4-BE49-F238E27FC236}">
                <a16:creationId xmlns:a16="http://schemas.microsoft.com/office/drawing/2014/main" id="{1E8F1754-C9C2-446D-B1E5-04E31CC34F68}"/>
              </a:ext>
            </a:extLst>
          </p:cNvPr>
          <p:cNvSpPr>
            <a:spLocks noGrp="1"/>
          </p:cNvSpPr>
          <p:nvPr>
            <p:ph type="title"/>
          </p:nvPr>
        </p:nvSpPr>
        <p:spPr/>
        <p:txBody>
          <a:bodyPr/>
          <a:lstStyle/>
          <a:p>
            <a:pPr lvl="0" defTabSz="912114">
              <a:defRPr/>
            </a:pPr>
            <a:r>
              <a:rPr lang="pt-BR" dirty="0">
                <a:solidFill>
                  <a:prstClr val="white"/>
                </a:solidFill>
              </a:rPr>
              <a:t>Evolua seus aplicativos Web com o </a:t>
            </a:r>
            <a:br>
              <a:rPr lang="pt-BR" dirty="0">
                <a:solidFill>
                  <a:prstClr val="white"/>
                </a:solidFill>
              </a:rPr>
            </a:br>
            <a:r>
              <a:rPr lang="en-US" dirty="0">
                <a:solidFill>
                  <a:prstClr val="white"/>
                </a:solidFill>
              </a:rPr>
              <a:t>Azure App Service</a:t>
            </a:r>
          </a:p>
        </p:txBody>
      </p:sp>
      <p:sp>
        <p:nvSpPr>
          <p:cNvPr id="253" name="Rectangle 252">
            <a:extLst>
              <a:ext uri="{FF2B5EF4-FFF2-40B4-BE49-F238E27FC236}">
                <a16:creationId xmlns:a16="http://schemas.microsoft.com/office/drawing/2014/main" id="{E7497C87-CCF5-49F3-96A4-5467B3508FD4}"/>
              </a:ext>
            </a:extLst>
          </p:cNvPr>
          <p:cNvSpPr/>
          <p:nvPr/>
        </p:nvSpPr>
        <p:spPr>
          <a:xfrm>
            <a:off x="442775" y="2658277"/>
            <a:ext cx="3508543"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Semibold"/>
                <a:ea typeface="+mn-ea"/>
                <a:cs typeface="+mn-cs"/>
              </a:rPr>
              <a:t>Alta </a:t>
            </a:r>
            <a:r>
              <a:rPr kumimoji="0" lang="en-IN" sz="1800" b="0" i="0" u="none" strike="noStrike" kern="1200" cap="none" spc="0" normalizeH="0" baseline="0" noProof="0" dirty="0" err="1">
                <a:ln>
                  <a:noFill/>
                </a:ln>
                <a:solidFill>
                  <a:prstClr val="black"/>
                </a:solidFill>
                <a:effectLst/>
                <a:uLnTx/>
                <a:uFillTx/>
                <a:latin typeface="Segoe UI Semibold"/>
                <a:ea typeface="+mn-ea"/>
                <a:cs typeface="+mn-cs"/>
              </a:rPr>
              <a:t>produtividade</a:t>
            </a:r>
            <a:r>
              <a:rPr kumimoji="0" lang="en-IN" sz="1800" b="0" i="0" u="none" strike="noStrike" kern="1200" cap="none" spc="0" normalizeH="0" baseline="0" noProof="0" dirty="0">
                <a:ln>
                  <a:noFill/>
                </a:ln>
                <a:solidFill>
                  <a:prstClr val="black"/>
                </a:solidFill>
                <a:effectLst/>
                <a:uLnTx/>
                <a:uFillTx/>
                <a:latin typeface="Segoe UI Semibold"/>
                <a:ea typeface="+mn-ea"/>
                <a:cs typeface="+mn-cs"/>
              </a:rPr>
              <a:t> para </a:t>
            </a:r>
            <a:r>
              <a:rPr kumimoji="0" lang="en-IN" sz="1800" b="0" i="0" u="none" strike="noStrike" kern="1200" cap="none" spc="0" normalizeH="0" baseline="0" noProof="0" dirty="0" err="1">
                <a:ln>
                  <a:noFill/>
                </a:ln>
                <a:solidFill>
                  <a:prstClr val="black"/>
                </a:solidFill>
                <a:effectLst/>
                <a:uLnTx/>
                <a:uFillTx/>
                <a:latin typeface="Segoe UI Semibold"/>
                <a:ea typeface="+mn-ea"/>
                <a:cs typeface="+mn-cs"/>
              </a:rPr>
              <a:t>devs</a:t>
            </a:r>
            <a:r>
              <a:rPr kumimoji="0" lang="en-IN" sz="1800" b="0" i="0" u="none" strike="noStrike" kern="1200" cap="none" spc="0" normalizeH="0" baseline="0" noProof="0" dirty="0">
                <a:ln>
                  <a:noFill/>
                </a:ln>
                <a:solidFill>
                  <a:prstClr val="black"/>
                </a:solidFill>
                <a:effectLst/>
                <a:uLnTx/>
                <a:uFillTx/>
                <a:latin typeface="Segoe UI Semibold"/>
                <a:ea typeface="+mn-ea"/>
                <a:cs typeface="+mn-cs"/>
              </a:rPr>
              <a:t> &amp; ops</a:t>
            </a:r>
          </a:p>
        </p:txBody>
      </p:sp>
      <p:sp>
        <p:nvSpPr>
          <p:cNvPr id="254" name="Rectangle 253">
            <a:extLst>
              <a:ext uri="{FF2B5EF4-FFF2-40B4-BE49-F238E27FC236}">
                <a16:creationId xmlns:a16="http://schemas.microsoft.com/office/drawing/2014/main" id="{2E6574BC-2129-4CD5-8675-2498B91AD5F4}"/>
              </a:ext>
            </a:extLst>
          </p:cNvPr>
          <p:cNvSpPr/>
          <p:nvPr/>
        </p:nvSpPr>
        <p:spPr>
          <a:xfrm>
            <a:off x="8703846" y="2658277"/>
            <a:ext cx="3369041"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Semibold"/>
                <a:ea typeface="+mn-ea"/>
                <a:cs typeface="+mn-cs"/>
              </a:rPr>
              <a:t>Recursos de </a:t>
            </a:r>
            <a:r>
              <a:rPr kumimoji="0" lang="en-IN" sz="1800" b="0" i="0" u="none" strike="noStrike" kern="1200" cap="none" spc="0" normalizeH="0" baseline="0" noProof="0" dirty="0" err="1">
                <a:ln>
                  <a:noFill/>
                </a:ln>
                <a:solidFill>
                  <a:prstClr val="black"/>
                </a:solidFill>
                <a:effectLst/>
                <a:uLnTx/>
                <a:uFillTx/>
                <a:latin typeface="Segoe UI Semibold"/>
                <a:ea typeface="+mn-ea"/>
                <a:cs typeface="+mn-cs"/>
              </a:rPr>
              <a:t>nível</a:t>
            </a:r>
            <a:r>
              <a:rPr kumimoji="0" lang="en-IN" sz="1800" b="0" i="0" u="none" strike="noStrike" kern="1200" cap="none" spc="0" normalizeH="0" baseline="0" noProof="0" dirty="0">
                <a:ln>
                  <a:noFill/>
                </a:ln>
                <a:solidFill>
                  <a:prstClr val="black"/>
                </a:solidFill>
                <a:effectLst/>
                <a:uLnTx/>
                <a:uFillTx/>
                <a:latin typeface="Segoe UI Semibold"/>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Semibold"/>
                <a:ea typeface="+mn-ea"/>
                <a:cs typeface="+mn-cs"/>
              </a:rPr>
              <a:t>empresarial</a:t>
            </a:r>
            <a:endParaRPr kumimoji="0" lang="en-IN" sz="1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255" name="Rectangle 254">
            <a:extLst>
              <a:ext uri="{FF2B5EF4-FFF2-40B4-BE49-F238E27FC236}">
                <a16:creationId xmlns:a16="http://schemas.microsoft.com/office/drawing/2014/main" id="{0B7F4A44-8A47-4F21-AA1E-6ED59A9F6DB5}"/>
              </a:ext>
            </a:extLst>
          </p:cNvPr>
          <p:cNvSpPr/>
          <p:nvPr/>
        </p:nvSpPr>
        <p:spPr>
          <a:xfrm>
            <a:off x="4983411" y="2658277"/>
            <a:ext cx="2767529"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egoe UI Semibold"/>
                <a:ea typeface="+mn-ea"/>
                <a:cs typeface="+mn-cs"/>
              </a:rPr>
              <a:t>Plataforma </a:t>
            </a:r>
            <a:r>
              <a:rPr kumimoji="0" lang="en-IN" sz="1800" b="0" i="0" u="none" strike="noStrike" kern="1200" cap="none" spc="0" normalizeH="0" baseline="0" noProof="0" dirty="0" err="1">
                <a:ln>
                  <a:noFill/>
                </a:ln>
                <a:solidFill>
                  <a:prstClr val="black"/>
                </a:solidFill>
                <a:effectLst/>
                <a:uLnTx/>
                <a:uFillTx/>
                <a:latin typeface="Segoe UI Semibold"/>
                <a:ea typeface="+mn-ea"/>
                <a:cs typeface="+mn-cs"/>
              </a:rPr>
              <a:t>totalmente</a:t>
            </a:r>
            <a:r>
              <a:rPr kumimoji="0" lang="en-IN" sz="1800" b="0" i="0" u="none" strike="noStrike" kern="1200" cap="none" spc="0" normalizeH="0" baseline="0" noProof="0" dirty="0">
                <a:ln>
                  <a:noFill/>
                </a:ln>
                <a:solidFill>
                  <a:prstClr val="black"/>
                </a:solidFill>
                <a:effectLst/>
                <a:uLnTx/>
                <a:uFillTx/>
                <a:latin typeface="Segoe UI Semibold"/>
                <a:ea typeface="+mn-ea"/>
                <a:cs typeface="+mn-cs"/>
              </a:rPr>
              <a:t> </a:t>
            </a:r>
            <a:r>
              <a:rPr kumimoji="0" lang="en-IN" sz="1800" b="0" i="0" u="none" strike="noStrike" kern="1200" cap="none" spc="0" normalizeH="0" baseline="0" noProof="0" dirty="0" err="1">
                <a:ln>
                  <a:noFill/>
                </a:ln>
                <a:solidFill>
                  <a:prstClr val="black"/>
                </a:solidFill>
                <a:effectLst/>
                <a:uLnTx/>
                <a:uFillTx/>
                <a:latin typeface="Segoe UI Semibold"/>
                <a:ea typeface="+mn-ea"/>
                <a:cs typeface="+mn-cs"/>
              </a:rPr>
              <a:t>gerenciada</a:t>
            </a:r>
            <a:endParaRPr kumimoji="0" lang="en-IN" sz="1800" b="0" i="0" u="none" strike="noStrike" kern="1200" cap="none" spc="0" normalizeH="0" baseline="0" noProof="0" dirty="0">
              <a:ln>
                <a:noFill/>
              </a:ln>
              <a:solidFill>
                <a:prstClr val="black"/>
              </a:solidFill>
              <a:effectLst/>
              <a:uLnTx/>
              <a:uFillTx/>
              <a:latin typeface="Segoe UI Semibold"/>
              <a:ea typeface="+mn-ea"/>
              <a:cs typeface="+mn-cs"/>
            </a:endParaRPr>
          </a:p>
        </p:txBody>
      </p:sp>
      <p:cxnSp>
        <p:nvCxnSpPr>
          <p:cNvPr id="256" name="Straight Connector 255">
            <a:extLst>
              <a:ext uri="{FF2B5EF4-FFF2-40B4-BE49-F238E27FC236}">
                <a16:creationId xmlns:a16="http://schemas.microsoft.com/office/drawing/2014/main" id="{25B81BFD-5369-4D6C-A256-9086BE4EFBF2}"/>
              </a:ext>
            </a:extLst>
          </p:cNvPr>
          <p:cNvCxnSpPr>
            <a:cxnSpLocks/>
          </p:cNvCxnSpPr>
          <p:nvPr/>
        </p:nvCxnSpPr>
        <p:spPr>
          <a:xfrm>
            <a:off x="8321094" y="3148313"/>
            <a:ext cx="0" cy="3657600"/>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E546584-D1E5-4729-9109-3BE350C9FCE0}"/>
              </a:ext>
            </a:extLst>
          </p:cNvPr>
          <p:cNvCxnSpPr>
            <a:cxnSpLocks/>
          </p:cNvCxnSpPr>
          <p:nvPr/>
        </p:nvCxnSpPr>
        <p:spPr>
          <a:xfrm>
            <a:off x="4160574" y="3148313"/>
            <a:ext cx="0" cy="3657600"/>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95B7EA7-53C1-4DE0-9485-09A9CE840F8F}"/>
              </a:ext>
            </a:extLst>
          </p:cNvPr>
          <p:cNvGrpSpPr/>
          <p:nvPr/>
        </p:nvGrpSpPr>
        <p:grpSpPr>
          <a:xfrm>
            <a:off x="8475825" y="4370991"/>
            <a:ext cx="3576274" cy="276999"/>
            <a:chOff x="8475825" y="3236670"/>
            <a:chExt cx="3576274" cy="276999"/>
          </a:xfrm>
        </p:grpSpPr>
        <p:sp>
          <p:nvSpPr>
            <p:cNvPr id="398" name="Rectangle 397">
              <a:extLst>
                <a:ext uri="{FF2B5EF4-FFF2-40B4-BE49-F238E27FC236}">
                  <a16:creationId xmlns:a16="http://schemas.microsoft.com/office/drawing/2014/main" id="{4E916526-EA06-4777-AB2A-69E1A9B09014}"/>
                </a:ext>
              </a:extLst>
            </p:cNvPr>
            <p:cNvSpPr/>
            <p:nvPr/>
          </p:nvSpPr>
          <p:spPr>
            <a:xfrm>
              <a:off x="8846289" y="3236670"/>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pt-BR"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Alcance global e presença local</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grpSp>
          <p:nvGrpSpPr>
            <p:cNvPr id="443" name="Group 442">
              <a:extLst>
                <a:ext uri="{FF2B5EF4-FFF2-40B4-BE49-F238E27FC236}">
                  <a16:creationId xmlns:a16="http://schemas.microsoft.com/office/drawing/2014/main" id="{053B396E-8EEB-4A60-B538-9B991CFF02F6}"/>
                </a:ext>
              </a:extLst>
            </p:cNvPr>
            <p:cNvGrpSpPr/>
            <p:nvPr/>
          </p:nvGrpSpPr>
          <p:grpSpPr>
            <a:xfrm>
              <a:off x="8475825" y="3242365"/>
              <a:ext cx="264489" cy="265609"/>
              <a:chOff x="3841750" y="3327404"/>
              <a:chExt cx="374651" cy="376237"/>
            </a:xfrm>
            <a:solidFill>
              <a:schemeClr val="accent1"/>
            </a:solidFill>
          </p:grpSpPr>
          <p:sp>
            <p:nvSpPr>
              <p:cNvPr id="444" name="Freeform 155">
                <a:extLst>
                  <a:ext uri="{FF2B5EF4-FFF2-40B4-BE49-F238E27FC236}">
                    <a16:creationId xmlns:a16="http://schemas.microsoft.com/office/drawing/2014/main" id="{837AFDA8-9F4E-4657-BCB5-852F5C94413B}"/>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5" name="Freeform 156">
                <a:extLst>
                  <a:ext uri="{FF2B5EF4-FFF2-40B4-BE49-F238E27FC236}">
                    <a16:creationId xmlns:a16="http://schemas.microsoft.com/office/drawing/2014/main" id="{C3C08016-4032-46A6-A35C-631839002EBA}"/>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6" name="Freeform 157">
                <a:extLst>
                  <a:ext uri="{FF2B5EF4-FFF2-40B4-BE49-F238E27FC236}">
                    <a16:creationId xmlns:a16="http://schemas.microsoft.com/office/drawing/2014/main" id="{1845FEA7-34B7-47A3-8588-81E59AA278CD}"/>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7" name="Freeform 158">
                <a:extLst>
                  <a:ext uri="{FF2B5EF4-FFF2-40B4-BE49-F238E27FC236}">
                    <a16:creationId xmlns:a16="http://schemas.microsoft.com/office/drawing/2014/main" id="{0910261B-936F-4DBE-8BA1-7B1E503749BE}"/>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8" name="Freeform 159">
                <a:extLst>
                  <a:ext uri="{FF2B5EF4-FFF2-40B4-BE49-F238E27FC236}">
                    <a16:creationId xmlns:a16="http://schemas.microsoft.com/office/drawing/2014/main" id="{6D021BA8-EF5A-4E6E-AF52-374C39715B8E}"/>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9" name="Freeform 160">
                <a:extLst>
                  <a:ext uri="{FF2B5EF4-FFF2-40B4-BE49-F238E27FC236}">
                    <a16:creationId xmlns:a16="http://schemas.microsoft.com/office/drawing/2014/main" id="{A9344DE3-0A20-40A2-8418-D0174C1943E1}"/>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0" name="Freeform 161">
                <a:extLst>
                  <a:ext uri="{FF2B5EF4-FFF2-40B4-BE49-F238E27FC236}">
                    <a16:creationId xmlns:a16="http://schemas.microsoft.com/office/drawing/2014/main" id="{EF6C005C-14F6-4D17-A560-93BDF4545C3A}"/>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1" name="Freeform 162">
                <a:extLst>
                  <a:ext uri="{FF2B5EF4-FFF2-40B4-BE49-F238E27FC236}">
                    <a16:creationId xmlns:a16="http://schemas.microsoft.com/office/drawing/2014/main" id="{E6529174-FE3A-4B7D-A426-4D18117D2B63}"/>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2" name="Freeform 163">
                <a:extLst>
                  <a:ext uri="{FF2B5EF4-FFF2-40B4-BE49-F238E27FC236}">
                    <a16:creationId xmlns:a16="http://schemas.microsoft.com/office/drawing/2014/main" id="{267C3BD5-8EE5-422C-9D6E-9E8C1D5B6B06}"/>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4D72A24B-5B9C-4C8A-BAD0-2802E4A3255E}"/>
              </a:ext>
            </a:extLst>
          </p:cNvPr>
          <p:cNvGrpSpPr/>
          <p:nvPr/>
        </p:nvGrpSpPr>
        <p:grpSpPr>
          <a:xfrm>
            <a:off x="8437864" y="5004048"/>
            <a:ext cx="3614235" cy="339466"/>
            <a:chOff x="8437864" y="3876183"/>
            <a:chExt cx="3614235" cy="339466"/>
          </a:xfrm>
        </p:grpSpPr>
        <p:sp>
          <p:nvSpPr>
            <p:cNvPr id="415" name="Rectangle 414">
              <a:extLst>
                <a:ext uri="{FF2B5EF4-FFF2-40B4-BE49-F238E27FC236}">
                  <a16:creationId xmlns:a16="http://schemas.microsoft.com/office/drawing/2014/main" id="{30574CB9-758E-48D0-8337-1630672AEC20}"/>
                </a:ext>
              </a:extLst>
            </p:cNvPr>
            <p:cNvSpPr/>
            <p:nvPr/>
          </p:nvSpPr>
          <p:spPr>
            <a:xfrm>
              <a:off x="8846289" y="3909260"/>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282828"/>
                  </a:solidFill>
                  <a:effectLst/>
                  <a:uLnTx/>
                  <a:uFillTx/>
                  <a:latin typeface="Segoe UI"/>
                  <a:ea typeface="+mn-ea"/>
                  <a:cs typeface="Segoe UI" panose="020B0502040204020203" pitchFamily="34" charset="0"/>
                </a:rPr>
                <a:t>Suporte</a:t>
              </a:r>
              <a:r>
                <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 </a:t>
              </a:r>
              <a:r>
                <a:rPr kumimoji="0" lang="en-US" sz="1200" b="0" i="0" u="none" strike="noStrike" kern="0" cap="none" spc="0" normalizeH="0" baseline="0" noProof="0" dirty="0" err="1">
                  <a:ln>
                    <a:noFill/>
                  </a:ln>
                  <a:solidFill>
                    <a:srgbClr val="282828"/>
                  </a:solidFill>
                  <a:effectLst/>
                  <a:uLnTx/>
                  <a:uFillTx/>
                  <a:latin typeface="Segoe UI"/>
                  <a:ea typeface="+mn-ea"/>
                  <a:cs typeface="Segoe UI" panose="020B0502040204020203" pitchFamily="34" charset="0"/>
                </a:rPr>
                <a:t>híbrido</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grpSp>
          <p:nvGrpSpPr>
            <p:cNvPr id="456" name="Group 49">
              <a:extLst>
                <a:ext uri="{FF2B5EF4-FFF2-40B4-BE49-F238E27FC236}">
                  <a16:creationId xmlns:a16="http://schemas.microsoft.com/office/drawing/2014/main" id="{B28FCF94-BF30-48C0-8965-4F452D551AF7}"/>
                </a:ext>
              </a:extLst>
            </p:cNvPr>
            <p:cNvGrpSpPr>
              <a:grpSpLocks noChangeAspect="1"/>
            </p:cNvGrpSpPr>
            <p:nvPr/>
          </p:nvGrpSpPr>
          <p:grpSpPr bwMode="auto">
            <a:xfrm>
              <a:off x="8437864" y="3876183"/>
              <a:ext cx="340411" cy="339466"/>
              <a:chOff x="3989" y="1530"/>
              <a:chExt cx="360" cy="359"/>
            </a:xfrm>
          </p:grpSpPr>
          <p:sp>
            <p:nvSpPr>
              <p:cNvPr id="457" name="Freeform 50">
                <a:extLst>
                  <a:ext uri="{FF2B5EF4-FFF2-40B4-BE49-F238E27FC236}">
                    <a16:creationId xmlns:a16="http://schemas.microsoft.com/office/drawing/2014/main" id="{FC49DF64-A5C0-4122-9C12-E68B9B4BDE6C}"/>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8" name="Freeform 51">
                <a:extLst>
                  <a:ext uri="{FF2B5EF4-FFF2-40B4-BE49-F238E27FC236}">
                    <a16:creationId xmlns:a16="http://schemas.microsoft.com/office/drawing/2014/main" id="{8FBBE9BE-6BEB-4DB9-82DF-3EBA57008C95}"/>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9" name="Freeform 52">
                <a:extLst>
                  <a:ext uri="{FF2B5EF4-FFF2-40B4-BE49-F238E27FC236}">
                    <a16:creationId xmlns:a16="http://schemas.microsoft.com/office/drawing/2014/main" id="{088131F9-F71B-492E-B062-F0E49C989B57}"/>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0" name="Freeform 53">
                <a:extLst>
                  <a:ext uri="{FF2B5EF4-FFF2-40B4-BE49-F238E27FC236}">
                    <a16:creationId xmlns:a16="http://schemas.microsoft.com/office/drawing/2014/main" id="{242563AF-8E88-4CF8-97B8-1CDA95D0C479}"/>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1" name="Freeform 54">
                <a:extLst>
                  <a:ext uri="{FF2B5EF4-FFF2-40B4-BE49-F238E27FC236}">
                    <a16:creationId xmlns:a16="http://schemas.microsoft.com/office/drawing/2014/main" id="{A3A50A4E-8CF4-4ADA-A2CD-3DBC4718C10D}"/>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2" name="Freeform 55">
                <a:extLst>
                  <a:ext uri="{FF2B5EF4-FFF2-40B4-BE49-F238E27FC236}">
                    <a16:creationId xmlns:a16="http://schemas.microsoft.com/office/drawing/2014/main" id="{00215130-FA3F-4E77-8770-698A5A69C8F9}"/>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3" name="Freeform 56">
                <a:extLst>
                  <a:ext uri="{FF2B5EF4-FFF2-40B4-BE49-F238E27FC236}">
                    <a16:creationId xmlns:a16="http://schemas.microsoft.com/office/drawing/2014/main" id="{01285080-4CDF-4B83-970D-21837925C76D}"/>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4" name="Freeform 57">
                <a:extLst>
                  <a:ext uri="{FF2B5EF4-FFF2-40B4-BE49-F238E27FC236}">
                    <a16:creationId xmlns:a16="http://schemas.microsoft.com/office/drawing/2014/main" id="{B26BA06B-4818-4F58-A37E-307183E642A6}"/>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0FA9F6D5-1DE9-4F90-B715-E6992D582212}"/>
              </a:ext>
            </a:extLst>
          </p:cNvPr>
          <p:cNvGrpSpPr/>
          <p:nvPr/>
        </p:nvGrpSpPr>
        <p:grpSpPr>
          <a:xfrm>
            <a:off x="8460837" y="5678679"/>
            <a:ext cx="3591262" cy="294464"/>
            <a:chOff x="8460837" y="4564656"/>
            <a:chExt cx="3591262" cy="294464"/>
          </a:xfrm>
        </p:grpSpPr>
        <p:sp>
          <p:nvSpPr>
            <p:cNvPr id="412" name="Rectangle 411">
              <a:extLst>
                <a:ext uri="{FF2B5EF4-FFF2-40B4-BE49-F238E27FC236}">
                  <a16:creationId xmlns:a16="http://schemas.microsoft.com/office/drawing/2014/main" id="{85C04B63-95B1-4F2B-8234-0779D7667222}"/>
                </a:ext>
              </a:extLst>
            </p:cNvPr>
            <p:cNvSpPr/>
            <p:nvPr/>
          </p:nvSpPr>
          <p:spPr>
            <a:xfrm>
              <a:off x="8846289" y="458168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pt-BR"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Integração do Azure Active </a:t>
              </a:r>
              <a:r>
                <a:rPr kumimoji="0" lang="pt-BR" sz="1200" b="0" i="0" u="none" strike="noStrike" kern="0" cap="none" spc="0" normalizeH="0" baseline="0" noProof="0" dirty="0" err="1">
                  <a:ln>
                    <a:noFill/>
                  </a:ln>
                  <a:solidFill>
                    <a:srgbClr val="282828"/>
                  </a:solidFill>
                  <a:effectLst/>
                  <a:uLnTx/>
                  <a:uFillTx/>
                  <a:latin typeface="Segoe UI"/>
                  <a:ea typeface="+mn-ea"/>
                  <a:cs typeface="Segoe UI" panose="020B0502040204020203" pitchFamily="34" charset="0"/>
                </a:rPr>
                <a:t>Directory</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grpSp>
          <p:nvGrpSpPr>
            <p:cNvPr id="473" name="Group 472">
              <a:extLst>
                <a:ext uri="{FF2B5EF4-FFF2-40B4-BE49-F238E27FC236}">
                  <a16:creationId xmlns:a16="http://schemas.microsoft.com/office/drawing/2014/main" id="{DA4198FB-0099-47E7-8DA6-B57F69F59B99}"/>
                </a:ext>
              </a:extLst>
            </p:cNvPr>
            <p:cNvGrpSpPr/>
            <p:nvPr/>
          </p:nvGrpSpPr>
          <p:grpSpPr>
            <a:xfrm>
              <a:off x="8460837" y="4564656"/>
              <a:ext cx="294464" cy="294464"/>
              <a:chOff x="8619439" y="3899815"/>
              <a:chExt cx="294464" cy="294464"/>
            </a:xfrm>
          </p:grpSpPr>
          <p:grpSp>
            <p:nvGrpSpPr>
              <p:cNvPr id="474" name="Group 473">
                <a:extLst>
                  <a:ext uri="{FF2B5EF4-FFF2-40B4-BE49-F238E27FC236}">
                    <a16:creationId xmlns:a16="http://schemas.microsoft.com/office/drawing/2014/main" id="{2BEBFD39-73F6-47AD-A189-F0FA4430B879}"/>
                  </a:ext>
                </a:extLst>
              </p:cNvPr>
              <p:cNvGrpSpPr/>
              <p:nvPr/>
            </p:nvGrpSpPr>
            <p:grpSpPr>
              <a:xfrm>
                <a:off x="8619439" y="4064979"/>
                <a:ext cx="129300" cy="129300"/>
                <a:chOff x="8619439" y="4064979"/>
                <a:chExt cx="129300" cy="129300"/>
              </a:xfrm>
              <a:solidFill>
                <a:schemeClr val="accent2"/>
              </a:solidFill>
            </p:grpSpPr>
            <p:sp>
              <p:nvSpPr>
                <p:cNvPr id="476" name="Freeform 21">
                  <a:extLst>
                    <a:ext uri="{FF2B5EF4-FFF2-40B4-BE49-F238E27FC236}">
                      <a16:creationId xmlns:a16="http://schemas.microsoft.com/office/drawing/2014/main" id="{3350B6AD-6211-4FF8-8FFF-C260C1A3285C}"/>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7" name="Freeform 22">
                  <a:extLst>
                    <a:ext uri="{FF2B5EF4-FFF2-40B4-BE49-F238E27FC236}">
                      <a16:creationId xmlns:a16="http://schemas.microsoft.com/office/drawing/2014/main" id="{457CA025-8AB1-47B6-95A6-F9EB8DB0EFEA}"/>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8" name="Freeform 23">
                  <a:extLst>
                    <a:ext uri="{FF2B5EF4-FFF2-40B4-BE49-F238E27FC236}">
                      <a16:creationId xmlns:a16="http://schemas.microsoft.com/office/drawing/2014/main" id="{5CE497F9-8665-47F8-8F1A-AA1116C075B6}"/>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9" name="Freeform 24">
                  <a:extLst>
                    <a:ext uri="{FF2B5EF4-FFF2-40B4-BE49-F238E27FC236}">
                      <a16:creationId xmlns:a16="http://schemas.microsoft.com/office/drawing/2014/main" id="{667A2430-AA9C-4C11-A6D0-F64C773E5AE0}"/>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0" name="Freeform 25">
                  <a:extLst>
                    <a:ext uri="{FF2B5EF4-FFF2-40B4-BE49-F238E27FC236}">
                      <a16:creationId xmlns:a16="http://schemas.microsoft.com/office/drawing/2014/main" id="{1559658A-580E-440E-BC32-B2494102F690}"/>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1" name="Freeform 26">
                  <a:extLst>
                    <a:ext uri="{FF2B5EF4-FFF2-40B4-BE49-F238E27FC236}">
                      <a16:creationId xmlns:a16="http://schemas.microsoft.com/office/drawing/2014/main" id="{A00FEE01-BA48-47CD-A81A-D36F00C1FD7D}"/>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2" name="Freeform 27">
                  <a:extLst>
                    <a:ext uri="{FF2B5EF4-FFF2-40B4-BE49-F238E27FC236}">
                      <a16:creationId xmlns:a16="http://schemas.microsoft.com/office/drawing/2014/main" id="{49F3275B-6150-4622-A2AE-DEE68E6E3A75}"/>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3" name="Freeform 28">
                  <a:extLst>
                    <a:ext uri="{FF2B5EF4-FFF2-40B4-BE49-F238E27FC236}">
                      <a16:creationId xmlns:a16="http://schemas.microsoft.com/office/drawing/2014/main" id="{2E0094B7-A1F6-488C-92B8-B658843D04C1}"/>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4" name="Freeform 29">
                  <a:extLst>
                    <a:ext uri="{FF2B5EF4-FFF2-40B4-BE49-F238E27FC236}">
                      <a16:creationId xmlns:a16="http://schemas.microsoft.com/office/drawing/2014/main" id="{05090820-B6EB-492A-86E8-3CC639E21EC1}"/>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75" name="Freeform 30">
                <a:extLst>
                  <a:ext uri="{FF2B5EF4-FFF2-40B4-BE49-F238E27FC236}">
                    <a16:creationId xmlns:a16="http://schemas.microsoft.com/office/drawing/2014/main" id="{3E270418-AE24-46AF-A989-C018E43F884C}"/>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FC8490F8-5AC4-4393-B113-2DEFF9E2E51E}"/>
              </a:ext>
            </a:extLst>
          </p:cNvPr>
          <p:cNvGrpSpPr/>
          <p:nvPr/>
        </p:nvGrpSpPr>
        <p:grpSpPr>
          <a:xfrm>
            <a:off x="8468177" y="6316278"/>
            <a:ext cx="3583922" cy="345290"/>
            <a:chOff x="8468177" y="5185224"/>
            <a:chExt cx="3583922" cy="345290"/>
          </a:xfrm>
        </p:grpSpPr>
        <p:sp>
          <p:nvSpPr>
            <p:cNvPr id="421" name="Rectangle 420">
              <a:extLst>
                <a:ext uri="{FF2B5EF4-FFF2-40B4-BE49-F238E27FC236}">
                  <a16:creationId xmlns:a16="http://schemas.microsoft.com/office/drawing/2014/main" id="{FD3A60E1-2E62-48CE-B2C7-30E064112C4C}"/>
                </a:ext>
              </a:extLst>
            </p:cNvPr>
            <p:cNvSpPr/>
            <p:nvPr/>
          </p:nvSpPr>
          <p:spPr>
            <a:xfrm>
              <a:off x="8846289" y="524367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pt-BR"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Certificações de segurança e conformidade</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grpSp>
          <p:nvGrpSpPr>
            <p:cNvPr id="485" name="Group 484">
              <a:extLst>
                <a:ext uri="{FF2B5EF4-FFF2-40B4-BE49-F238E27FC236}">
                  <a16:creationId xmlns:a16="http://schemas.microsoft.com/office/drawing/2014/main" id="{B9DCA03F-7361-4151-9A4E-7C33E7FFA250}"/>
                </a:ext>
              </a:extLst>
            </p:cNvPr>
            <p:cNvGrpSpPr/>
            <p:nvPr/>
          </p:nvGrpSpPr>
          <p:grpSpPr>
            <a:xfrm>
              <a:off x="8468177" y="5185224"/>
              <a:ext cx="279784" cy="345290"/>
              <a:chOff x="1980078" y="253998"/>
              <a:chExt cx="3830386" cy="4727197"/>
            </a:xfrm>
            <a:solidFill>
              <a:schemeClr val="accent1"/>
            </a:solidFill>
          </p:grpSpPr>
          <p:sp>
            <p:nvSpPr>
              <p:cNvPr id="486" name="Rectangle 27">
                <a:extLst>
                  <a:ext uri="{FF2B5EF4-FFF2-40B4-BE49-F238E27FC236}">
                    <a16:creationId xmlns:a16="http://schemas.microsoft.com/office/drawing/2014/main" id="{38C14C5D-5D52-42D6-B3C0-073AD3863BDC}"/>
                  </a:ext>
                </a:extLst>
              </p:cNvPr>
              <p:cNvSpPr>
                <a:spLocks noChangeArrowheads="1"/>
              </p:cNvSpPr>
              <p:nvPr/>
            </p:nvSpPr>
            <p:spPr bwMode="auto">
              <a:xfrm>
                <a:off x="1980078" y="2169196"/>
                <a:ext cx="3830386" cy="281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7" name="Freeform 29">
                <a:extLst>
                  <a:ext uri="{FF2B5EF4-FFF2-40B4-BE49-F238E27FC236}">
                    <a16:creationId xmlns:a16="http://schemas.microsoft.com/office/drawing/2014/main" id="{C1DE3284-2CBB-4B41-AC5F-04ED855193A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8" name="Freeform 30">
                <a:extLst>
                  <a:ext uri="{FF2B5EF4-FFF2-40B4-BE49-F238E27FC236}">
                    <a16:creationId xmlns:a16="http://schemas.microsoft.com/office/drawing/2014/main" id="{0A002EFA-CFA1-4E88-A914-C0D9A03D6092}"/>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9" name="Freeform: Shape 488">
                <a:extLst>
                  <a:ext uri="{FF2B5EF4-FFF2-40B4-BE49-F238E27FC236}">
                    <a16:creationId xmlns:a16="http://schemas.microsoft.com/office/drawing/2014/main" id="{9497C0B9-4C80-4EC5-84F7-B6D39160C217}"/>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0E016567-B89A-4961-B29C-E93522B43932}"/>
              </a:ext>
            </a:extLst>
          </p:cNvPr>
          <p:cNvGrpSpPr/>
          <p:nvPr/>
        </p:nvGrpSpPr>
        <p:grpSpPr>
          <a:xfrm>
            <a:off x="4379661" y="4370991"/>
            <a:ext cx="3568271" cy="276999"/>
            <a:chOff x="4379661" y="3236670"/>
            <a:chExt cx="3568271" cy="276999"/>
          </a:xfrm>
        </p:grpSpPr>
        <p:sp>
          <p:nvSpPr>
            <p:cNvPr id="356" name="Rectangle 355">
              <a:extLst>
                <a:ext uri="{FF2B5EF4-FFF2-40B4-BE49-F238E27FC236}">
                  <a16:creationId xmlns:a16="http://schemas.microsoft.com/office/drawing/2014/main" id="{0B1B91AB-73B6-4447-B683-CFF697BDFE5F}"/>
                </a:ext>
              </a:extLst>
            </p:cNvPr>
            <p:cNvSpPr/>
            <p:nvPr/>
          </p:nvSpPr>
          <p:spPr>
            <a:xfrm>
              <a:off x="4742122" y="3236670"/>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Auto scale </a:t>
              </a:r>
              <a:r>
                <a:rPr lang="en-US" sz="1200" kern="0" dirty="0">
                  <a:solidFill>
                    <a:srgbClr val="282828"/>
                  </a:solidFill>
                  <a:latin typeface="Segoe UI"/>
                  <a:cs typeface="Segoe UI" panose="020B0502040204020203" pitchFamily="34" charset="0"/>
                </a:rPr>
                <a:t>e</a:t>
              </a:r>
              <a:r>
                <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 load balancing</a:t>
              </a:r>
            </a:p>
          </p:txBody>
        </p:sp>
        <p:grpSp>
          <p:nvGrpSpPr>
            <p:cNvPr id="439" name="Group 20">
              <a:extLst>
                <a:ext uri="{FF2B5EF4-FFF2-40B4-BE49-F238E27FC236}">
                  <a16:creationId xmlns:a16="http://schemas.microsoft.com/office/drawing/2014/main" id="{10D40CA4-2173-412E-93F0-74B70240CD6F}"/>
                </a:ext>
              </a:extLst>
            </p:cNvPr>
            <p:cNvGrpSpPr>
              <a:grpSpLocks noChangeAspect="1"/>
            </p:cNvGrpSpPr>
            <p:nvPr/>
          </p:nvGrpSpPr>
          <p:grpSpPr bwMode="auto">
            <a:xfrm>
              <a:off x="4379661" y="3246844"/>
              <a:ext cx="256650" cy="256650"/>
              <a:chOff x="1614" y="999"/>
              <a:chExt cx="312" cy="312"/>
            </a:xfrm>
            <a:solidFill>
              <a:schemeClr val="accent2"/>
            </a:solidFill>
          </p:grpSpPr>
          <p:sp>
            <p:nvSpPr>
              <p:cNvPr id="440" name="Rectangle 21">
                <a:extLst>
                  <a:ext uri="{FF2B5EF4-FFF2-40B4-BE49-F238E27FC236}">
                    <a16:creationId xmlns:a16="http://schemas.microsoft.com/office/drawing/2014/main" id="{46198B00-970D-4B06-B29B-AE9E54151957}"/>
                  </a:ext>
                </a:extLst>
              </p:cNvPr>
              <p:cNvSpPr>
                <a:spLocks noChangeArrowheads="1"/>
              </p:cNvSpPr>
              <p:nvPr/>
            </p:nvSpPr>
            <p:spPr bwMode="auto">
              <a:xfrm>
                <a:off x="1614"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1" name="Rectangle 22">
                <a:extLst>
                  <a:ext uri="{FF2B5EF4-FFF2-40B4-BE49-F238E27FC236}">
                    <a16:creationId xmlns:a16="http://schemas.microsoft.com/office/drawing/2014/main" id="{241F5FE3-57B9-4EFA-B148-CCDB60D68EB2}"/>
                  </a:ext>
                </a:extLst>
              </p:cNvPr>
              <p:cNvSpPr>
                <a:spLocks noChangeArrowheads="1"/>
              </p:cNvSpPr>
              <p:nvPr/>
            </p:nvSpPr>
            <p:spPr bwMode="auto">
              <a:xfrm>
                <a:off x="1614" y="999"/>
                <a:ext cx="312" cy="1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2" name="Rectangle 23">
                <a:extLst>
                  <a:ext uri="{FF2B5EF4-FFF2-40B4-BE49-F238E27FC236}">
                    <a16:creationId xmlns:a16="http://schemas.microsoft.com/office/drawing/2014/main" id="{D958F274-C007-4274-91F8-59675EE37A78}"/>
                  </a:ext>
                </a:extLst>
              </p:cNvPr>
              <p:cNvSpPr>
                <a:spLocks noChangeArrowheads="1"/>
              </p:cNvSpPr>
              <p:nvPr/>
            </p:nvSpPr>
            <p:spPr bwMode="auto">
              <a:xfrm>
                <a:off x="1789" y="999"/>
                <a:ext cx="137"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C8A625BA-C627-4B31-8A93-1B2BAA7C02F9}"/>
              </a:ext>
            </a:extLst>
          </p:cNvPr>
          <p:cNvGrpSpPr/>
          <p:nvPr/>
        </p:nvGrpSpPr>
        <p:grpSpPr>
          <a:xfrm>
            <a:off x="4339557" y="5005352"/>
            <a:ext cx="3608375" cy="493438"/>
            <a:chOff x="4339557" y="3877487"/>
            <a:chExt cx="3608375" cy="493438"/>
          </a:xfrm>
        </p:grpSpPr>
        <p:sp>
          <p:nvSpPr>
            <p:cNvPr id="373" name="Rectangle 372">
              <a:extLst>
                <a:ext uri="{FF2B5EF4-FFF2-40B4-BE49-F238E27FC236}">
                  <a16:creationId xmlns:a16="http://schemas.microsoft.com/office/drawing/2014/main" id="{65269598-DDDE-4F5A-8348-A71E462385E0}"/>
                </a:ext>
              </a:extLst>
            </p:cNvPr>
            <p:cNvSpPr/>
            <p:nvPr/>
          </p:nvSpPr>
          <p:spPr>
            <a:xfrm>
              <a:off x="4742122" y="3909260"/>
              <a:ext cx="3205810" cy="461665"/>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pt-BR"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Alta disponibilidade com correção automática</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grpSp>
          <p:nvGrpSpPr>
            <p:cNvPr id="453" name="Group 141">
              <a:extLst>
                <a:ext uri="{FF2B5EF4-FFF2-40B4-BE49-F238E27FC236}">
                  <a16:creationId xmlns:a16="http://schemas.microsoft.com/office/drawing/2014/main" id="{8A0B4117-E659-4653-975A-4E420AF3BE62}"/>
                </a:ext>
              </a:extLst>
            </p:cNvPr>
            <p:cNvGrpSpPr>
              <a:grpSpLocks noChangeAspect="1"/>
            </p:cNvGrpSpPr>
            <p:nvPr/>
          </p:nvGrpSpPr>
          <p:grpSpPr bwMode="auto">
            <a:xfrm>
              <a:off x="4339557" y="3877487"/>
              <a:ext cx="336859" cy="336858"/>
              <a:chOff x="388" y="2529"/>
              <a:chExt cx="359" cy="359"/>
            </a:xfrm>
          </p:grpSpPr>
          <p:sp>
            <p:nvSpPr>
              <p:cNvPr id="454" name="Freeform 142">
                <a:extLst>
                  <a:ext uri="{FF2B5EF4-FFF2-40B4-BE49-F238E27FC236}">
                    <a16:creationId xmlns:a16="http://schemas.microsoft.com/office/drawing/2014/main" id="{1722ECCA-B0BA-4287-A40D-30FA70C958AE}"/>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5" name="Freeform 143">
                <a:extLst>
                  <a:ext uri="{FF2B5EF4-FFF2-40B4-BE49-F238E27FC236}">
                    <a16:creationId xmlns:a16="http://schemas.microsoft.com/office/drawing/2014/main" id="{4E6A992E-05A1-4994-BBEF-9333D632B5B9}"/>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C75D335-6112-4FD2-B7D7-D8772309C67F}"/>
              </a:ext>
            </a:extLst>
          </p:cNvPr>
          <p:cNvGrpSpPr/>
          <p:nvPr/>
        </p:nvGrpSpPr>
        <p:grpSpPr>
          <a:xfrm>
            <a:off x="4377575" y="5676869"/>
            <a:ext cx="3570357" cy="298084"/>
            <a:chOff x="4377575" y="4561036"/>
            <a:chExt cx="3570357" cy="298084"/>
          </a:xfrm>
        </p:grpSpPr>
        <p:sp>
          <p:nvSpPr>
            <p:cNvPr id="370" name="Rectangle 369">
              <a:extLst>
                <a:ext uri="{FF2B5EF4-FFF2-40B4-BE49-F238E27FC236}">
                  <a16:creationId xmlns:a16="http://schemas.microsoft.com/office/drawing/2014/main" id="{EB48B1C7-6E9E-4D2B-9199-1334237484B7}"/>
                </a:ext>
              </a:extLst>
            </p:cNvPr>
            <p:cNvSpPr/>
            <p:nvPr/>
          </p:nvSpPr>
          <p:spPr>
            <a:xfrm>
              <a:off x="4742122" y="458168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Custos </a:t>
              </a:r>
              <a:r>
                <a:rPr kumimoji="0" lang="en-US" sz="1200" b="0" i="0" u="none" strike="noStrike" kern="0" cap="none" spc="0" normalizeH="0" baseline="0" noProof="0" dirty="0" err="1">
                  <a:ln>
                    <a:noFill/>
                  </a:ln>
                  <a:solidFill>
                    <a:srgbClr val="282828"/>
                  </a:solidFill>
                  <a:effectLst/>
                  <a:uLnTx/>
                  <a:uFillTx/>
                  <a:latin typeface="Segoe UI"/>
                  <a:ea typeface="+mn-ea"/>
                  <a:cs typeface="Segoe UI" panose="020B0502040204020203" pitchFamily="34" charset="0"/>
                </a:rPr>
                <a:t>operacionais</a:t>
              </a:r>
              <a:r>
                <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 </a:t>
              </a:r>
              <a:r>
                <a:rPr kumimoji="0" lang="en-US" sz="1200" b="0" i="0" u="none" strike="noStrike" kern="0" cap="none" spc="0" normalizeH="0" baseline="0" noProof="0" dirty="0" err="1">
                  <a:ln>
                    <a:noFill/>
                  </a:ln>
                  <a:solidFill>
                    <a:srgbClr val="282828"/>
                  </a:solidFill>
                  <a:effectLst/>
                  <a:uLnTx/>
                  <a:uFillTx/>
                  <a:latin typeface="Segoe UI"/>
                  <a:ea typeface="+mn-ea"/>
                  <a:cs typeface="Segoe UI" panose="020B0502040204020203" pitchFamily="34" charset="0"/>
                </a:rPr>
                <a:t>reduzidos</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grpSp>
          <p:nvGrpSpPr>
            <p:cNvPr id="465" name="Group 10">
              <a:extLst>
                <a:ext uri="{FF2B5EF4-FFF2-40B4-BE49-F238E27FC236}">
                  <a16:creationId xmlns:a16="http://schemas.microsoft.com/office/drawing/2014/main" id="{87E31E6D-BEFE-450D-BD84-879EE808EAFF}"/>
                </a:ext>
              </a:extLst>
            </p:cNvPr>
            <p:cNvGrpSpPr>
              <a:grpSpLocks noChangeAspect="1"/>
            </p:cNvGrpSpPr>
            <p:nvPr/>
          </p:nvGrpSpPr>
          <p:grpSpPr bwMode="auto">
            <a:xfrm>
              <a:off x="4377575" y="4561036"/>
              <a:ext cx="260823" cy="298084"/>
              <a:chOff x="1033" y="999"/>
              <a:chExt cx="273" cy="312"/>
            </a:xfrm>
            <a:solidFill>
              <a:schemeClr val="accent1"/>
            </a:solidFill>
          </p:grpSpPr>
          <p:sp>
            <p:nvSpPr>
              <p:cNvPr id="466" name="Rectangle 11">
                <a:extLst>
                  <a:ext uri="{FF2B5EF4-FFF2-40B4-BE49-F238E27FC236}">
                    <a16:creationId xmlns:a16="http://schemas.microsoft.com/office/drawing/2014/main" id="{6584FD72-FD84-4483-BAA6-E49F0F743AC9}"/>
                  </a:ext>
                </a:extLst>
              </p:cNvPr>
              <p:cNvSpPr>
                <a:spLocks noChangeArrowheads="1"/>
              </p:cNvSpPr>
              <p:nvPr/>
            </p:nvSpPr>
            <p:spPr bwMode="auto">
              <a:xfrm>
                <a:off x="1277" y="1243"/>
                <a:ext cx="2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7" name="Rectangle 12">
                <a:extLst>
                  <a:ext uri="{FF2B5EF4-FFF2-40B4-BE49-F238E27FC236}">
                    <a16:creationId xmlns:a16="http://schemas.microsoft.com/office/drawing/2014/main" id="{1CC65F3F-9529-4454-AB03-3BAFB159C13B}"/>
                  </a:ext>
                </a:extLst>
              </p:cNvPr>
              <p:cNvSpPr>
                <a:spLocks noChangeArrowheads="1"/>
              </p:cNvSpPr>
              <p:nvPr/>
            </p:nvSpPr>
            <p:spPr bwMode="auto">
              <a:xfrm>
                <a:off x="1228" y="1194"/>
                <a:ext cx="29"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8" name="Rectangle 13">
                <a:extLst>
                  <a:ext uri="{FF2B5EF4-FFF2-40B4-BE49-F238E27FC236}">
                    <a16:creationId xmlns:a16="http://schemas.microsoft.com/office/drawing/2014/main" id="{C1C1A324-F979-4AD1-A282-0774ADD2AF35}"/>
                  </a:ext>
                </a:extLst>
              </p:cNvPr>
              <p:cNvSpPr>
                <a:spLocks noChangeArrowheads="1"/>
              </p:cNvSpPr>
              <p:nvPr/>
            </p:nvSpPr>
            <p:spPr bwMode="auto">
              <a:xfrm>
                <a:off x="1179" y="1145"/>
                <a:ext cx="3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9" name="Rectangle 14">
                <a:extLst>
                  <a:ext uri="{FF2B5EF4-FFF2-40B4-BE49-F238E27FC236}">
                    <a16:creationId xmlns:a16="http://schemas.microsoft.com/office/drawing/2014/main" id="{AB140C1F-6FE7-4CAA-8B29-E1DCD6ECDA15}"/>
                  </a:ext>
                </a:extLst>
              </p:cNvPr>
              <p:cNvSpPr>
                <a:spLocks noChangeArrowheads="1"/>
              </p:cNvSpPr>
              <p:nvPr/>
            </p:nvSpPr>
            <p:spPr bwMode="auto">
              <a:xfrm>
                <a:off x="1131" y="1097"/>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0" name="Rectangle 15">
                <a:extLst>
                  <a:ext uri="{FF2B5EF4-FFF2-40B4-BE49-F238E27FC236}">
                    <a16:creationId xmlns:a16="http://schemas.microsoft.com/office/drawing/2014/main" id="{9BB0C8B2-D220-4094-A72D-3AAE0C9C1457}"/>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1" name="Rectangle 16">
                <a:extLst>
                  <a:ext uri="{FF2B5EF4-FFF2-40B4-BE49-F238E27FC236}">
                    <a16:creationId xmlns:a16="http://schemas.microsoft.com/office/drawing/2014/main" id="{58DEFC0F-BC02-4F3A-9F7C-97A3EFB12EB6}"/>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2" name="Freeform 17">
                <a:extLst>
                  <a:ext uri="{FF2B5EF4-FFF2-40B4-BE49-F238E27FC236}">
                    <a16:creationId xmlns:a16="http://schemas.microsoft.com/office/drawing/2014/main" id="{6ACE68CD-C42A-4EA6-95C0-85D2001DF54B}"/>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9358B08B-B6E4-4F97-9818-5BF555A47849}"/>
              </a:ext>
            </a:extLst>
          </p:cNvPr>
          <p:cNvGrpSpPr/>
          <p:nvPr/>
        </p:nvGrpSpPr>
        <p:grpSpPr>
          <a:xfrm>
            <a:off x="4327939" y="6308876"/>
            <a:ext cx="3619993" cy="360095"/>
            <a:chOff x="4327939" y="5177822"/>
            <a:chExt cx="3619993" cy="360095"/>
          </a:xfrm>
        </p:grpSpPr>
        <p:sp>
          <p:nvSpPr>
            <p:cNvPr id="379" name="Rectangle 378">
              <a:extLst>
                <a:ext uri="{FF2B5EF4-FFF2-40B4-BE49-F238E27FC236}">
                  <a16:creationId xmlns:a16="http://schemas.microsoft.com/office/drawing/2014/main" id="{5568D999-9728-491E-A2D2-F5A55C083878}"/>
                </a:ext>
              </a:extLst>
            </p:cNvPr>
            <p:cNvSpPr/>
            <p:nvPr/>
          </p:nvSpPr>
          <p:spPr>
            <a:xfrm>
              <a:off x="4742122" y="524367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282828"/>
                  </a:solidFill>
                  <a:effectLst/>
                  <a:uLnTx/>
                  <a:uFillTx/>
                  <a:latin typeface="Segoe UI"/>
                  <a:ea typeface="+mn-ea"/>
                  <a:cs typeface="Segoe UI" panose="020B0502040204020203" pitchFamily="34" charset="0"/>
                </a:rPr>
                <a:t>Restaurar</a:t>
              </a:r>
              <a:r>
                <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 e </a:t>
              </a:r>
              <a:r>
                <a:rPr kumimoji="0" lang="en-US" sz="1200" b="0" i="0" u="none" strike="noStrike" kern="0" cap="none" spc="0" normalizeH="0" baseline="0" noProof="0" dirty="0" err="1">
                  <a:ln>
                    <a:noFill/>
                  </a:ln>
                  <a:solidFill>
                    <a:srgbClr val="282828"/>
                  </a:solidFill>
                  <a:effectLst/>
                  <a:uLnTx/>
                  <a:uFillTx/>
                  <a:latin typeface="Segoe UI"/>
                  <a:ea typeface="+mn-ea"/>
                  <a:cs typeface="Segoe UI" panose="020B0502040204020203" pitchFamily="34" charset="0"/>
                </a:rPr>
                <a:t>recuperar</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grpSp>
          <p:nvGrpSpPr>
            <p:cNvPr id="490" name="Group 489">
              <a:extLst>
                <a:ext uri="{FF2B5EF4-FFF2-40B4-BE49-F238E27FC236}">
                  <a16:creationId xmlns:a16="http://schemas.microsoft.com/office/drawing/2014/main" id="{2047EF56-45E1-40F7-92DC-6CF460D85F71}"/>
                </a:ext>
              </a:extLst>
            </p:cNvPr>
            <p:cNvGrpSpPr/>
            <p:nvPr/>
          </p:nvGrpSpPr>
          <p:grpSpPr>
            <a:xfrm>
              <a:off x="4327939" y="5177822"/>
              <a:ext cx="360095" cy="360095"/>
              <a:chOff x="5418138" y="1585913"/>
              <a:chExt cx="495300" cy="495300"/>
            </a:xfrm>
            <a:solidFill>
              <a:schemeClr val="accent1"/>
            </a:solidFill>
          </p:grpSpPr>
          <p:grpSp>
            <p:nvGrpSpPr>
              <p:cNvPr id="491" name="Group 490">
                <a:extLst>
                  <a:ext uri="{FF2B5EF4-FFF2-40B4-BE49-F238E27FC236}">
                    <a16:creationId xmlns:a16="http://schemas.microsoft.com/office/drawing/2014/main" id="{B8058CCC-C125-42B6-8593-E1F74DA04A39}"/>
                  </a:ext>
                </a:extLst>
              </p:cNvPr>
              <p:cNvGrpSpPr/>
              <p:nvPr/>
            </p:nvGrpSpPr>
            <p:grpSpPr>
              <a:xfrm>
                <a:off x="5565776" y="1755776"/>
                <a:ext cx="200025" cy="123825"/>
                <a:chOff x="5565776" y="1755776"/>
                <a:chExt cx="200025" cy="123825"/>
              </a:xfrm>
              <a:grpFill/>
            </p:grpSpPr>
            <p:sp>
              <p:nvSpPr>
                <p:cNvPr id="495" name="Oval 79">
                  <a:extLst>
                    <a:ext uri="{FF2B5EF4-FFF2-40B4-BE49-F238E27FC236}">
                      <a16:creationId xmlns:a16="http://schemas.microsoft.com/office/drawing/2014/main" id="{1F62F2E7-429E-4757-BFFD-45EC37BE20C1}"/>
                    </a:ext>
                  </a:extLst>
                </p:cNvPr>
                <p:cNvSpPr>
                  <a:spLocks noChangeArrowheads="1"/>
                </p:cNvSpPr>
                <p:nvPr/>
              </p:nvSpPr>
              <p:spPr bwMode="auto">
                <a:xfrm>
                  <a:off x="5580063" y="1755776"/>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6" name="Freeform 80">
                  <a:extLst>
                    <a:ext uri="{FF2B5EF4-FFF2-40B4-BE49-F238E27FC236}">
                      <a16:creationId xmlns:a16="http://schemas.microsoft.com/office/drawing/2014/main" id="{12780152-9E64-4F04-9469-3C8B3882F22E}"/>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7" name="Oval 81">
                  <a:extLst>
                    <a:ext uri="{FF2B5EF4-FFF2-40B4-BE49-F238E27FC236}">
                      <a16:creationId xmlns:a16="http://schemas.microsoft.com/office/drawing/2014/main" id="{5CF88361-B155-4FE6-B08E-9AEE79A32D60}"/>
                    </a:ext>
                  </a:extLst>
                </p:cNvPr>
                <p:cNvSpPr>
                  <a:spLocks noChangeArrowheads="1"/>
                </p:cNvSpPr>
                <p:nvPr/>
              </p:nvSpPr>
              <p:spPr bwMode="auto">
                <a:xfrm>
                  <a:off x="5670551" y="1782763"/>
                  <a:ext cx="80963" cy="809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492" name="Group 491">
                <a:extLst>
                  <a:ext uri="{FF2B5EF4-FFF2-40B4-BE49-F238E27FC236}">
                    <a16:creationId xmlns:a16="http://schemas.microsoft.com/office/drawing/2014/main" id="{4FED1318-1DE5-4C4F-BD86-5C8A65083A02}"/>
                  </a:ext>
                </a:extLst>
              </p:cNvPr>
              <p:cNvGrpSpPr/>
              <p:nvPr/>
            </p:nvGrpSpPr>
            <p:grpSpPr>
              <a:xfrm>
                <a:off x="5418138" y="1585913"/>
                <a:ext cx="495300" cy="495300"/>
                <a:chOff x="5418138" y="1585913"/>
                <a:chExt cx="495300" cy="495300"/>
              </a:xfrm>
              <a:grpFill/>
            </p:grpSpPr>
            <p:sp>
              <p:nvSpPr>
                <p:cNvPr id="493" name="Freeform 82">
                  <a:extLst>
                    <a:ext uri="{FF2B5EF4-FFF2-40B4-BE49-F238E27FC236}">
                      <a16:creationId xmlns:a16="http://schemas.microsoft.com/office/drawing/2014/main" id="{213D0C9D-D482-4318-AADD-FF02365FD985}"/>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4" name="Freeform 83">
                  <a:extLst>
                    <a:ext uri="{FF2B5EF4-FFF2-40B4-BE49-F238E27FC236}">
                      <a16:creationId xmlns:a16="http://schemas.microsoft.com/office/drawing/2014/main" id="{285A092C-88C9-4275-8FD6-598C7A5251F8}"/>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sp>
        <p:nvSpPr>
          <p:cNvPr id="141" name="Title 1">
            <a:extLst>
              <a:ext uri="{FF2B5EF4-FFF2-40B4-BE49-F238E27FC236}">
                <a16:creationId xmlns:a16="http://schemas.microsoft.com/office/drawing/2014/main" id="{04450D23-483E-48EB-8D6F-7A9775F3DA99}"/>
              </a:ext>
            </a:extLst>
          </p:cNvPr>
          <p:cNvSpPr txBox="1">
            <a:spLocks/>
          </p:cNvSpPr>
          <p:nvPr/>
        </p:nvSpPr>
        <p:spPr>
          <a:xfrm>
            <a:off x="553878" y="1511858"/>
            <a:ext cx="11498221" cy="973728"/>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100000"/>
              </a:lnSpc>
              <a:spcBef>
                <a:spcPts val="600"/>
              </a:spcBef>
              <a:spcAft>
                <a:spcPts val="0"/>
              </a:spcAft>
              <a:buClrTx/>
              <a:buSzTx/>
              <a:buFontTx/>
              <a:buNone/>
              <a:tabLst/>
              <a:defRPr/>
            </a:pPr>
            <a:r>
              <a:rPr kumimoji="0" lang="pt-BR" sz="1600" b="0" i="0" u="none" strike="noStrike" kern="1200" cap="none" spc="0" normalizeH="0" baseline="0" noProof="0" dirty="0">
                <a:ln>
                  <a:noFill/>
                </a:ln>
                <a:solidFill>
                  <a:srgbClr val="50E6FF"/>
                </a:solidFill>
                <a:effectLst/>
                <a:uLnTx/>
                <a:uFillTx/>
                <a:latin typeface="Segoe UI Semibold"/>
                <a:ea typeface="+mj-ea"/>
                <a:cs typeface="+mj-cs"/>
              </a:rPr>
              <a:t>Libere tempo para se concentrar na experiência do cliente e se diferenciar através da inovação</a:t>
            </a:r>
          </a:p>
          <a:p>
            <a:pPr marL="0" marR="0" lvl="0" indent="0" algn="l" defTabSz="930265" rtl="0" eaLnBrk="1" fontAlgn="auto" latinLnBrk="0" hangingPunct="1">
              <a:lnSpc>
                <a:spcPct val="100000"/>
              </a:lnSpc>
              <a:spcBef>
                <a:spcPts val="600"/>
              </a:spcBef>
              <a:spcAft>
                <a:spcPts val="0"/>
              </a:spcAft>
              <a:buClrTx/>
              <a:buSzTx/>
              <a:buFontTx/>
              <a:buNone/>
              <a:tabLst/>
              <a:defRPr/>
            </a:pPr>
            <a:r>
              <a:rPr kumimoji="0" lang="pt-BR" sz="1600" b="0" i="0" u="none" strike="noStrike" kern="1200" cap="none" spc="0" normalizeH="0" baseline="0" noProof="0" dirty="0">
                <a:ln>
                  <a:noFill/>
                </a:ln>
                <a:solidFill>
                  <a:srgbClr val="50E6FF"/>
                </a:solidFill>
                <a:effectLst/>
                <a:uLnTx/>
                <a:uFillTx/>
                <a:latin typeface="Segoe UI Semibold"/>
                <a:ea typeface="+mj-ea"/>
                <a:cs typeface="+mj-cs"/>
              </a:rPr>
              <a:t>Migre para uma plataforma totalmente gerenciada com </a:t>
            </a:r>
            <a:r>
              <a:rPr kumimoji="0" lang="pt-BR" sz="1600" b="0" i="0" u="none" strike="noStrike" kern="1200" cap="none" spc="0" normalizeH="0" baseline="0" noProof="0" dirty="0" err="1">
                <a:ln>
                  <a:noFill/>
                </a:ln>
                <a:solidFill>
                  <a:srgbClr val="50E6FF"/>
                </a:solidFill>
                <a:effectLst/>
                <a:uLnTx/>
                <a:uFillTx/>
                <a:latin typeface="Segoe UI Semibold"/>
                <a:ea typeface="+mj-ea"/>
                <a:cs typeface="+mj-cs"/>
              </a:rPr>
              <a:t>DevOps</a:t>
            </a:r>
            <a:r>
              <a:rPr kumimoji="0" lang="pt-BR" sz="1600" b="0" i="0" u="none" strike="noStrike" kern="1200" cap="none" spc="0" normalizeH="0" baseline="0" noProof="0" dirty="0">
                <a:ln>
                  <a:noFill/>
                </a:ln>
                <a:solidFill>
                  <a:srgbClr val="50E6FF"/>
                </a:solidFill>
                <a:effectLst/>
                <a:uLnTx/>
                <a:uFillTx/>
                <a:latin typeface="Segoe UI Semibold"/>
                <a:ea typeface="+mj-ea"/>
                <a:cs typeface="+mj-cs"/>
              </a:rPr>
              <a:t> integrado para entrega mais rápida</a:t>
            </a:r>
            <a:endParaRPr kumimoji="0" lang="en-US" sz="1600" b="0" i="0" u="none" strike="noStrike" kern="1200" cap="none" spc="0" normalizeH="0" baseline="0" noProof="0" dirty="0">
              <a:ln>
                <a:noFill/>
              </a:ln>
              <a:solidFill>
                <a:srgbClr val="50E6FF"/>
              </a:solidFill>
              <a:effectLst/>
              <a:uLnTx/>
              <a:uFillTx/>
              <a:latin typeface="Segoe UI Semibold"/>
              <a:ea typeface="+mj-ea"/>
              <a:cs typeface="+mj-cs"/>
            </a:endParaRPr>
          </a:p>
        </p:txBody>
      </p:sp>
      <p:grpSp>
        <p:nvGrpSpPr>
          <p:cNvPr id="16" name="Group 15">
            <a:extLst>
              <a:ext uri="{FF2B5EF4-FFF2-40B4-BE49-F238E27FC236}">
                <a16:creationId xmlns:a16="http://schemas.microsoft.com/office/drawing/2014/main" id="{0C67238F-649B-4899-B52E-93FA2340D880}"/>
              </a:ext>
            </a:extLst>
          </p:cNvPr>
          <p:cNvGrpSpPr/>
          <p:nvPr/>
        </p:nvGrpSpPr>
        <p:grpSpPr>
          <a:xfrm>
            <a:off x="570728" y="4370556"/>
            <a:ext cx="3570748" cy="277868"/>
            <a:chOff x="570728" y="4581252"/>
            <a:chExt cx="3570748" cy="277868"/>
          </a:xfrm>
        </p:grpSpPr>
        <p:sp>
          <p:nvSpPr>
            <p:cNvPr id="290" name="Rectangle 289">
              <a:extLst>
                <a:ext uri="{FF2B5EF4-FFF2-40B4-BE49-F238E27FC236}">
                  <a16:creationId xmlns:a16="http://schemas.microsoft.com/office/drawing/2014/main" id="{05FACCC7-7736-4AB8-8243-131E64121420}"/>
                </a:ext>
              </a:extLst>
            </p:cNvPr>
            <p:cNvSpPr/>
            <p:nvPr/>
          </p:nvSpPr>
          <p:spPr>
            <a:xfrm>
              <a:off x="935666" y="458168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pt-BR"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Slots de preparação e implantação</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sp>
          <p:nvSpPr>
            <p:cNvPr id="323" name="Freeform 12">
              <a:extLst>
                <a:ext uri="{FF2B5EF4-FFF2-40B4-BE49-F238E27FC236}">
                  <a16:creationId xmlns:a16="http://schemas.microsoft.com/office/drawing/2014/main" id="{F0D5DCCF-90C3-47F3-92B9-3EEBB0B04CDB}"/>
                </a:ext>
              </a:extLst>
            </p:cNvPr>
            <p:cNvSpPr>
              <a:spLocks/>
            </p:cNvSpPr>
            <p:nvPr/>
          </p:nvSpPr>
          <p:spPr bwMode="auto">
            <a:xfrm>
              <a:off x="570728" y="4581252"/>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7911D86C-0CB9-457E-BF2A-4D0D7F0F6FF8}"/>
              </a:ext>
            </a:extLst>
          </p:cNvPr>
          <p:cNvGrpSpPr/>
          <p:nvPr/>
        </p:nvGrpSpPr>
        <p:grpSpPr>
          <a:xfrm>
            <a:off x="543822" y="5018040"/>
            <a:ext cx="3597654" cy="311482"/>
            <a:chOff x="543822" y="5226435"/>
            <a:chExt cx="3597654" cy="311482"/>
          </a:xfrm>
        </p:grpSpPr>
        <p:sp>
          <p:nvSpPr>
            <p:cNvPr id="308" name="Rectangle 307">
              <a:extLst>
                <a:ext uri="{FF2B5EF4-FFF2-40B4-BE49-F238E27FC236}">
                  <a16:creationId xmlns:a16="http://schemas.microsoft.com/office/drawing/2014/main" id="{B2BC4A36-AC60-456E-9A62-7811D2D511BA}"/>
                </a:ext>
              </a:extLst>
            </p:cNvPr>
            <p:cNvSpPr/>
            <p:nvPr/>
          </p:nvSpPr>
          <p:spPr>
            <a:xfrm>
              <a:off x="935666" y="524367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Teste </a:t>
              </a:r>
              <a:r>
                <a:rPr kumimoji="0" lang="en-US" sz="1200" b="0" i="0" u="none" strike="noStrike" kern="0" cap="none" spc="0" normalizeH="0" baseline="0" noProof="0" dirty="0" err="1">
                  <a:ln>
                    <a:noFill/>
                  </a:ln>
                  <a:solidFill>
                    <a:srgbClr val="282828"/>
                  </a:solidFill>
                  <a:effectLst/>
                  <a:uLnTx/>
                  <a:uFillTx/>
                  <a:latin typeface="Segoe UI"/>
                  <a:ea typeface="+mn-ea"/>
                  <a:cs typeface="Segoe UI" panose="020B0502040204020203" pitchFamily="34" charset="0"/>
                </a:rPr>
                <a:t>em</a:t>
              </a:r>
              <a:r>
                <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 </a:t>
              </a:r>
              <a:r>
                <a:rPr kumimoji="0" lang="en-US" sz="1200" b="0" i="0" u="none" strike="noStrike" kern="0" cap="none" spc="0" normalizeH="0" baseline="0" noProof="0" dirty="0" err="1">
                  <a:ln>
                    <a:noFill/>
                  </a:ln>
                  <a:solidFill>
                    <a:srgbClr val="282828"/>
                  </a:solidFill>
                  <a:effectLst/>
                  <a:uLnTx/>
                  <a:uFillTx/>
                  <a:latin typeface="Segoe UI"/>
                  <a:ea typeface="+mn-ea"/>
                  <a:cs typeface="Segoe UI" panose="020B0502040204020203" pitchFamily="34" charset="0"/>
                </a:rPr>
                <a:t>produção</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grpSp>
          <p:nvGrpSpPr>
            <p:cNvPr id="338" name="Group 48">
              <a:extLst>
                <a:ext uri="{FF2B5EF4-FFF2-40B4-BE49-F238E27FC236}">
                  <a16:creationId xmlns:a16="http://schemas.microsoft.com/office/drawing/2014/main" id="{2F480AD9-2607-4075-AF93-C33BCC694433}"/>
                </a:ext>
              </a:extLst>
            </p:cNvPr>
            <p:cNvGrpSpPr>
              <a:grpSpLocks noChangeAspect="1"/>
            </p:cNvGrpSpPr>
            <p:nvPr/>
          </p:nvGrpSpPr>
          <p:grpSpPr bwMode="auto">
            <a:xfrm>
              <a:off x="543822" y="5226435"/>
              <a:ext cx="331681" cy="311482"/>
              <a:chOff x="2208" y="1009"/>
              <a:chExt cx="312" cy="293"/>
            </a:xfrm>
            <a:solidFill>
              <a:schemeClr val="accent2"/>
            </a:solidFill>
          </p:grpSpPr>
          <p:sp>
            <p:nvSpPr>
              <p:cNvPr id="339" name="Rectangle 49">
                <a:extLst>
                  <a:ext uri="{FF2B5EF4-FFF2-40B4-BE49-F238E27FC236}">
                    <a16:creationId xmlns:a16="http://schemas.microsoft.com/office/drawing/2014/main" id="{6F0CDCCC-9954-471B-8165-4031038234EF}"/>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0" name="Rectangle 50">
                <a:extLst>
                  <a:ext uri="{FF2B5EF4-FFF2-40B4-BE49-F238E27FC236}">
                    <a16:creationId xmlns:a16="http://schemas.microsoft.com/office/drawing/2014/main" id="{6008B665-7BA0-4F87-929D-E9C6682FA720}"/>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1" name="Rectangle 51">
                <a:extLst>
                  <a:ext uri="{FF2B5EF4-FFF2-40B4-BE49-F238E27FC236}">
                    <a16:creationId xmlns:a16="http://schemas.microsoft.com/office/drawing/2014/main" id="{A8F61BFC-B717-458E-BB3C-7FF1742D18EF}"/>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2" name="Rectangle 52">
                <a:extLst>
                  <a:ext uri="{FF2B5EF4-FFF2-40B4-BE49-F238E27FC236}">
                    <a16:creationId xmlns:a16="http://schemas.microsoft.com/office/drawing/2014/main" id="{A47E6738-6975-4EE0-8EE7-FDEA65FA8271}"/>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3" name="Oval 53">
                <a:extLst>
                  <a:ext uri="{FF2B5EF4-FFF2-40B4-BE49-F238E27FC236}">
                    <a16:creationId xmlns:a16="http://schemas.microsoft.com/office/drawing/2014/main" id="{12E65AB9-0B56-4E1F-B116-9907D3D50164}"/>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4" name="Oval 54">
                <a:extLst>
                  <a:ext uri="{FF2B5EF4-FFF2-40B4-BE49-F238E27FC236}">
                    <a16:creationId xmlns:a16="http://schemas.microsoft.com/office/drawing/2014/main" id="{EAED4995-A558-40E9-BBB9-CF93E3C99C01}"/>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5" name="Oval 55">
                <a:extLst>
                  <a:ext uri="{FF2B5EF4-FFF2-40B4-BE49-F238E27FC236}">
                    <a16:creationId xmlns:a16="http://schemas.microsoft.com/office/drawing/2014/main" id="{FBB677E7-D699-4ABB-AA80-B9254EC38030}"/>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6" name="Oval 56">
                <a:extLst>
                  <a:ext uri="{FF2B5EF4-FFF2-40B4-BE49-F238E27FC236}">
                    <a16:creationId xmlns:a16="http://schemas.microsoft.com/office/drawing/2014/main" id="{1BDC605C-A54B-4AC3-BF37-27B6102CF973}"/>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7" name="Oval 57">
                <a:extLst>
                  <a:ext uri="{FF2B5EF4-FFF2-40B4-BE49-F238E27FC236}">
                    <a16:creationId xmlns:a16="http://schemas.microsoft.com/office/drawing/2014/main" id="{AE971D2E-6D9F-42F5-8FE8-A326E17A1E09}"/>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8" name="Oval 58">
                <a:extLst>
                  <a:ext uri="{FF2B5EF4-FFF2-40B4-BE49-F238E27FC236}">
                    <a16:creationId xmlns:a16="http://schemas.microsoft.com/office/drawing/2014/main" id="{6DB43679-FC5F-40B9-A8C6-F70AE681C7EB}"/>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9" name="Oval 59">
                <a:extLst>
                  <a:ext uri="{FF2B5EF4-FFF2-40B4-BE49-F238E27FC236}">
                    <a16:creationId xmlns:a16="http://schemas.microsoft.com/office/drawing/2014/main" id="{FB93E305-71AD-4478-BA40-45460BCCDC84}"/>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0" name="Oval 60">
                <a:extLst>
                  <a:ext uri="{FF2B5EF4-FFF2-40B4-BE49-F238E27FC236}">
                    <a16:creationId xmlns:a16="http://schemas.microsoft.com/office/drawing/2014/main" id="{F121FF8B-FC03-40B8-AE63-389F20982B6C}"/>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1" name="Oval 61">
                <a:extLst>
                  <a:ext uri="{FF2B5EF4-FFF2-40B4-BE49-F238E27FC236}">
                    <a16:creationId xmlns:a16="http://schemas.microsoft.com/office/drawing/2014/main" id="{4CBF26CC-B340-4747-8D55-9A327047DFE5}"/>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2" name="Oval 62">
                <a:extLst>
                  <a:ext uri="{FF2B5EF4-FFF2-40B4-BE49-F238E27FC236}">
                    <a16:creationId xmlns:a16="http://schemas.microsoft.com/office/drawing/2014/main" id="{4CD86DD7-D3CA-4154-B2B1-6607603A4D7E}"/>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3" name="Oval 63">
                <a:extLst>
                  <a:ext uri="{FF2B5EF4-FFF2-40B4-BE49-F238E27FC236}">
                    <a16:creationId xmlns:a16="http://schemas.microsoft.com/office/drawing/2014/main" id="{96390D0F-80DD-4F71-815B-0CA2DD98BEE1}"/>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4" name="Oval 64">
                <a:extLst>
                  <a:ext uri="{FF2B5EF4-FFF2-40B4-BE49-F238E27FC236}">
                    <a16:creationId xmlns:a16="http://schemas.microsoft.com/office/drawing/2014/main" id="{75AA3739-8996-4848-9774-01399C2E615B}"/>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6617616E-1015-43D0-BF8E-56488E825B22}"/>
              </a:ext>
            </a:extLst>
          </p:cNvPr>
          <p:cNvGrpSpPr/>
          <p:nvPr/>
        </p:nvGrpSpPr>
        <p:grpSpPr>
          <a:xfrm>
            <a:off x="538726" y="5651095"/>
            <a:ext cx="3602632" cy="349632"/>
            <a:chOff x="538726" y="5813545"/>
            <a:chExt cx="3602632" cy="349632"/>
          </a:xfrm>
        </p:grpSpPr>
        <p:sp>
          <p:nvSpPr>
            <p:cNvPr id="145" name="Rectangle 144">
              <a:extLst>
                <a:ext uri="{FF2B5EF4-FFF2-40B4-BE49-F238E27FC236}">
                  <a16:creationId xmlns:a16="http://schemas.microsoft.com/office/drawing/2014/main" id="{36A88D7A-C0C2-4FD0-878B-33AD848C98F5}"/>
                </a:ext>
              </a:extLst>
            </p:cNvPr>
            <p:cNvSpPr/>
            <p:nvPr/>
          </p:nvSpPr>
          <p:spPr>
            <a:xfrm>
              <a:off x="935548" y="5849862"/>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pt-BR"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Monitoramento e diagnóstico de aplicativos</a:t>
              </a:r>
              <a:endPar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grpSp>
          <p:nvGrpSpPr>
            <p:cNvPr id="167" name="Group 70">
              <a:extLst>
                <a:ext uri="{FF2B5EF4-FFF2-40B4-BE49-F238E27FC236}">
                  <a16:creationId xmlns:a16="http://schemas.microsoft.com/office/drawing/2014/main" id="{087B47EF-82AA-47FC-98C1-4D4A6890F48D}"/>
                </a:ext>
              </a:extLst>
            </p:cNvPr>
            <p:cNvGrpSpPr>
              <a:grpSpLocks noChangeAspect="1"/>
            </p:cNvGrpSpPr>
            <p:nvPr/>
          </p:nvGrpSpPr>
          <p:grpSpPr bwMode="auto">
            <a:xfrm>
              <a:off x="538726" y="5813545"/>
              <a:ext cx="349632" cy="349632"/>
              <a:chOff x="2204" y="999"/>
              <a:chExt cx="312" cy="312"/>
            </a:xfrm>
            <a:solidFill>
              <a:schemeClr val="accent2"/>
            </a:solidFill>
          </p:grpSpPr>
          <p:sp>
            <p:nvSpPr>
              <p:cNvPr id="168" name="Oval 71">
                <a:extLst>
                  <a:ext uri="{FF2B5EF4-FFF2-40B4-BE49-F238E27FC236}">
                    <a16:creationId xmlns:a16="http://schemas.microsoft.com/office/drawing/2014/main" id="{3341C946-3E13-49E2-9B96-C9AAE3E38918}"/>
                  </a:ext>
                </a:extLst>
              </p:cNvPr>
              <p:cNvSpPr>
                <a:spLocks noChangeArrowheads="1"/>
              </p:cNvSpPr>
              <p:nvPr/>
            </p:nvSpPr>
            <p:spPr bwMode="auto">
              <a:xfrm>
                <a:off x="2204" y="999"/>
                <a:ext cx="312" cy="3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9" name="Rectangle 72">
                <a:extLst>
                  <a:ext uri="{FF2B5EF4-FFF2-40B4-BE49-F238E27FC236}">
                    <a16:creationId xmlns:a16="http://schemas.microsoft.com/office/drawing/2014/main" id="{CDF290E8-5A74-4B64-A34A-1022B68438AF}"/>
                  </a:ext>
                </a:extLst>
              </p:cNvPr>
              <p:cNvSpPr>
                <a:spLocks noChangeArrowheads="1"/>
              </p:cNvSpPr>
              <p:nvPr/>
            </p:nvSpPr>
            <p:spPr bwMode="auto">
              <a:xfrm>
                <a:off x="2345" y="1126"/>
                <a:ext cx="30" cy="1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0" name="Oval 73">
                <a:extLst>
                  <a:ext uri="{FF2B5EF4-FFF2-40B4-BE49-F238E27FC236}">
                    <a16:creationId xmlns:a16="http://schemas.microsoft.com/office/drawing/2014/main" id="{FCB03056-1294-4B88-A122-8C3671BA75A5}"/>
                  </a:ext>
                </a:extLst>
              </p:cNvPr>
              <p:cNvSpPr>
                <a:spLocks noChangeArrowheads="1"/>
              </p:cNvSpPr>
              <p:nvPr/>
            </p:nvSpPr>
            <p:spPr bwMode="auto">
              <a:xfrm>
                <a:off x="2345" y="1077"/>
                <a:ext cx="30" cy="2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B9B5ABB6-743C-449A-ACFD-7355CC6A4C05}"/>
              </a:ext>
            </a:extLst>
          </p:cNvPr>
          <p:cNvGrpSpPr/>
          <p:nvPr/>
        </p:nvGrpSpPr>
        <p:grpSpPr>
          <a:xfrm>
            <a:off x="530662" y="6306043"/>
            <a:ext cx="3610696" cy="365760"/>
            <a:chOff x="530662" y="6436180"/>
            <a:chExt cx="3610696" cy="365760"/>
          </a:xfrm>
        </p:grpSpPr>
        <p:sp>
          <p:nvSpPr>
            <p:cNvPr id="148" name="Rectangle 147">
              <a:extLst>
                <a:ext uri="{FF2B5EF4-FFF2-40B4-BE49-F238E27FC236}">
                  <a16:creationId xmlns:a16="http://schemas.microsoft.com/office/drawing/2014/main" id="{15FF75F8-2ABC-4459-A0B8-BBF86650352F}"/>
                </a:ext>
              </a:extLst>
            </p:cNvPr>
            <p:cNvSpPr/>
            <p:nvPr/>
          </p:nvSpPr>
          <p:spPr>
            <a:xfrm>
              <a:off x="935548" y="6480561"/>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CI/CD</a:t>
              </a:r>
            </a:p>
          </p:txBody>
        </p:sp>
        <p:grpSp>
          <p:nvGrpSpPr>
            <p:cNvPr id="171" name="Group 170">
              <a:extLst>
                <a:ext uri="{FF2B5EF4-FFF2-40B4-BE49-F238E27FC236}">
                  <a16:creationId xmlns:a16="http://schemas.microsoft.com/office/drawing/2014/main" id="{6C1DDD7A-BA08-41C3-9457-CB650A30B4E5}"/>
                </a:ext>
              </a:extLst>
            </p:cNvPr>
            <p:cNvGrpSpPr>
              <a:grpSpLocks noChangeAspect="1"/>
            </p:cNvGrpSpPr>
            <p:nvPr/>
          </p:nvGrpSpPr>
          <p:grpSpPr>
            <a:xfrm>
              <a:off x="530662" y="6436180"/>
              <a:ext cx="365760" cy="365760"/>
              <a:chOff x="3476625" y="4014788"/>
              <a:chExt cx="569913" cy="569912"/>
            </a:xfrm>
            <a:solidFill>
              <a:schemeClr val="accent2"/>
            </a:solidFill>
          </p:grpSpPr>
          <p:sp>
            <p:nvSpPr>
              <p:cNvPr id="172" name="Freeform 164">
                <a:extLst>
                  <a:ext uri="{FF2B5EF4-FFF2-40B4-BE49-F238E27FC236}">
                    <a16:creationId xmlns:a16="http://schemas.microsoft.com/office/drawing/2014/main" id="{1DCFFE01-EF7D-4E2B-ABD3-F4BEC161DAF4}"/>
                  </a:ext>
                </a:extLst>
              </p:cNvPr>
              <p:cNvSpPr>
                <a:spLocks/>
              </p:cNvSpPr>
              <p:nvPr/>
            </p:nvSpPr>
            <p:spPr bwMode="auto">
              <a:xfrm>
                <a:off x="3476625" y="4014788"/>
                <a:ext cx="569913" cy="568325"/>
              </a:xfrm>
              <a:custGeom>
                <a:avLst/>
                <a:gdLst>
                  <a:gd name="T0" fmla="*/ 359 w 359"/>
                  <a:gd name="T1" fmla="*/ 358 h 358"/>
                  <a:gd name="T2" fmla="*/ 0 w 359"/>
                  <a:gd name="T3" fmla="*/ 358 h 358"/>
                  <a:gd name="T4" fmla="*/ 0 w 359"/>
                  <a:gd name="T5" fmla="*/ 0 h 358"/>
                  <a:gd name="T6" fmla="*/ 359 w 359"/>
                  <a:gd name="T7" fmla="*/ 0 h 358"/>
                  <a:gd name="T8" fmla="*/ 359 w 359"/>
                  <a:gd name="T9" fmla="*/ 358 h 358"/>
                  <a:gd name="T10" fmla="*/ 359 w 359"/>
                  <a:gd name="T11" fmla="*/ 358 h 358"/>
                </a:gdLst>
                <a:ahLst/>
                <a:cxnLst>
                  <a:cxn ang="0">
                    <a:pos x="T0" y="T1"/>
                  </a:cxn>
                  <a:cxn ang="0">
                    <a:pos x="T2" y="T3"/>
                  </a:cxn>
                  <a:cxn ang="0">
                    <a:pos x="T4" y="T5"/>
                  </a:cxn>
                  <a:cxn ang="0">
                    <a:pos x="T6" y="T7"/>
                  </a:cxn>
                  <a:cxn ang="0">
                    <a:pos x="T8" y="T9"/>
                  </a:cxn>
                  <a:cxn ang="0">
                    <a:pos x="T10" y="T11"/>
                  </a:cxn>
                </a:cxnLst>
                <a:rect l="0" t="0" r="r" b="b"/>
                <a:pathLst>
                  <a:path w="359" h="358">
                    <a:moveTo>
                      <a:pt x="359" y="358"/>
                    </a:moveTo>
                    <a:lnTo>
                      <a:pt x="0" y="358"/>
                    </a:lnTo>
                    <a:lnTo>
                      <a:pt x="0" y="0"/>
                    </a:lnTo>
                    <a:lnTo>
                      <a:pt x="359" y="0"/>
                    </a:lnTo>
                    <a:lnTo>
                      <a:pt x="359" y="358"/>
                    </a:lnTo>
                    <a:lnTo>
                      <a:pt x="359" y="3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3" name="Freeform 165">
                <a:extLst>
                  <a:ext uri="{FF2B5EF4-FFF2-40B4-BE49-F238E27FC236}">
                    <a16:creationId xmlns:a16="http://schemas.microsoft.com/office/drawing/2014/main" id="{EA304C4D-627E-440A-A240-FBC920FD0ECA}"/>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38BFB92E-98DA-4BC2-8E76-05AACC5E4E46}"/>
              </a:ext>
            </a:extLst>
          </p:cNvPr>
          <p:cNvGrpSpPr/>
          <p:nvPr/>
        </p:nvGrpSpPr>
        <p:grpSpPr>
          <a:xfrm>
            <a:off x="9931019" y="0"/>
            <a:ext cx="2505456" cy="2505456"/>
            <a:chOff x="9931019" y="0"/>
            <a:chExt cx="2505456" cy="2505456"/>
          </a:xfrm>
        </p:grpSpPr>
        <p:sp>
          <p:nvSpPr>
            <p:cNvPr id="180" name="Diamond 179">
              <a:extLst>
                <a:ext uri="{FF2B5EF4-FFF2-40B4-BE49-F238E27FC236}">
                  <a16:creationId xmlns:a16="http://schemas.microsoft.com/office/drawing/2014/main" id="{FE9FFEBA-DD0F-4D28-8AF2-99628858F777}"/>
                </a:ext>
              </a:extLst>
            </p:cNvPr>
            <p:cNvSpPr/>
            <p:nvPr/>
          </p:nvSpPr>
          <p:spPr>
            <a:xfrm>
              <a:off x="9931019" y="0"/>
              <a:ext cx="2505456" cy="250545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2" name="Group 181">
              <a:extLst>
                <a:ext uri="{FF2B5EF4-FFF2-40B4-BE49-F238E27FC236}">
                  <a16:creationId xmlns:a16="http://schemas.microsoft.com/office/drawing/2014/main" id="{69C14CE0-0BDB-4F2D-A2E7-478027EEDA1E}"/>
                </a:ext>
              </a:extLst>
            </p:cNvPr>
            <p:cNvGrpSpPr>
              <a:grpSpLocks noChangeAspect="1"/>
            </p:cNvGrpSpPr>
            <p:nvPr/>
          </p:nvGrpSpPr>
          <p:grpSpPr>
            <a:xfrm>
              <a:off x="10739770" y="795528"/>
              <a:ext cx="887954" cy="914400"/>
              <a:chOff x="6012021" y="3296761"/>
              <a:chExt cx="397193" cy="397193"/>
            </a:xfrm>
            <a:solidFill>
              <a:schemeClr val="bg1"/>
            </a:solidFill>
          </p:grpSpPr>
          <p:sp>
            <p:nvSpPr>
              <p:cNvPr id="183" name="Freeform: Shape 182">
                <a:extLst>
                  <a:ext uri="{FF2B5EF4-FFF2-40B4-BE49-F238E27FC236}">
                    <a16:creationId xmlns:a16="http://schemas.microsoft.com/office/drawing/2014/main" id="{99B9D9F1-4949-484B-8A89-2891B55B4CE8}"/>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9D38F066-CEB3-4C37-8B71-44E3172D6776}"/>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E57044D5-266F-4EFF-B94E-DD192382EFAC}"/>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F5B9816C-403C-44AA-9550-4912D11DA1DA}"/>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293A500-2AC9-4C1E-BF36-F96D8D4E89C2}"/>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30" name="Rectangle 129">
            <a:extLst>
              <a:ext uri="{FF2B5EF4-FFF2-40B4-BE49-F238E27FC236}">
                <a16:creationId xmlns:a16="http://schemas.microsoft.com/office/drawing/2014/main" id="{C14D002A-BDD7-490A-8CA6-E8ED2F3A45F4}"/>
              </a:ext>
            </a:extLst>
          </p:cNvPr>
          <p:cNvSpPr/>
          <p:nvPr/>
        </p:nvSpPr>
        <p:spPr>
          <a:xfrm>
            <a:off x="442775" y="3544219"/>
            <a:ext cx="3508543"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chemeClr val="accent1"/>
                </a:solidFill>
                <a:effectLst/>
                <a:uLnTx/>
                <a:uFillTx/>
                <a:latin typeface="Segoe UI Semibold"/>
                <a:ea typeface="+mn-ea"/>
                <a:cs typeface="+mn-cs"/>
              </a:rPr>
              <a:t>Integração total com</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chemeClr val="accent1"/>
                </a:solidFill>
                <a:effectLst/>
                <a:uLnTx/>
                <a:uFillTx/>
                <a:latin typeface="Segoe UI Semibold"/>
                <a:ea typeface="+mn-ea"/>
                <a:cs typeface="+mn-cs"/>
              </a:rPr>
              <a:t>Ferramentas do Visual Studio e </a:t>
            </a:r>
            <a:r>
              <a:rPr kumimoji="0" lang="pt-BR" sz="1600" b="0" i="0" u="none" strike="noStrike" kern="1200" cap="none" spc="0" normalizeH="0" baseline="0" noProof="0" dirty="0" err="1">
                <a:ln>
                  <a:noFill/>
                </a:ln>
                <a:solidFill>
                  <a:schemeClr val="accent1"/>
                </a:solidFill>
                <a:effectLst/>
                <a:uLnTx/>
                <a:uFillTx/>
                <a:latin typeface="Segoe UI Semibold"/>
                <a:ea typeface="+mn-ea"/>
                <a:cs typeface="+mn-cs"/>
              </a:rPr>
              <a:t>DevOps</a:t>
            </a:r>
            <a:endParaRPr kumimoji="0" lang="en-IN" sz="16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131" name="Rectangle 130">
            <a:extLst>
              <a:ext uri="{FF2B5EF4-FFF2-40B4-BE49-F238E27FC236}">
                <a16:creationId xmlns:a16="http://schemas.microsoft.com/office/drawing/2014/main" id="{3DB1F3F8-C66B-4B25-8F7C-89237D29C9BF}"/>
              </a:ext>
            </a:extLst>
          </p:cNvPr>
          <p:cNvSpPr/>
          <p:nvPr/>
        </p:nvSpPr>
        <p:spPr>
          <a:xfrm>
            <a:off x="4612904" y="3544219"/>
            <a:ext cx="3508543"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chemeClr val="accent1"/>
                </a:solidFill>
                <a:effectLst/>
                <a:uLnTx/>
                <a:uFillTx/>
                <a:latin typeface="Segoe UI Semibold"/>
                <a:ea typeface="+mn-ea"/>
                <a:cs typeface="+mn-cs"/>
              </a:rPr>
              <a:t>Somente serviço totalmente gerenciado para</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chemeClr val="accent1"/>
                </a:solidFill>
                <a:effectLst/>
                <a:uLnTx/>
                <a:uFillTx/>
                <a:latin typeface="Segoe UI Semibold"/>
                <a:ea typeface="+mn-ea"/>
                <a:cs typeface="+mn-cs"/>
              </a:rPr>
              <a:t>qualquer aplicativo .NET</a:t>
            </a:r>
            <a:endParaRPr kumimoji="0" lang="en-IN" sz="16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132" name="Rectangle 131">
            <a:extLst>
              <a:ext uri="{FF2B5EF4-FFF2-40B4-BE49-F238E27FC236}">
                <a16:creationId xmlns:a16="http://schemas.microsoft.com/office/drawing/2014/main" id="{37384B73-6678-4BBD-B87D-2410472EA58F}"/>
              </a:ext>
            </a:extLst>
          </p:cNvPr>
          <p:cNvSpPr/>
          <p:nvPr/>
        </p:nvSpPr>
        <p:spPr>
          <a:xfrm>
            <a:off x="8634095" y="3544219"/>
            <a:ext cx="3508543"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chemeClr val="accent1"/>
                </a:solidFill>
                <a:effectLst/>
                <a:uLnTx/>
                <a:uFillTx/>
                <a:latin typeface="Segoe UI Semibold"/>
                <a:ea typeface="+mn-ea"/>
                <a:cs typeface="+mn-cs"/>
              </a:rPr>
              <a:t>Segurança e identidade unificadas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chemeClr val="accent1"/>
                </a:solidFill>
                <a:effectLst/>
                <a:uLnTx/>
                <a:uFillTx/>
                <a:latin typeface="Segoe UI Semibold"/>
                <a:ea typeface="+mn-ea"/>
                <a:cs typeface="+mn-cs"/>
              </a:rPr>
              <a:t>com suporte para cargas de trabalho híbridas</a:t>
            </a:r>
            <a:endParaRPr kumimoji="0" lang="en-IN" sz="1600" b="0" i="0" u="none" strike="noStrike" kern="1200" cap="none" spc="0" normalizeH="0" baseline="0" noProof="0" dirty="0">
              <a:ln>
                <a:noFill/>
              </a:ln>
              <a:solidFill>
                <a:schemeClr val="accent1"/>
              </a:solidFill>
              <a:effectLst/>
              <a:uLnTx/>
              <a:uFillTx/>
              <a:latin typeface="Segoe UI Semibold"/>
              <a:ea typeface="+mn-ea"/>
              <a:cs typeface="+mn-cs"/>
            </a:endParaRPr>
          </a:p>
        </p:txBody>
      </p:sp>
    </p:spTree>
    <p:extLst>
      <p:ext uri="{BB962C8B-B14F-4D97-AF65-F5344CB8AC3E}">
        <p14:creationId xmlns:p14="http://schemas.microsoft.com/office/powerpoint/2010/main" val="51667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group of people standing in front of a window&#10;&#10;Description automatically generated">
            <a:extLst>
              <a:ext uri="{FF2B5EF4-FFF2-40B4-BE49-F238E27FC236}">
                <a16:creationId xmlns:a16="http://schemas.microsoft.com/office/drawing/2014/main" id="{40A6DD95-35CC-4DF1-84B8-7E688320A957}"/>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0" y="0"/>
            <a:ext cx="5295394" cy="7001368"/>
          </a:xfrm>
          <a:prstGeom prst="rect">
            <a:avLst/>
          </a:prstGeom>
        </p:spPr>
      </p:pic>
      <p:sp>
        <p:nvSpPr>
          <p:cNvPr id="61" name="Freeform: Shape 60">
            <a:extLst>
              <a:ext uri="{FF2B5EF4-FFF2-40B4-BE49-F238E27FC236}">
                <a16:creationId xmlns:a16="http://schemas.microsoft.com/office/drawing/2014/main" id="{59713F35-199F-4E72-8EE1-2BFD9D0E7B72}"/>
              </a:ext>
            </a:extLst>
          </p:cNvPr>
          <p:cNvSpPr/>
          <p:nvPr/>
        </p:nvSpPr>
        <p:spPr>
          <a:xfrm>
            <a:off x="2470275" y="0"/>
            <a:ext cx="2825118" cy="6994523"/>
          </a:xfrm>
          <a:custGeom>
            <a:avLst/>
            <a:gdLst>
              <a:gd name="connsiteX0" fmla="*/ 2767268 w 2767268"/>
              <a:gd name="connsiteY0" fmla="*/ 4175162 h 6858000"/>
              <a:gd name="connsiteX1" fmla="*/ 2767268 w 2767268"/>
              <a:gd name="connsiteY1" fmla="*/ 6858000 h 6858000"/>
              <a:gd name="connsiteX2" fmla="*/ 84425 w 2767268"/>
              <a:gd name="connsiteY2" fmla="*/ 6858000 h 6858000"/>
              <a:gd name="connsiteX3" fmla="*/ 0 w 2767268"/>
              <a:gd name="connsiteY3" fmla="*/ 0 h 6858000"/>
              <a:gd name="connsiteX4" fmla="*/ 2767268 w 2767268"/>
              <a:gd name="connsiteY4" fmla="*/ 0 h 6858000"/>
              <a:gd name="connsiteX5" fmla="*/ 2767268 w 2767268"/>
              <a:gd name="connsiteY5" fmla="*/ 2767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7268" h="6858000">
                <a:moveTo>
                  <a:pt x="2767268" y="4175162"/>
                </a:moveTo>
                <a:lnTo>
                  <a:pt x="2767268" y="6858000"/>
                </a:lnTo>
                <a:lnTo>
                  <a:pt x="84425" y="6858000"/>
                </a:lnTo>
                <a:close/>
                <a:moveTo>
                  <a:pt x="0" y="0"/>
                </a:moveTo>
                <a:lnTo>
                  <a:pt x="2767268" y="0"/>
                </a:lnTo>
                <a:lnTo>
                  <a:pt x="2767268" y="2767263"/>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5CAB3315-7CC1-4F46-B96E-2018E9EB8937}"/>
              </a:ext>
            </a:extLst>
          </p:cNvPr>
          <p:cNvSpPr/>
          <p:nvPr/>
        </p:nvSpPr>
        <p:spPr>
          <a:xfrm>
            <a:off x="5295395" y="2825114"/>
            <a:ext cx="718667" cy="1437331"/>
          </a:xfrm>
          <a:custGeom>
            <a:avLst/>
            <a:gdLst>
              <a:gd name="connsiteX0" fmla="*/ 0 w 703951"/>
              <a:gd name="connsiteY0" fmla="*/ 0 h 1407899"/>
              <a:gd name="connsiteX1" fmla="*/ 703951 w 703951"/>
              <a:gd name="connsiteY1" fmla="*/ 703950 h 1407899"/>
              <a:gd name="connsiteX2" fmla="*/ 0 w 703951"/>
              <a:gd name="connsiteY2" fmla="*/ 1407899 h 1407899"/>
            </a:gdLst>
            <a:ahLst/>
            <a:cxnLst>
              <a:cxn ang="0">
                <a:pos x="connsiteX0" y="connsiteY0"/>
              </a:cxn>
              <a:cxn ang="0">
                <a:pos x="connsiteX1" y="connsiteY1"/>
              </a:cxn>
              <a:cxn ang="0">
                <a:pos x="connsiteX2" y="connsiteY2"/>
              </a:cxn>
            </a:cxnLst>
            <a:rect l="l" t="t" r="r" b="b"/>
            <a:pathLst>
              <a:path w="703951" h="1407899">
                <a:moveTo>
                  <a:pt x="0" y="0"/>
                </a:moveTo>
                <a:lnTo>
                  <a:pt x="703951" y="703950"/>
                </a:lnTo>
                <a:lnTo>
                  <a:pt x="0" y="1407899"/>
                </a:lnTo>
                <a:close/>
              </a:path>
            </a:pathLst>
          </a:custGeom>
          <a:solidFill>
            <a:schemeClr val="tx1"/>
          </a:solidFill>
          <a:ln w="4248" cap="flat">
            <a:noFill/>
            <a:prstDash val="solid"/>
            <a:miter/>
          </a:ln>
        </p:spPr>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09784D4-020F-40E5-931A-AEDC56B00CF0}"/>
              </a:ext>
            </a:extLst>
          </p:cNvPr>
          <p:cNvSpPr/>
          <p:nvPr/>
        </p:nvSpPr>
        <p:spPr>
          <a:xfrm>
            <a:off x="1" y="2"/>
            <a:ext cx="5295393" cy="7001367"/>
          </a:xfrm>
          <a:custGeom>
            <a:avLst/>
            <a:gdLst>
              <a:gd name="connsiteX0" fmla="*/ 0 w 5186958"/>
              <a:gd name="connsiteY0" fmla="*/ 0 h 6857999"/>
              <a:gd name="connsiteX1" fmla="*/ 2419692 w 5186958"/>
              <a:gd name="connsiteY1" fmla="*/ 0 h 6857999"/>
              <a:gd name="connsiteX2" fmla="*/ 5186958 w 5186958"/>
              <a:gd name="connsiteY2" fmla="*/ 2767261 h 6857999"/>
              <a:gd name="connsiteX3" fmla="*/ 5186958 w 5186958"/>
              <a:gd name="connsiteY3" fmla="*/ 4175162 h 6857999"/>
              <a:gd name="connsiteX4" fmla="*/ 2504116 w 5186958"/>
              <a:gd name="connsiteY4" fmla="*/ 6857999 h 6857999"/>
              <a:gd name="connsiteX5" fmla="*/ 0 w 5186958"/>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6958" h="6857999">
                <a:moveTo>
                  <a:pt x="0" y="0"/>
                </a:moveTo>
                <a:lnTo>
                  <a:pt x="2419692" y="0"/>
                </a:lnTo>
                <a:lnTo>
                  <a:pt x="5186958" y="2767261"/>
                </a:lnTo>
                <a:lnTo>
                  <a:pt x="5186958" y="4175162"/>
                </a:lnTo>
                <a:lnTo>
                  <a:pt x="2504116" y="6857999"/>
                </a:lnTo>
                <a:lnTo>
                  <a:pt x="0" y="6857999"/>
                </a:lnTo>
                <a:close/>
              </a:path>
            </a:pathLst>
          </a:custGeom>
          <a:solidFill>
            <a:schemeClr val="accent2">
              <a:alpha val="80000"/>
            </a:schemeClr>
          </a:solidFill>
          <a:ln w="4248" cap="flat">
            <a:noFill/>
            <a:prstDash val="solid"/>
            <a:miter/>
          </a:ln>
        </p:spPr>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 name="Title 3">
            <a:extLst>
              <a:ext uri="{FF2B5EF4-FFF2-40B4-BE49-F238E27FC236}">
                <a16:creationId xmlns:a16="http://schemas.microsoft.com/office/drawing/2014/main" id="{38A240A0-D4D4-424F-A5CA-BA0AF6A98853}"/>
              </a:ext>
            </a:extLst>
          </p:cNvPr>
          <p:cNvSpPr>
            <a:spLocks noGrp="1"/>
          </p:cNvSpPr>
          <p:nvPr>
            <p:ph type="title"/>
          </p:nvPr>
        </p:nvSpPr>
        <p:spPr>
          <a:xfrm>
            <a:off x="574666" y="2695573"/>
            <a:ext cx="4454534" cy="1603379"/>
          </a:xfrm>
        </p:spPr>
        <p:txBody>
          <a:bodyPr/>
          <a:lstStyle/>
          <a:p>
            <a:r>
              <a:rPr lang="pt-BR" dirty="0">
                <a:solidFill>
                  <a:schemeClr val="bg1"/>
                </a:solidFill>
              </a:rPr>
              <a:t>Clientes obtendo sucesso com aplicativos Web no Azure</a:t>
            </a:r>
            <a:endParaRPr lang="en-IN" dirty="0">
              <a:solidFill>
                <a:schemeClr val="bg1"/>
              </a:solidFill>
            </a:endParaRPr>
          </a:p>
        </p:txBody>
      </p:sp>
      <p:sp>
        <p:nvSpPr>
          <p:cNvPr id="54" name="Rectangle 53">
            <a:extLst>
              <a:ext uri="{FF2B5EF4-FFF2-40B4-BE49-F238E27FC236}">
                <a16:creationId xmlns:a16="http://schemas.microsoft.com/office/drawing/2014/main" id="{9C5240ED-B207-4DAD-9E65-FCE83DE2EF48}"/>
              </a:ext>
            </a:extLst>
          </p:cNvPr>
          <p:cNvSpPr/>
          <p:nvPr/>
        </p:nvSpPr>
        <p:spPr>
          <a:xfrm>
            <a:off x="7539180" y="3024329"/>
            <a:ext cx="3762422" cy="1277273"/>
          </a:xfrm>
          <a:prstGeom prst="rect">
            <a:avLst/>
          </a:prstGeom>
        </p:spPr>
        <p:txBody>
          <a:bodyPr wrap="square" lIns="0" tIns="0" rIns="0" bIns="0" anchor="t">
            <a:spAutoFit/>
          </a:bodyPr>
          <a:lstStyle/>
          <a:p>
            <a:pPr marL="0" marR="0" lvl="0" indent="0" algn="l" defTabSz="1111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78D4"/>
                </a:solidFill>
                <a:effectLst/>
                <a:uLnTx/>
                <a:uFillTx/>
                <a:latin typeface="Segoe UI Semibold"/>
                <a:ea typeface="+mn-ea"/>
                <a:cs typeface="+mn-cs"/>
              </a:rPr>
              <a:t>Aplicativos</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 eCommerce</a:t>
            </a:r>
          </a:p>
          <a:p>
            <a:pPr lvl="0" defTabSz="1111250">
              <a:defRPr/>
            </a:pPr>
            <a:r>
              <a:rPr lang="pt-BR" sz="1300" dirty="0">
                <a:solidFill>
                  <a:srgbClr val="282828"/>
                </a:solidFill>
              </a:rPr>
              <a:t>A mudança para o Azure permite à </a:t>
            </a:r>
            <a:r>
              <a:rPr lang="pt-BR" sz="1300" dirty="0" err="1">
                <a:solidFill>
                  <a:srgbClr val="282828"/>
                </a:solidFill>
              </a:rPr>
              <a:t>Komplett</a:t>
            </a:r>
            <a:r>
              <a:rPr lang="pt-BR" sz="1300" dirty="0">
                <a:solidFill>
                  <a:srgbClr val="282828"/>
                </a:solidFill>
              </a:rPr>
              <a:t> se concentrar na criação de recursos e serviços inovadores, em vez de manutenção e operações, e levou à melhor Black Friday que eles tiveram até agora</a:t>
            </a:r>
            <a:endParaRPr kumimoji="0" lang="en-US" sz="13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784BE100-D0FF-4467-9113-B2BF27AEB82C}"/>
              </a:ext>
            </a:extLst>
          </p:cNvPr>
          <p:cNvSpPr/>
          <p:nvPr/>
        </p:nvSpPr>
        <p:spPr>
          <a:xfrm>
            <a:off x="7527380" y="4597180"/>
            <a:ext cx="3812885" cy="1077218"/>
          </a:xfrm>
          <a:prstGeom prst="rect">
            <a:avLst/>
          </a:prstGeom>
        </p:spPr>
        <p:txBody>
          <a:bodyPr wrap="square" lIns="0" tIns="0" rIns="0" bIns="0" anchor="ctr">
            <a:spAutoFit/>
          </a:bodyPr>
          <a:lstStyle/>
          <a:p>
            <a:pPr marL="0" marR="0" lvl="0" indent="0" algn="l" defTabSz="1111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78D4"/>
                </a:solidFill>
                <a:effectLst/>
                <a:uLnTx/>
                <a:uFillTx/>
                <a:latin typeface="Segoe UI Semibold"/>
                <a:ea typeface="+mn-ea"/>
                <a:cs typeface="+mn-cs"/>
              </a:rPr>
              <a:t>Aplicativos</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 </a:t>
            </a:r>
            <a:r>
              <a:rPr kumimoji="0" lang="en-US" sz="1800" b="0" i="0" u="none" strike="noStrike" kern="1200" cap="none" spc="0" normalizeH="0" baseline="0" noProof="0" dirty="0" err="1">
                <a:ln>
                  <a:noFill/>
                </a:ln>
                <a:solidFill>
                  <a:srgbClr val="0078D4"/>
                </a:solidFill>
                <a:effectLst/>
                <a:uLnTx/>
                <a:uFillTx/>
                <a:latin typeface="Segoe UI Semibold"/>
                <a:ea typeface="+mn-ea"/>
                <a:cs typeface="+mn-cs"/>
              </a:rPr>
              <a:t>personalizados</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 B2B</a:t>
            </a:r>
          </a:p>
          <a:p>
            <a:pPr marL="0" marR="0" lvl="0" indent="0" algn="l" defTabSz="1111250" rtl="0" eaLnBrk="1" fontAlgn="auto" latinLnBrk="0" hangingPunct="1">
              <a:lnSpc>
                <a:spcPct val="100000"/>
              </a:lnSpc>
              <a:spcBef>
                <a:spcPts val="0"/>
              </a:spcBef>
              <a:spcAft>
                <a:spcPts val="0"/>
              </a:spcAft>
              <a:buClrTx/>
              <a:buSzTx/>
              <a:buFontTx/>
              <a:buNone/>
              <a:tabLst/>
              <a:defRPr/>
            </a:pPr>
            <a:r>
              <a:rPr lang="pt-BR" sz="1300" dirty="0">
                <a:solidFill>
                  <a:srgbClr val="282828"/>
                </a:solidFill>
              </a:rPr>
              <a:t>Os </a:t>
            </a:r>
            <a:r>
              <a:rPr lang="pt-BR" sz="1300" dirty="0" err="1">
                <a:solidFill>
                  <a:srgbClr val="282828"/>
                </a:solidFill>
              </a:rPr>
              <a:t>Hotailors</a:t>
            </a:r>
            <a:r>
              <a:rPr lang="pt-BR" sz="1300" dirty="0">
                <a:solidFill>
                  <a:srgbClr val="282828"/>
                </a:solidFill>
              </a:rPr>
              <a:t> reduziram o tempo de colocação no mercado para integração de fornecedores de 4 a 6 semanas para apenas 2 semanas, adotando uma abordagem </a:t>
            </a:r>
            <a:r>
              <a:rPr lang="pt-BR" sz="1300" dirty="0" err="1">
                <a:solidFill>
                  <a:srgbClr val="282828"/>
                </a:solidFill>
              </a:rPr>
              <a:t>serverless</a:t>
            </a:r>
            <a:r>
              <a:rPr lang="pt-BR" sz="1300" dirty="0">
                <a:solidFill>
                  <a:srgbClr val="282828"/>
                </a:solidFill>
              </a:rPr>
              <a:t> no Azure</a:t>
            </a:r>
            <a:endParaRPr lang="en-US" sz="1300" dirty="0">
              <a:solidFill>
                <a:srgbClr val="282828"/>
              </a:solidFill>
            </a:endParaRPr>
          </a:p>
        </p:txBody>
      </p:sp>
      <p:sp>
        <p:nvSpPr>
          <p:cNvPr id="62" name="Freeform: Shape 61">
            <a:extLst>
              <a:ext uri="{FF2B5EF4-FFF2-40B4-BE49-F238E27FC236}">
                <a16:creationId xmlns:a16="http://schemas.microsoft.com/office/drawing/2014/main" id="{0990A49A-361B-43CC-9911-5CE26D3C7733}"/>
              </a:ext>
            </a:extLst>
          </p:cNvPr>
          <p:cNvSpPr/>
          <p:nvPr/>
        </p:nvSpPr>
        <p:spPr>
          <a:xfrm>
            <a:off x="5293019" y="4181752"/>
            <a:ext cx="6587346" cy="139173"/>
          </a:xfrm>
          <a:custGeom>
            <a:avLst/>
            <a:gdLst>
              <a:gd name="connsiteX0" fmla="*/ 6096000 w 6096000"/>
              <a:gd name="connsiteY0" fmla="*/ 0 h 152400"/>
              <a:gd name="connsiteX1" fmla="*/ 5943600 w 6096000"/>
              <a:gd name="connsiteY1" fmla="*/ 152400 h 152400"/>
              <a:gd name="connsiteX2" fmla="*/ 0 w 6096000"/>
              <a:gd name="connsiteY2" fmla="*/ 152400 h 152400"/>
            </a:gdLst>
            <a:ahLst/>
            <a:cxnLst>
              <a:cxn ang="0">
                <a:pos x="connsiteX0" y="connsiteY0"/>
              </a:cxn>
              <a:cxn ang="0">
                <a:pos x="connsiteX1" y="connsiteY1"/>
              </a:cxn>
              <a:cxn ang="0">
                <a:pos x="connsiteX2" y="connsiteY2"/>
              </a:cxn>
            </a:cxnLst>
            <a:rect l="l" t="t" r="r" b="b"/>
            <a:pathLst>
              <a:path w="6096000" h="152400">
                <a:moveTo>
                  <a:pt x="6096000" y="0"/>
                </a:moveTo>
                <a:lnTo>
                  <a:pt x="5943600" y="152400"/>
                </a:lnTo>
                <a:lnTo>
                  <a:pt x="0" y="1524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A01562F-A5AA-460A-B89C-4A3239D4EFF4}"/>
              </a:ext>
            </a:extLst>
          </p:cNvPr>
          <p:cNvSpPr/>
          <p:nvPr/>
        </p:nvSpPr>
        <p:spPr>
          <a:xfrm>
            <a:off x="5306252" y="5553353"/>
            <a:ext cx="6583680" cy="161925"/>
          </a:xfrm>
          <a:custGeom>
            <a:avLst/>
            <a:gdLst>
              <a:gd name="connsiteX0" fmla="*/ 6753225 w 6753225"/>
              <a:gd name="connsiteY0" fmla="*/ 0 h 161925"/>
              <a:gd name="connsiteX1" fmla="*/ 6591300 w 6753225"/>
              <a:gd name="connsiteY1" fmla="*/ 161925 h 161925"/>
              <a:gd name="connsiteX2" fmla="*/ 0 w 6753225"/>
              <a:gd name="connsiteY2" fmla="*/ 161925 h 161925"/>
            </a:gdLst>
            <a:ahLst/>
            <a:cxnLst>
              <a:cxn ang="0">
                <a:pos x="connsiteX0" y="connsiteY0"/>
              </a:cxn>
              <a:cxn ang="0">
                <a:pos x="connsiteX1" y="connsiteY1"/>
              </a:cxn>
              <a:cxn ang="0">
                <a:pos x="connsiteX2" y="connsiteY2"/>
              </a:cxn>
            </a:cxnLst>
            <a:rect l="l" t="t" r="r" b="b"/>
            <a:pathLst>
              <a:path w="6753225" h="161925">
                <a:moveTo>
                  <a:pt x="6753225" y="0"/>
                </a:moveTo>
                <a:lnTo>
                  <a:pt x="6591300" y="161925"/>
                </a:lnTo>
                <a:lnTo>
                  <a:pt x="0" y="1619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B3F21496-0605-4B2B-AA94-3CA7BD2C6662}"/>
              </a:ext>
            </a:extLst>
          </p:cNvPr>
          <p:cNvGrpSpPr/>
          <p:nvPr/>
        </p:nvGrpSpPr>
        <p:grpSpPr>
          <a:xfrm>
            <a:off x="11426404" y="3318230"/>
            <a:ext cx="877824" cy="878860"/>
            <a:chOff x="11426404" y="3116658"/>
            <a:chExt cx="877824" cy="878860"/>
          </a:xfrm>
        </p:grpSpPr>
        <p:sp>
          <p:nvSpPr>
            <p:cNvPr id="55" name="Diamond 54">
              <a:extLst>
                <a:ext uri="{FF2B5EF4-FFF2-40B4-BE49-F238E27FC236}">
                  <a16:creationId xmlns:a16="http://schemas.microsoft.com/office/drawing/2014/main" id="{1A8B666C-9E9F-4C5E-AB6E-0E91D7DE193F}"/>
                </a:ext>
              </a:extLst>
            </p:cNvPr>
            <p:cNvSpPr/>
            <p:nvPr/>
          </p:nvSpPr>
          <p:spPr>
            <a:xfrm rot="5400000">
              <a:off x="11425886" y="3117176"/>
              <a:ext cx="878860" cy="877824"/>
            </a:xfrm>
            <a:prstGeom prst="diamond">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82" name="Group 189">
              <a:extLst>
                <a:ext uri="{FF2B5EF4-FFF2-40B4-BE49-F238E27FC236}">
                  <a16:creationId xmlns:a16="http://schemas.microsoft.com/office/drawing/2014/main" id="{ECEBD6D2-355B-420D-BC51-D4F89149DE48}"/>
                </a:ext>
              </a:extLst>
            </p:cNvPr>
            <p:cNvGrpSpPr>
              <a:grpSpLocks noChangeAspect="1"/>
            </p:cNvGrpSpPr>
            <p:nvPr/>
          </p:nvGrpSpPr>
          <p:grpSpPr bwMode="auto">
            <a:xfrm>
              <a:off x="11636537" y="3392124"/>
              <a:ext cx="437238" cy="327929"/>
              <a:chOff x="1614" y="1826"/>
              <a:chExt cx="312" cy="234"/>
            </a:xfrm>
          </p:grpSpPr>
          <p:sp>
            <p:nvSpPr>
              <p:cNvPr id="83" name="AutoShape 188">
                <a:extLst>
                  <a:ext uri="{FF2B5EF4-FFF2-40B4-BE49-F238E27FC236}">
                    <a16:creationId xmlns:a16="http://schemas.microsoft.com/office/drawing/2014/main" id="{6EFE7252-A2DE-4AC4-A577-0E7A6E0E1A62}"/>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190">
                <a:extLst>
                  <a:ext uri="{FF2B5EF4-FFF2-40B4-BE49-F238E27FC236}">
                    <a16:creationId xmlns:a16="http://schemas.microsoft.com/office/drawing/2014/main" id="{3B9B16E0-9704-48E3-9C94-744F30E5A189}"/>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Rectangle 191">
                <a:extLst>
                  <a:ext uri="{FF2B5EF4-FFF2-40B4-BE49-F238E27FC236}">
                    <a16:creationId xmlns:a16="http://schemas.microsoft.com/office/drawing/2014/main" id="{4EA2E11A-70FB-4F99-A691-E748CE7A0A25}"/>
                  </a:ext>
                </a:extLst>
              </p:cNvPr>
              <p:cNvSpPr>
                <a:spLocks noChangeArrowheads="1"/>
              </p:cNvSpPr>
              <p:nvPr/>
            </p:nvSpPr>
            <p:spPr bwMode="auto">
              <a:xfrm>
                <a:off x="1614" y="1855"/>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Oval 192">
                <a:extLst>
                  <a:ext uri="{FF2B5EF4-FFF2-40B4-BE49-F238E27FC236}">
                    <a16:creationId xmlns:a16="http://schemas.microsoft.com/office/drawing/2014/main" id="{5B2ACE1A-B08A-4C51-A186-D8CF3978EDC0}"/>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193">
                <a:extLst>
                  <a:ext uri="{FF2B5EF4-FFF2-40B4-BE49-F238E27FC236}">
                    <a16:creationId xmlns:a16="http://schemas.microsoft.com/office/drawing/2014/main" id="{56635639-63B1-4F6E-BC29-2B8D9E1EC107}"/>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194">
                <a:extLst>
                  <a:ext uri="{FF2B5EF4-FFF2-40B4-BE49-F238E27FC236}">
                    <a16:creationId xmlns:a16="http://schemas.microsoft.com/office/drawing/2014/main" id="{8AD3CD99-9782-45C0-949B-40CACA4B6104}"/>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195">
                <a:extLst>
                  <a:ext uri="{FF2B5EF4-FFF2-40B4-BE49-F238E27FC236}">
                    <a16:creationId xmlns:a16="http://schemas.microsoft.com/office/drawing/2014/main" id="{13A99F6F-0BFF-49FE-8355-8CBCE8F16164}"/>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Freeform 196">
                <a:extLst>
                  <a:ext uri="{FF2B5EF4-FFF2-40B4-BE49-F238E27FC236}">
                    <a16:creationId xmlns:a16="http://schemas.microsoft.com/office/drawing/2014/main" id="{819AD9E4-FB3D-4D9D-B748-8CD251963B8B}"/>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197">
                <a:extLst>
                  <a:ext uri="{FF2B5EF4-FFF2-40B4-BE49-F238E27FC236}">
                    <a16:creationId xmlns:a16="http://schemas.microsoft.com/office/drawing/2014/main" id="{3EE6D7CB-3CF9-4306-AE83-E34AED5B8091}"/>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198">
                <a:extLst>
                  <a:ext uri="{FF2B5EF4-FFF2-40B4-BE49-F238E27FC236}">
                    <a16:creationId xmlns:a16="http://schemas.microsoft.com/office/drawing/2014/main" id="{535D1D98-D2A8-4F12-A5FB-8F101EB1117D}"/>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Rectangle 199">
                <a:extLst>
                  <a:ext uri="{FF2B5EF4-FFF2-40B4-BE49-F238E27FC236}">
                    <a16:creationId xmlns:a16="http://schemas.microsoft.com/office/drawing/2014/main" id="{0A156E1E-C7B6-4B60-A8DE-3B54196F77DE}"/>
                  </a:ext>
                </a:extLst>
              </p:cNvPr>
              <p:cNvSpPr>
                <a:spLocks noChangeArrowheads="1"/>
              </p:cNvSpPr>
              <p:nvPr/>
            </p:nvSpPr>
            <p:spPr bwMode="auto">
              <a:xfrm>
                <a:off x="1755" y="1943"/>
                <a:ext cx="30" cy="2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C1ED6E0A-6128-40B8-A15E-C2F5769994CE}"/>
              </a:ext>
            </a:extLst>
          </p:cNvPr>
          <p:cNvGrpSpPr/>
          <p:nvPr/>
        </p:nvGrpSpPr>
        <p:grpSpPr>
          <a:xfrm>
            <a:off x="11426404" y="4696359"/>
            <a:ext cx="877824" cy="878860"/>
            <a:chOff x="11426404" y="4488750"/>
            <a:chExt cx="877824" cy="878860"/>
          </a:xfrm>
        </p:grpSpPr>
        <p:sp>
          <p:nvSpPr>
            <p:cNvPr id="57" name="Diamond 56">
              <a:extLst>
                <a:ext uri="{FF2B5EF4-FFF2-40B4-BE49-F238E27FC236}">
                  <a16:creationId xmlns:a16="http://schemas.microsoft.com/office/drawing/2014/main" id="{48BCFA29-678D-457B-A287-F6A35FC0A8CF}"/>
                </a:ext>
              </a:extLst>
            </p:cNvPr>
            <p:cNvSpPr/>
            <p:nvPr/>
          </p:nvSpPr>
          <p:spPr>
            <a:xfrm rot="5400000">
              <a:off x="11425886" y="4489268"/>
              <a:ext cx="878860" cy="877824"/>
            </a:xfrm>
            <a:prstGeom prst="diamond">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06" name="Group 25">
              <a:extLst>
                <a:ext uri="{FF2B5EF4-FFF2-40B4-BE49-F238E27FC236}">
                  <a16:creationId xmlns:a16="http://schemas.microsoft.com/office/drawing/2014/main" id="{35E801FB-1FDB-41BF-9768-85DF1F5B211F}"/>
                </a:ext>
              </a:extLst>
            </p:cNvPr>
            <p:cNvGrpSpPr>
              <a:grpSpLocks noChangeAspect="1"/>
            </p:cNvGrpSpPr>
            <p:nvPr/>
          </p:nvGrpSpPr>
          <p:grpSpPr bwMode="auto">
            <a:xfrm>
              <a:off x="11636537" y="4764216"/>
              <a:ext cx="437238" cy="327929"/>
              <a:chOff x="2204" y="1038"/>
              <a:chExt cx="312" cy="234"/>
            </a:xfrm>
          </p:grpSpPr>
          <p:sp>
            <p:nvSpPr>
              <p:cNvPr id="107" name="AutoShape 24">
                <a:extLst>
                  <a:ext uri="{FF2B5EF4-FFF2-40B4-BE49-F238E27FC236}">
                    <a16:creationId xmlns:a16="http://schemas.microsoft.com/office/drawing/2014/main" id="{E66A5D65-0500-4684-A235-7E0204A770FA}"/>
                  </a:ext>
                </a:extLst>
              </p:cNvPr>
              <p:cNvSpPr>
                <a:spLocks noChangeAspect="1" noChangeArrowheads="1" noTextEdit="1"/>
              </p:cNvSpPr>
              <p:nvPr/>
            </p:nvSpPr>
            <p:spPr bwMode="auto">
              <a:xfrm>
                <a:off x="2204"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26">
                <a:extLst>
                  <a:ext uri="{FF2B5EF4-FFF2-40B4-BE49-F238E27FC236}">
                    <a16:creationId xmlns:a16="http://schemas.microsoft.com/office/drawing/2014/main" id="{6ED25134-1FC6-4585-AF7B-82AC32ADE9A4}"/>
                  </a:ext>
                </a:extLst>
              </p:cNvPr>
              <p:cNvSpPr>
                <a:spLocks noChangeArrowheads="1"/>
              </p:cNvSpPr>
              <p:nvPr/>
            </p:nvSpPr>
            <p:spPr bwMode="auto">
              <a:xfrm>
                <a:off x="2204"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Rectangle 27">
                <a:extLst>
                  <a:ext uri="{FF2B5EF4-FFF2-40B4-BE49-F238E27FC236}">
                    <a16:creationId xmlns:a16="http://schemas.microsoft.com/office/drawing/2014/main" id="{AA33AC66-D2F8-4B57-8664-44841907CFF5}"/>
                  </a:ext>
                </a:extLst>
              </p:cNvPr>
              <p:cNvSpPr>
                <a:spLocks noChangeArrowheads="1"/>
              </p:cNvSpPr>
              <p:nvPr/>
            </p:nvSpPr>
            <p:spPr bwMode="auto">
              <a:xfrm>
                <a:off x="2204"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28">
                <a:extLst>
                  <a:ext uri="{FF2B5EF4-FFF2-40B4-BE49-F238E27FC236}">
                    <a16:creationId xmlns:a16="http://schemas.microsoft.com/office/drawing/2014/main" id="{CC78FCA2-211C-4106-9463-5CACD699FE12}"/>
                  </a:ext>
                </a:extLst>
              </p:cNvPr>
              <p:cNvSpPr>
                <a:spLocks noChangeArrowheads="1"/>
              </p:cNvSpPr>
              <p:nvPr/>
            </p:nvSpPr>
            <p:spPr bwMode="auto">
              <a:xfrm>
                <a:off x="221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Oval 29">
                <a:extLst>
                  <a:ext uri="{FF2B5EF4-FFF2-40B4-BE49-F238E27FC236}">
                    <a16:creationId xmlns:a16="http://schemas.microsoft.com/office/drawing/2014/main" id="{7C9A82AD-9223-4E1B-B3AC-899E1FEBB16A}"/>
                  </a:ext>
                </a:extLst>
              </p:cNvPr>
              <p:cNvSpPr>
                <a:spLocks noChangeArrowheads="1"/>
              </p:cNvSpPr>
              <p:nvPr/>
            </p:nvSpPr>
            <p:spPr bwMode="auto">
              <a:xfrm>
                <a:off x="2228"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Oval 30">
                <a:extLst>
                  <a:ext uri="{FF2B5EF4-FFF2-40B4-BE49-F238E27FC236}">
                    <a16:creationId xmlns:a16="http://schemas.microsoft.com/office/drawing/2014/main" id="{966D3083-229A-47BB-9A42-625291B1B536}"/>
                  </a:ext>
                </a:extLst>
              </p:cNvPr>
              <p:cNvSpPr>
                <a:spLocks noChangeArrowheads="1"/>
              </p:cNvSpPr>
              <p:nvPr/>
            </p:nvSpPr>
            <p:spPr bwMode="auto">
              <a:xfrm>
                <a:off x="2243"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31">
                <a:extLst>
                  <a:ext uri="{FF2B5EF4-FFF2-40B4-BE49-F238E27FC236}">
                    <a16:creationId xmlns:a16="http://schemas.microsoft.com/office/drawing/2014/main" id="{10F94327-6AA7-4424-BB7C-856F41D23849}"/>
                  </a:ext>
                </a:extLst>
              </p:cNvPr>
              <p:cNvSpPr>
                <a:spLocks/>
              </p:cNvSpPr>
              <p:nvPr/>
            </p:nvSpPr>
            <p:spPr bwMode="auto">
              <a:xfrm>
                <a:off x="2323" y="1124"/>
                <a:ext cx="74" cy="91"/>
              </a:xfrm>
              <a:custGeom>
                <a:avLst/>
                <a:gdLst>
                  <a:gd name="T0" fmla="*/ 0 w 74"/>
                  <a:gd name="T1" fmla="*/ 0 h 91"/>
                  <a:gd name="T2" fmla="*/ 37 w 74"/>
                  <a:gd name="T3" fmla="*/ 28 h 91"/>
                  <a:gd name="T4" fmla="*/ 74 w 74"/>
                  <a:gd name="T5" fmla="*/ 55 h 91"/>
                  <a:gd name="T6" fmla="*/ 40 w 74"/>
                  <a:gd name="T7" fmla="*/ 65 h 91"/>
                  <a:gd name="T8" fmla="*/ 17 w 74"/>
                  <a:gd name="T9" fmla="*/ 91 h 91"/>
                  <a:gd name="T10" fmla="*/ 8 w 74"/>
                  <a:gd name="T11" fmla="*/ 46 h 91"/>
                  <a:gd name="T12" fmla="*/ 0 w 7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74" h="91">
                    <a:moveTo>
                      <a:pt x="0" y="0"/>
                    </a:moveTo>
                    <a:lnTo>
                      <a:pt x="37" y="28"/>
                    </a:lnTo>
                    <a:lnTo>
                      <a:pt x="74" y="55"/>
                    </a:lnTo>
                    <a:lnTo>
                      <a:pt x="40" y="65"/>
                    </a:lnTo>
                    <a:lnTo>
                      <a:pt x="17" y="91"/>
                    </a:lnTo>
                    <a:lnTo>
                      <a:pt x="8" y="4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8" name="Picture 7">
            <a:extLst>
              <a:ext uri="{FF2B5EF4-FFF2-40B4-BE49-F238E27FC236}">
                <a16:creationId xmlns:a16="http://schemas.microsoft.com/office/drawing/2014/main" id="{1703DCAA-8764-4FD2-A6A3-1E326AF9DFFB}"/>
              </a:ext>
            </a:extLst>
          </p:cNvPr>
          <p:cNvPicPr>
            <a:picLocks noChangeAspect="1"/>
          </p:cNvPicPr>
          <p:nvPr/>
        </p:nvPicPr>
        <p:blipFill>
          <a:blip r:embed="rId4"/>
          <a:stretch>
            <a:fillRect/>
          </a:stretch>
        </p:blipFill>
        <p:spPr>
          <a:xfrm>
            <a:off x="6282466" y="4678589"/>
            <a:ext cx="914400" cy="914400"/>
          </a:xfrm>
          <a:prstGeom prst="rect">
            <a:avLst/>
          </a:prstGeom>
        </p:spPr>
      </p:pic>
      <p:pic>
        <p:nvPicPr>
          <p:cNvPr id="9" name="Picture 8">
            <a:extLst>
              <a:ext uri="{FF2B5EF4-FFF2-40B4-BE49-F238E27FC236}">
                <a16:creationId xmlns:a16="http://schemas.microsoft.com/office/drawing/2014/main" id="{BEFA1938-8F8C-488D-88B4-CFCB1E146E38}"/>
              </a:ext>
            </a:extLst>
          </p:cNvPr>
          <p:cNvPicPr>
            <a:picLocks noChangeAspect="1"/>
          </p:cNvPicPr>
          <p:nvPr/>
        </p:nvPicPr>
        <p:blipFill>
          <a:blip r:embed="rId5"/>
          <a:stretch>
            <a:fillRect/>
          </a:stretch>
        </p:blipFill>
        <p:spPr>
          <a:xfrm>
            <a:off x="6168166" y="3157173"/>
            <a:ext cx="1143000" cy="811530"/>
          </a:xfrm>
          <a:prstGeom prst="rect">
            <a:avLst/>
          </a:prstGeom>
        </p:spPr>
      </p:pic>
      <p:grpSp>
        <p:nvGrpSpPr>
          <p:cNvPr id="6" name="Group 5">
            <a:extLst>
              <a:ext uri="{FF2B5EF4-FFF2-40B4-BE49-F238E27FC236}">
                <a16:creationId xmlns:a16="http://schemas.microsoft.com/office/drawing/2014/main" id="{3673E95D-7A3E-4FEF-8FCA-E0DB9247BB59}"/>
              </a:ext>
            </a:extLst>
          </p:cNvPr>
          <p:cNvGrpSpPr/>
          <p:nvPr/>
        </p:nvGrpSpPr>
        <p:grpSpPr>
          <a:xfrm>
            <a:off x="5293019" y="1800989"/>
            <a:ext cx="7011209" cy="1028319"/>
            <a:chOff x="5293019" y="1800989"/>
            <a:chExt cx="7011209" cy="1028319"/>
          </a:xfrm>
        </p:grpSpPr>
        <p:sp>
          <p:nvSpPr>
            <p:cNvPr id="52" name="Rectangle 51">
              <a:extLst>
                <a:ext uri="{FF2B5EF4-FFF2-40B4-BE49-F238E27FC236}">
                  <a16:creationId xmlns:a16="http://schemas.microsoft.com/office/drawing/2014/main" id="{60670229-2E4D-4796-A653-EAA0347F31D4}"/>
                </a:ext>
              </a:extLst>
            </p:cNvPr>
            <p:cNvSpPr/>
            <p:nvPr/>
          </p:nvSpPr>
          <p:spPr>
            <a:xfrm>
              <a:off x="7539180" y="1801837"/>
              <a:ext cx="3685720" cy="877163"/>
            </a:xfrm>
            <a:prstGeom prst="rect">
              <a:avLst/>
            </a:prstGeom>
          </p:spPr>
          <p:txBody>
            <a:bodyPr wrap="square" lIns="0" tIns="0" rIns="0" bIns="0" anchor="ctr">
              <a:spAutoFit/>
            </a:bodyPr>
            <a:lstStyle/>
            <a:p>
              <a:pPr marL="0" marR="0" lvl="0" indent="0" algn="l" defTabSz="1111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Sites </a:t>
              </a:r>
              <a:r>
                <a:rPr kumimoji="0" lang="en-US" sz="1800" b="0" i="0" u="none" strike="noStrike" kern="1200" cap="none" spc="0" normalizeH="0" baseline="0" noProof="0" dirty="0" err="1">
                  <a:ln>
                    <a:noFill/>
                  </a:ln>
                  <a:solidFill>
                    <a:srgbClr val="0078D4"/>
                  </a:solidFill>
                  <a:effectLst/>
                  <a:uLnTx/>
                  <a:uFillTx/>
                  <a:latin typeface="Segoe UI Semibold"/>
                  <a:ea typeface="+mn-ea"/>
                  <a:cs typeface="+mn-cs"/>
                </a:rPr>
                <a:t>públicos</a:t>
              </a:r>
              <a:endParaRPr kumimoji="0" lang="en-US" sz="18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1111250" rtl="0" eaLnBrk="1" fontAlgn="auto" latinLnBrk="0" hangingPunct="1">
                <a:lnSpc>
                  <a:spcPct val="100000"/>
                </a:lnSpc>
                <a:spcBef>
                  <a:spcPts val="0"/>
                </a:spcBef>
                <a:spcAft>
                  <a:spcPts val="0"/>
                </a:spcAft>
                <a:buClrTx/>
                <a:buSzTx/>
                <a:buFontTx/>
                <a:buNone/>
                <a:tabLst/>
                <a:defRPr/>
              </a:pPr>
              <a:r>
                <a:rPr lang="pt-BR" sz="1300" dirty="0">
                  <a:solidFill>
                    <a:srgbClr val="282828"/>
                  </a:solidFill>
                </a:rPr>
                <a:t>O Premera Blue Cross pode oferecer um serviço premium ao cliente, reduzindo os custos migrando para serviços totalmente gerenciados no Azure.</a:t>
              </a:r>
              <a:endParaRPr kumimoji="0" lang="en-US" sz="13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A29AEC2-29E7-47E6-B47B-3CF235338A27}"/>
                </a:ext>
              </a:extLst>
            </p:cNvPr>
            <p:cNvSpPr/>
            <p:nvPr/>
          </p:nvSpPr>
          <p:spPr>
            <a:xfrm>
              <a:off x="5293019" y="2668535"/>
              <a:ext cx="6583680" cy="160773"/>
            </a:xfrm>
            <a:custGeom>
              <a:avLst/>
              <a:gdLst>
                <a:gd name="connsiteX0" fmla="*/ 5476351 w 5476351"/>
                <a:gd name="connsiteY0" fmla="*/ 0 h 160773"/>
                <a:gd name="connsiteX1" fmla="*/ 5315578 w 5476351"/>
                <a:gd name="connsiteY1" fmla="*/ 160773 h 160773"/>
                <a:gd name="connsiteX2" fmla="*/ 0 w 5476351"/>
                <a:gd name="connsiteY2" fmla="*/ 160773 h 160773"/>
              </a:gdLst>
              <a:ahLst/>
              <a:cxnLst>
                <a:cxn ang="0">
                  <a:pos x="connsiteX0" y="connsiteY0"/>
                </a:cxn>
                <a:cxn ang="0">
                  <a:pos x="connsiteX1" y="connsiteY1"/>
                </a:cxn>
                <a:cxn ang="0">
                  <a:pos x="connsiteX2" y="connsiteY2"/>
                </a:cxn>
              </a:cxnLst>
              <a:rect l="l" t="t" r="r" b="b"/>
              <a:pathLst>
                <a:path w="5476351" h="160773">
                  <a:moveTo>
                    <a:pt x="5476351" y="0"/>
                  </a:moveTo>
                  <a:lnTo>
                    <a:pt x="5315578" y="160773"/>
                  </a:lnTo>
                  <a:lnTo>
                    <a:pt x="0" y="16077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61A511FC-3E89-4D35-9DB8-E21468A5EB71}"/>
                </a:ext>
              </a:extLst>
            </p:cNvPr>
            <p:cNvGrpSpPr/>
            <p:nvPr/>
          </p:nvGrpSpPr>
          <p:grpSpPr>
            <a:xfrm>
              <a:off x="11426404" y="1800989"/>
              <a:ext cx="877824" cy="878860"/>
              <a:chOff x="11426404" y="1744566"/>
              <a:chExt cx="877824" cy="878860"/>
            </a:xfrm>
          </p:grpSpPr>
          <p:sp>
            <p:nvSpPr>
              <p:cNvPr id="53" name="Diamond 52">
                <a:extLst>
                  <a:ext uri="{FF2B5EF4-FFF2-40B4-BE49-F238E27FC236}">
                    <a16:creationId xmlns:a16="http://schemas.microsoft.com/office/drawing/2014/main" id="{0102D00B-6E4E-4657-B591-402F7EC97881}"/>
                  </a:ext>
                </a:extLst>
              </p:cNvPr>
              <p:cNvSpPr/>
              <p:nvPr/>
            </p:nvSpPr>
            <p:spPr>
              <a:xfrm rot="5400000">
                <a:off x="11425886" y="1745084"/>
                <a:ext cx="878860" cy="877824"/>
              </a:xfrm>
              <a:prstGeom prst="diamond">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94" name="Group 93">
                <a:extLst>
                  <a:ext uri="{FF2B5EF4-FFF2-40B4-BE49-F238E27FC236}">
                    <a16:creationId xmlns:a16="http://schemas.microsoft.com/office/drawing/2014/main" id="{64E4CB08-5F2F-4E56-B335-3CB2A3328DAE}"/>
                  </a:ext>
                </a:extLst>
              </p:cNvPr>
              <p:cNvGrpSpPr/>
              <p:nvPr/>
            </p:nvGrpSpPr>
            <p:grpSpPr>
              <a:xfrm>
                <a:off x="11636537" y="2020032"/>
                <a:ext cx="437238" cy="327929"/>
                <a:chOff x="11134725" y="2487613"/>
                <a:chExt cx="495300" cy="371475"/>
              </a:xfrm>
            </p:grpSpPr>
            <p:sp>
              <p:nvSpPr>
                <p:cNvPr id="95" name="Rectangle 225">
                  <a:extLst>
                    <a:ext uri="{FF2B5EF4-FFF2-40B4-BE49-F238E27FC236}">
                      <a16:creationId xmlns:a16="http://schemas.microsoft.com/office/drawing/2014/main" id="{037CF317-C150-49F8-8A3A-1EF6A398C423}"/>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226">
                  <a:extLst>
                    <a:ext uri="{FF2B5EF4-FFF2-40B4-BE49-F238E27FC236}">
                      <a16:creationId xmlns:a16="http://schemas.microsoft.com/office/drawing/2014/main" id="{83F898DC-0D70-4F25-A420-4B2E79E417A3}"/>
                    </a:ext>
                  </a:extLst>
                </p:cNvPr>
                <p:cNvSpPr>
                  <a:spLocks noChangeArrowheads="1"/>
                </p:cNvSpPr>
                <p:nvPr/>
              </p:nvSpPr>
              <p:spPr bwMode="auto">
                <a:xfrm>
                  <a:off x="11134725" y="2487613"/>
                  <a:ext cx="495300" cy="460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227">
                  <a:extLst>
                    <a:ext uri="{FF2B5EF4-FFF2-40B4-BE49-F238E27FC236}">
                      <a16:creationId xmlns:a16="http://schemas.microsoft.com/office/drawing/2014/main" id="{9042491B-1C97-4BA2-8D1D-E3DC413EAD59}"/>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228">
                  <a:extLst>
                    <a:ext uri="{FF2B5EF4-FFF2-40B4-BE49-F238E27FC236}">
                      <a16:creationId xmlns:a16="http://schemas.microsoft.com/office/drawing/2014/main" id="{833AC165-8CDA-434B-8503-27401F8640C6}"/>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Oval 229">
                  <a:extLst>
                    <a:ext uri="{FF2B5EF4-FFF2-40B4-BE49-F238E27FC236}">
                      <a16:creationId xmlns:a16="http://schemas.microsoft.com/office/drawing/2014/main" id="{951BC524-3FAD-46B5-82BA-B5AE4746E42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Rectangle 230">
                  <a:extLst>
                    <a:ext uri="{FF2B5EF4-FFF2-40B4-BE49-F238E27FC236}">
                      <a16:creationId xmlns:a16="http://schemas.microsoft.com/office/drawing/2014/main" id="{CE2BA587-84AC-477E-A6B6-1F971CE6FEEA}"/>
                    </a:ext>
                  </a:extLst>
                </p:cNvPr>
                <p:cNvSpPr>
                  <a:spLocks noChangeArrowheads="1"/>
                </p:cNvSpPr>
                <p:nvPr/>
              </p:nvSpPr>
              <p:spPr bwMode="auto">
                <a:xfrm>
                  <a:off x="11228388" y="2595563"/>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231">
                  <a:extLst>
                    <a:ext uri="{FF2B5EF4-FFF2-40B4-BE49-F238E27FC236}">
                      <a16:creationId xmlns:a16="http://schemas.microsoft.com/office/drawing/2014/main" id="{5D7B6438-1C63-4ACC-A22A-05BF25347CAE}"/>
                    </a:ext>
                  </a:extLst>
                </p:cNvPr>
                <p:cNvSpPr>
                  <a:spLocks noChangeArrowheads="1"/>
                </p:cNvSpPr>
                <p:nvPr/>
              </p:nvSpPr>
              <p:spPr bwMode="auto">
                <a:xfrm>
                  <a:off x="11344275" y="259556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Rectangle 232">
                  <a:extLst>
                    <a:ext uri="{FF2B5EF4-FFF2-40B4-BE49-F238E27FC236}">
                      <a16:creationId xmlns:a16="http://schemas.microsoft.com/office/drawing/2014/main" id="{8B4B7F1B-6339-43B3-A61D-83CD2C67FD9F}"/>
                    </a:ext>
                  </a:extLst>
                </p:cNvPr>
                <p:cNvSpPr>
                  <a:spLocks noChangeArrowheads="1"/>
                </p:cNvSpPr>
                <p:nvPr/>
              </p:nvSpPr>
              <p:spPr bwMode="auto">
                <a:xfrm>
                  <a:off x="11460163" y="259556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233">
                  <a:extLst>
                    <a:ext uri="{FF2B5EF4-FFF2-40B4-BE49-F238E27FC236}">
                      <a16:creationId xmlns:a16="http://schemas.microsoft.com/office/drawing/2014/main" id="{DDFE885D-B60B-4366-A358-61EC89F95DD9}"/>
                    </a:ext>
                  </a:extLst>
                </p:cNvPr>
                <p:cNvSpPr>
                  <a:spLocks noChangeArrowheads="1"/>
                </p:cNvSpPr>
                <p:nvPr/>
              </p:nvSpPr>
              <p:spPr bwMode="auto">
                <a:xfrm>
                  <a:off x="11228388" y="2719388"/>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234">
                  <a:extLst>
                    <a:ext uri="{FF2B5EF4-FFF2-40B4-BE49-F238E27FC236}">
                      <a16:creationId xmlns:a16="http://schemas.microsoft.com/office/drawing/2014/main" id="{CB523411-2E59-4A77-874B-1BB5F43D8862}"/>
                    </a:ext>
                  </a:extLst>
                </p:cNvPr>
                <p:cNvSpPr>
                  <a:spLocks noChangeArrowheads="1"/>
                </p:cNvSpPr>
                <p:nvPr/>
              </p:nvSpPr>
              <p:spPr bwMode="auto">
                <a:xfrm>
                  <a:off x="11344275" y="271938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235">
                  <a:extLst>
                    <a:ext uri="{FF2B5EF4-FFF2-40B4-BE49-F238E27FC236}">
                      <a16:creationId xmlns:a16="http://schemas.microsoft.com/office/drawing/2014/main" id="{43C7610A-BC38-4A37-81A9-C09FDD000084}"/>
                    </a:ext>
                  </a:extLst>
                </p:cNvPr>
                <p:cNvSpPr>
                  <a:spLocks noChangeArrowheads="1"/>
                </p:cNvSpPr>
                <p:nvPr/>
              </p:nvSpPr>
              <p:spPr bwMode="auto">
                <a:xfrm>
                  <a:off x="11460163" y="271938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59" name="Picture 2" descr="Story logo">
              <a:extLst>
                <a:ext uri="{FF2B5EF4-FFF2-40B4-BE49-F238E27FC236}">
                  <a16:creationId xmlns:a16="http://schemas.microsoft.com/office/drawing/2014/main" id="{6A8B43BD-0662-4E20-914A-5D82C6233F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947850" y="1979903"/>
              <a:ext cx="1371600" cy="5210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7477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OWER_USER_TAGS_ICONS" val="cell-phone_POWER_USER_SEPARATOR_ICONS_cellphone_POWER_USER_SEPARATOR_ICONS_communication_POWER_USER_SEPARATOR_ICONS_mobile_POWER_USER_SEPARATOR_ICONS_phone_POWER_USER_SEPARATOR_ICONS_smartphone"/>
</p:tagLst>
</file>

<file path=ppt/theme/theme1.xml><?xml version="1.0" encoding="utf-8"?>
<a:theme xmlns:a="http://schemas.openxmlformats.org/drawingml/2006/main" name="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9e189ebee5e4172a11395060ad98300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671bfb0d0766fb2398015e85ffed677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3bc04a5-d503-43b1-b98c-a8cf663329d9" xsi:nil="true"/>
    <DocumentDescription xmlns="230e9df3-be65-4c73-a93b-d1236ebd677e">Lead the customer to want to move existing or new web apps to Azure. Gives an overview of the different ways web apps can be moved to the cloud, Microsoft’s solution and related Azure services.</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Samantha Wilder</DisplayName>
        <AccountId>97</AccountId>
        <AccountType/>
      </UserInfo>
    </Owner>
    <PublishDate xmlns="230E9DF3-BE65-4C73-A93B-D1236EBD677E">2019-12-06T08:00:00+00:00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Greg Urquhart</DisplayName>
        <AccountId>72209</AccountId>
        <AccountType/>
      </UserInfo>
    </OwnersManager>
    <Expire_x0020_Review xmlns="230e9df3-be65-4c73-a93b-d1236ebd677e">2020-12-06T08:00:00+00:00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i:0#.f|membership|jupongra@microsoft.com</DisplayName>
        <AccountId>89218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not role specific</TermName>
          <TermId xmlns="http://schemas.microsoft.com/office/infopath/2007/PartnerControls">f39e3092-9b1b-420b-9a5e-af4e2e586259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All Standard Titles</TermName>
          <TermId xmlns="http://schemas.microsoft.com/office/infopath/2007/PartnerControls">ef7f2c35-3932-45cd-837a-94fa96ae23cb</TermId>
        </TermInfo>
      </Terms>
    </b60f8d2dbb984f349d80d8196897f4d3>
    <Thumbnail1 xmlns="230e9df3-be65-4c73-a93b-d1236ebd677e">
      <Url>https://microsoft.sharepoint.com/sites/Infopedia_G01KC/Media/Thumbnails/G01KC-1-39554/ASP_NET_Customer.png</Url>
      <Description>/sites/Infopedia_G01KC/Media/Thumbnails/G01KC-1-39554/ASP_NET_Customer.png</Description>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3075</Value>
      <Value>3091</Value>
      <Value>1628</Value>
      <Value>3066</Value>
      <Value>3087</Value>
      <Value>26</Value>
      <Value>1941</Value>
      <Value>5</Value>
      <Value>21</Value>
      <Value>20</Value>
      <Value>3089</Value>
    </TaxCatchAll>
    <ParentID1 xmlns="230e9df3-be65-4c73-a93b-d1236ebd677e">G01KC-1-35167</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G01KC-99682991-39554</_dlc_DocId>
    <_dlc_ExpireDateSaved xmlns="http://schemas.microsoft.com/sharepoint/v3" xsi:nil="true"/>
    <_dlc_ExpireDate xmlns="http://schemas.microsoft.com/sharepoint/v3">2020-12-06T08:00:00+00:00</_dlc_ExpireDate>
    <_dlc_DocIdUrl xmlns="230e9df3-be65-4c73-a93b-d1236ebd677e">
      <Url>https://microsoft.sharepoint.com/sites/Infopedia_G01KC/_layouts/15/DocIdRedir.aspx?ID=G01KC-99682991-39554</Url>
      <Description>G01KC-99682991-39554</Description>
    </_dlc_DocIdUrl>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BE3FF79C-700C-4607-9D4E-88428EF9E6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D82880-3919-42B2-BE8C-F91AC84D2F25}">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780adddd-697a-4f06-a2f4-90d1a8de6333"/>
    <ds:schemaRef ds:uri="http://schemas.microsoft.com/sharepoint/v3"/>
    <ds:schemaRef ds:uri="b3bc04a5-d503-43b1-b98c-a8cf663329d9"/>
    <ds:schemaRef ds:uri="230e9df3-be65-4c73-a93b-d1236ebd677e"/>
    <ds:schemaRef ds:uri="230E9DF3-BE65-4C73-A93B-D1236EBD677E"/>
  </ds:schemaRefs>
</ds:datastoreItem>
</file>

<file path=customXml/itemProps4.xml><?xml version="1.0" encoding="utf-8"?>
<ds:datastoreItem xmlns:ds="http://schemas.openxmlformats.org/officeDocument/2006/customXml" ds:itemID="{95581D4A-EAC3-443D-9E85-225FA4240F9A}">
  <ds:schemaRefs>
    <ds:schemaRef ds:uri="Microsoft.SharePoint.Taxonomy.ContentTypeSync"/>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08B05287-FEA7-4987-B7D7-2814BB384867}">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Azure_PowerPoint_template_Oct18</Template>
  <TotalTime>266</TotalTime>
  <Words>4721</Words>
  <Application>Microsoft Office PowerPoint</Application>
  <PresentationFormat>Personalizar</PresentationFormat>
  <Paragraphs>484</Paragraphs>
  <Slides>23</Slides>
  <Notes>22</Notes>
  <HiddenSlides>2</HiddenSlides>
  <MMClips>0</MMClips>
  <ScaleCrop>false</ScaleCrop>
  <HeadingPairs>
    <vt:vector size="6" baseType="variant">
      <vt:variant>
        <vt:lpstr>Fontes usadas</vt:lpstr>
      </vt:variant>
      <vt:variant>
        <vt:i4>8</vt:i4>
      </vt:variant>
      <vt:variant>
        <vt:lpstr>Tema</vt:lpstr>
      </vt:variant>
      <vt:variant>
        <vt:i4>4</vt:i4>
      </vt:variant>
      <vt:variant>
        <vt:lpstr>Títulos de slides</vt:lpstr>
      </vt:variant>
      <vt:variant>
        <vt:i4>23</vt:i4>
      </vt:variant>
    </vt:vector>
  </HeadingPairs>
  <TitlesOfParts>
    <vt:vector size="35" baseType="lpstr">
      <vt:lpstr>Arial</vt:lpstr>
      <vt:lpstr>Calibri</vt:lpstr>
      <vt:lpstr>Segoe UI</vt:lpstr>
      <vt:lpstr>Segoe UI Black</vt:lpstr>
      <vt:lpstr>Segoe UI Light</vt:lpstr>
      <vt:lpstr>Segoe UI Semibold</vt:lpstr>
      <vt:lpstr>Segoe UI Semilight</vt:lpstr>
      <vt:lpstr>Wingdings</vt:lpstr>
      <vt:lpstr>Azure Design Template</vt:lpstr>
      <vt:lpstr>1_Azure Design Template</vt:lpstr>
      <vt:lpstr>2_Azure Design Template</vt:lpstr>
      <vt:lpstr>Build 2019 Black</vt:lpstr>
      <vt:lpstr>Evolua seus aplicativos .NET com Microsoft Azure</vt:lpstr>
      <vt:lpstr>Apresentação do PowerPoint</vt:lpstr>
      <vt:lpstr>Apresentação do PowerPoint</vt:lpstr>
      <vt:lpstr>Desafios modernos de aplicativos da web  O engajamento digital evoluiu muito além do conteúdo estático da Web - fornecendo interatividade e funcionalidade mais avançadas</vt:lpstr>
      <vt:lpstr>O que é preciso para superar esses desafios?</vt:lpstr>
      <vt:lpstr>Obtenha mais com os serviços totalmente gerenciados no Microsoft Azure</vt:lpstr>
      <vt:lpstr>Os serviços gerenciados do Azure oferecem economia, velocidade e inovação para seus aplicativos da web</vt:lpstr>
      <vt:lpstr>Evolua seus aplicativos Web com o  Azure App Service</vt:lpstr>
      <vt:lpstr>Clientes obtendo sucesso com aplicativos Web no Azure</vt:lpstr>
      <vt:lpstr>Jornada de modernização de aplicativos Web</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Crie experiências inteligentes com o Azure AI  Crie a próxima geração de aplicativos para qualquer desenvolvedor e qualquer cenário</vt:lpstr>
      <vt:lpstr>Inicie a modernização dos aplicativos da web</vt:lpstr>
      <vt:lpstr>Recursos adicionais</vt:lpstr>
      <vt:lpstr>Apresentação do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web applications - Deck</dc:title>
  <dc:subject>&lt;Speech title here&gt;</dc:subject>
  <dc:creator>Gorka Madariaga Nunez</dc:creator>
  <cp:keywords/>
  <dc:description>Template: Ariel Butz; ZUM Communications
Formatting: 
Audience Type:</dc:description>
  <cp:lastModifiedBy>Jaqueline Ramos</cp:lastModifiedBy>
  <cp:revision>8</cp:revision>
  <dcterms:created xsi:type="dcterms:W3CDTF">2019-06-14T18:17:44Z</dcterms:created>
  <dcterms:modified xsi:type="dcterms:W3CDTF">2020-07-19T23:18:28Z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gorkma@microsoft.com</vt:lpwstr>
  </property>
  <property fmtid="{D5CDD505-2E9C-101B-9397-08002B2CF9AE}" pid="14" name="MSIP_Label_f42aa342-8706-4288-bd11-ebb85995028c_SetDate">
    <vt:lpwstr>2019-06-14T18:23:06.3926365Z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ce253166-064e-41f8-80f4-977e36b6833e</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oApprove">
    <vt:bool>true</vt:bool>
  </property>
  <property fmtid="{D5CDD505-2E9C-101B-9397-08002B2CF9AE}" pid="21" name="_dlc_policyId">
    <vt:lpwstr>0x0101000E4CB7077FEE4FF7AE86D4A500EEC780030016C849C62B10EB41ACA8C7EEDEF40BB2006A83F15B98C1FD4E8D76F6993277120D|-2104630519</vt:lpwstr>
  </property>
  <property fmtid="{D5CDD505-2E9C-101B-9397-08002B2CF9AE}" pid="22" name="GenericBoolean1">
    <vt:bool>true</vt:bool>
  </property>
  <property fmtid="{D5CDD505-2E9C-101B-9397-08002B2CF9AE}" pid="23" name="Confidentiality">
    <vt:lpwstr>5;#internal users|461efa83-0283-486a-a8d5-943328f3693f</vt:lpwstr>
  </property>
  <property fmtid="{D5CDD505-2E9C-101B-9397-08002B2CF9AE}" pid="24" name="GenericBoolean2">
    <vt:bool>true</vt:bool>
  </property>
  <property fmtid="{D5CDD505-2E9C-101B-9397-08002B2CF9AE}" pid="25" name="Hide Page Title">
    <vt:bool>true</vt:bool>
  </property>
  <property fmtid="{D5CDD505-2E9C-101B-9397-08002B2CF9AE}" pid="26" name="GenericMultiChoice2">
    <vt:lpwstr>Default</vt:lpwstr>
  </property>
  <property fmtid="{D5CDD505-2E9C-101B-9397-08002B2CF9AE}" pid="27" name="IsPrivate">
    <vt:bool>false</vt:bool>
  </property>
  <property fmtid="{D5CDD505-2E9C-101B-9397-08002B2CF9AE}" pid="28" name="Private">
    <vt:bool>true</vt:bool>
  </property>
  <property fmtid="{D5CDD505-2E9C-101B-9397-08002B2CF9AE}" pid="29" name="Publish Date">
    <vt:lpwstr>2019-08-29T22:41:52Z</vt:lpwstr>
  </property>
  <property fmtid="{D5CDD505-2E9C-101B-9397-08002B2CF9AE}" pid="30" name="BatchUpdate">
    <vt:bool>true</vt:bool>
  </property>
  <property fmtid="{D5CDD505-2E9C-101B-9397-08002B2CF9AE}" pid="31" name="GenericMultiChoice1">
    <vt:lpwstr>Default</vt:lpwstr>
  </property>
  <property fmtid="{D5CDD505-2E9C-101B-9397-08002B2CF9AE}" pid="3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3" name="_dlc_DocIdItemGuid">
    <vt:lpwstr>1ebfd662-c851-4010-bc2a-2b93fbfa10a3</vt:lpwstr>
  </property>
  <property fmtid="{D5CDD505-2E9C-101B-9397-08002B2CF9AE}" pid="34" name="TaxKeyword">
    <vt:lpwstr/>
  </property>
  <property fmtid="{D5CDD505-2E9C-101B-9397-08002B2CF9AE}" pid="35" name="Region">
    <vt:lpwstr/>
  </property>
  <property fmtid="{D5CDD505-2E9C-101B-9397-08002B2CF9AE}" pid="36" name="ItemType">
    <vt:lpwstr>3075;#documents|e037ed84-7d8e-4cbb-9c8f-61e80301a44f</vt:lpwstr>
  </property>
  <property fmtid="{D5CDD505-2E9C-101B-9397-08002B2CF9AE}" pid="37" name="Industries">
    <vt:lpwstr/>
  </property>
  <property fmtid="{D5CDD505-2E9C-101B-9397-08002B2CF9AE}" pid="38" name="Competitors">
    <vt:lpwstr/>
  </property>
  <property fmtid="{D5CDD505-2E9C-101B-9397-08002B2CF9AE}" pid="39" name="ExperienceContentType">
    <vt:lpwstr/>
  </property>
  <property fmtid="{D5CDD505-2E9C-101B-9397-08002B2CF9AE}" pid="40" name="SMSGDomain">
    <vt:lpwstr>1628;#Gear Up|5bd03d8b-c198-4367-bd72-be9dad12d703;#21;#Intelligent Cloud|adc2fe87-c79a-4ded-a449-3f86b954069d;#20;#Microsoft Azure Domain|d600a391-d529-4311-892b-2c05c1ab2538</vt:lpwstr>
  </property>
  <property fmtid="{D5CDD505-2E9C-101B-9397-08002B2CF9AE}" pid="41" name="BusinessArchitecture">
    <vt:lpwstr/>
  </property>
  <property fmtid="{D5CDD505-2E9C-101B-9397-08002B2CF9AE}" pid="42" name="Products">
    <vt:lpwstr>26;#Azure|669a3112-5edf-444b-a003-630063601f07</vt:lpwstr>
  </property>
  <property fmtid="{D5CDD505-2E9C-101B-9397-08002B2CF9AE}" pid="43" name="TechnicalLevel">
    <vt:lpwstr>3066;#100 (beginner)|7d022d07-ff67-4af8-910d-8ea6b46b5908</vt:lpwstr>
  </property>
  <property fmtid="{D5CDD505-2E9C-101B-9397-08002B2CF9AE}" pid="44" name="SMSG Items">
    <vt:lpwstr>3091;#documents|e037ed84-7d8e-4cbb-9c8f-61e80301a44f</vt:lpwstr>
  </property>
  <property fmtid="{D5CDD505-2E9C-101B-9397-08002B2CF9AE}" pid="45" name="Audiences">
    <vt:lpwstr/>
  </property>
  <property fmtid="{D5CDD505-2E9C-101B-9397-08002B2CF9AE}" pid="46" name="Solution Areas">
    <vt:lpwstr>3089;#Applications and Infrastructure|f69679d5-ce87-4413-9040-82ea79c5c527</vt:lpwstr>
  </property>
  <property fmtid="{D5CDD505-2E9C-101B-9397-08002B2CF9AE}" pid="47" name="Roles">
    <vt:lpwstr>1941;#All Standard Titles|ef7f2c35-3932-45cd-837a-94fa96ae23cb</vt:lpwstr>
  </property>
  <property fmtid="{D5CDD505-2E9C-101B-9397-08002B2CF9AE}" pid="48" name="MSProfessions">
    <vt:lpwstr>3087;#not role specific|f39e3092-9b1b-420b-9a5e-af4e2e586259</vt:lpwstr>
  </property>
  <property fmtid="{D5CDD505-2E9C-101B-9397-08002B2CF9AE}" pid="49" name="EnterpriseDomainTags">
    <vt:lpwstr/>
  </property>
  <property fmtid="{D5CDD505-2E9C-101B-9397-08002B2CF9AE}" pid="50" name="ActivitiesAndPrograms">
    <vt:lpwstr/>
  </property>
  <property fmtid="{D5CDD505-2E9C-101B-9397-08002B2CF9AE}" pid="51" name="Partners">
    <vt:lpwstr/>
  </property>
  <property fmtid="{D5CDD505-2E9C-101B-9397-08002B2CF9AE}" pid="52" name="Segments">
    <vt:lpwstr/>
  </property>
  <property fmtid="{D5CDD505-2E9C-101B-9397-08002B2CF9AE}" pid="53" name="Topics">
    <vt:lpwstr/>
  </property>
  <property fmtid="{D5CDD505-2E9C-101B-9397-08002B2CF9AE}" pid="54" name="Groups">
    <vt:lpwstr/>
  </property>
  <property fmtid="{D5CDD505-2E9C-101B-9397-08002B2CF9AE}" pid="55" name="Languages">
    <vt:lpwstr/>
  </property>
  <property fmtid="{D5CDD505-2E9C-101B-9397-08002B2CF9AE}" pid="56" name="NewsType">
    <vt:lpwstr/>
  </property>
  <property fmtid="{D5CDD505-2E9C-101B-9397-08002B2CF9AE}" pid="57" name="MSProducts">
    <vt:lpwstr/>
  </property>
  <property fmtid="{D5CDD505-2E9C-101B-9397-08002B2CF9AE}" pid="58" name="l6f004f21209409da86a713c0f24627d">
    <vt:lpwstr/>
  </property>
  <property fmtid="{D5CDD505-2E9C-101B-9397-08002B2CF9AE}" pid="59" name="MSProductsTaxHTField0">
    <vt:lpwstr/>
  </property>
  <property fmtid="{D5CDD505-2E9C-101B-9397-08002B2CF9AE}" pid="60" name="e8080b0481964c759b2c36ae49591b31">
    <vt:lpwstr/>
  </property>
  <property fmtid="{D5CDD505-2E9C-101B-9397-08002B2CF9AE}" pid="61" name="ldac8aee9d1f469e8cd8c3f8d6a615f2">
    <vt:lpwstr/>
  </property>
  <property fmtid="{D5CDD505-2E9C-101B-9397-08002B2CF9AE}" pid="62" name="EmployeeRole">
    <vt:lpwstr/>
  </property>
  <property fmtid="{D5CDD505-2E9C-101B-9397-08002B2CF9AE}" pid="63" name="NewsTopic">
    <vt:lpwstr/>
  </property>
  <property fmtid="{D5CDD505-2E9C-101B-9397-08002B2CF9AE}" pid="64" name="NewsSource">
    <vt:lpwstr/>
  </property>
  <property fmtid="{D5CDD505-2E9C-101B-9397-08002B2CF9AE}" pid="65" name="SMSGTags">
    <vt:lpwstr/>
  </property>
  <property fmtid="{D5CDD505-2E9C-101B-9397-08002B2CF9AE}" pid="66" name="MSPhysicalGeography">
    <vt:lpwstr/>
  </property>
  <property fmtid="{D5CDD505-2E9C-101B-9397-08002B2CF9AE}" pid="67" name="j3562c58ee414e028925bc902cfc01a1">
    <vt:lpwstr/>
  </property>
  <property fmtid="{D5CDD505-2E9C-101B-9397-08002B2CF9AE}" pid="68" name="la4444b61d19467597d63190b69ac227">
    <vt:lpwstr/>
  </property>
  <property fmtid="{D5CDD505-2E9C-101B-9397-08002B2CF9AE}" pid="69" name="of67e5d4b76f4a9db8769983fda9cec0">
    <vt:lpwstr/>
  </property>
  <property fmtid="{D5CDD505-2E9C-101B-9397-08002B2CF9AE}" pid="70" name="_docset_NoMedatataSyncRequired">
    <vt:lpwstr>False</vt:lpwstr>
  </property>
</Properties>
</file>